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3"/>
  </p:notesMasterIdLst>
  <p:sldIdLst>
    <p:sldId id="256" r:id="rId2"/>
  </p:sldIdLst>
  <p:sldSz cx="43891200" cy="32918400"/>
  <p:notesSz cx="9601200" cy="7315200"/>
  <p:defaultTextStyle>
    <a:defPPr>
      <a:defRPr lang="en-US"/>
    </a:defPPr>
    <a:lvl1pPr algn="l" rtl="0" fontAlgn="base">
      <a:spcBef>
        <a:spcPct val="0"/>
      </a:spcBef>
      <a:spcAft>
        <a:spcPct val="0"/>
      </a:spcAft>
      <a:defRPr sz="2400" kern="1200">
        <a:solidFill>
          <a:schemeClr val="tx1"/>
        </a:solidFill>
        <a:latin typeface="R Frutiger Roman"/>
        <a:ea typeface="+mn-ea"/>
        <a:cs typeface="Arial" pitchFamily="34" charset="0"/>
      </a:defRPr>
    </a:lvl1pPr>
    <a:lvl2pPr marL="457200" algn="l" rtl="0" fontAlgn="base">
      <a:spcBef>
        <a:spcPct val="0"/>
      </a:spcBef>
      <a:spcAft>
        <a:spcPct val="0"/>
      </a:spcAft>
      <a:defRPr sz="2400" kern="1200">
        <a:solidFill>
          <a:schemeClr val="tx1"/>
        </a:solidFill>
        <a:latin typeface="R Frutiger Roman"/>
        <a:ea typeface="+mn-ea"/>
        <a:cs typeface="Arial" pitchFamily="34" charset="0"/>
      </a:defRPr>
    </a:lvl2pPr>
    <a:lvl3pPr marL="914400" algn="l" rtl="0" fontAlgn="base">
      <a:spcBef>
        <a:spcPct val="0"/>
      </a:spcBef>
      <a:spcAft>
        <a:spcPct val="0"/>
      </a:spcAft>
      <a:defRPr sz="2400" kern="1200">
        <a:solidFill>
          <a:schemeClr val="tx1"/>
        </a:solidFill>
        <a:latin typeface="R Frutiger Roman"/>
        <a:ea typeface="+mn-ea"/>
        <a:cs typeface="Arial" pitchFamily="34" charset="0"/>
      </a:defRPr>
    </a:lvl3pPr>
    <a:lvl4pPr marL="1371600" algn="l" rtl="0" fontAlgn="base">
      <a:spcBef>
        <a:spcPct val="0"/>
      </a:spcBef>
      <a:spcAft>
        <a:spcPct val="0"/>
      </a:spcAft>
      <a:defRPr sz="2400" kern="1200">
        <a:solidFill>
          <a:schemeClr val="tx1"/>
        </a:solidFill>
        <a:latin typeface="R Frutiger Roman"/>
        <a:ea typeface="+mn-ea"/>
        <a:cs typeface="Arial" pitchFamily="34" charset="0"/>
      </a:defRPr>
    </a:lvl4pPr>
    <a:lvl5pPr marL="1828800" algn="l" rtl="0" fontAlgn="base">
      <a:spcBef>
        <a:spcPct val="0"/>
      </a:spcBef>
      <a:spcAft>
        <a:spcPct val="0"/>
      </a:spcAft>
      <a:defRPr sz="2400" kern="1200">
        <a:solidFill>
          <a:schemeClr val="tx1"/>
        </a:solidFill>
        <a:latin typeface="R Frutiger Roman"/>
        <a:ea typeface="+mn-ea"/>
        <a:cs typeface="Arial" pitchFamily="34" charset="0"/>
      </a:defRPr>
    </a:lvl5pPr>
    <a:lvl6pPr marL="2286000" algn="l" defTabSz="914400" rtl="0" eaLnBrk="1" latinLnBrk="0" hangingPunct="1">
      <a:defRPr sz="2400" kern="1200">
        <a:solidFill>
          <a:schemeClr val="tx1"/>
        </a:solidFill>
        <a:latin typeface="R Frutiger Roman"/>
        <a:ea typeface="+mn-ea"/>
        <a:cs typeface="Arial" pitchFamily="34" charset="0"/>
      </a:defRPr>
    </a:lvl6pPr>
    <a:lvl7pPr marL="2743200" algn="l" defTabSz="914400" rtl="0" eaLnBrk="1" latinLnBrk="0" hangingPunct="1">
      <a:defRPr sz="2400" kern="1200">
        <a:solidFill>
          <a:schemeClr val="tx1"/>
        </a:solidFill>
        <a:latin typeface="R Frutiger Roman"/>
        <a:ea typeface="+mn-ea"/>
        <a:cs typeface="Arial" pitchFamily="34" charset="0"/>
      </a:defRPr>
    </a:lvl7pPr>
    <a:lvl8pPr marL="3200400" algn="l" defTabSz="914400" rtl="0" eaLnBrk="1" latinLnBrk="0" hangingPunct="1">
      <a:defRPr sz="2400" kern="1200">
        <a:solidFill>
          <a:schemeClr val="tx1"/>
        </a:solidFill>
        <a:latin typeface="R Frutiger Roman"/>
        <a:ea typeface="+mn-ea"/>
        <a:cs typeface="Arial" pitchFamily="34" charset="0"/>
      </a:defRPr>
    </a:lvl8pPr>
    <a:lvl9pPr marL="3657600" algn="l" defTabSz="914400" rtl="0" eaLnBrk="1" latinLnBrk="0" hangingPunct="1">
      <a:defRPr sz="2400" kern="1200">
        <a:solidFill>
          <a:schemeClr val="tx1"/>
        </a:solidFill>
        <a:latin typeface="R Frutiger Roman"/>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0EB2"/>
    <a:srgbClr val="FF0000"/>
    <a:srgbClr val="D4A913"/>
    <a:srgbClr val="6F6F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6892" autoAdjust="0"/>
    <p:restoredTop sz="46345" autoAdjust="0"/>
  </p:normalViewPr>
  <p:slideViewPr>
    <p:cSldViewPr>
      <p:cViewPr>
        <p:scale>
          <a:sx n="99" d="100"/>
          <a:sy n="99" d="100"/>
        </p:scale>
        <p:origin x="-936" y="8048"/>
      </p:cViewPr>
      <p:guideLst>
        <p:guide orient="horz" pos="10368"/>
        <p:guide pos="13824"/>
      </p:guideLst>
    </p:cSldViewPr>
  </p:slide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160838" cy="406400"/>
          </a:xfrm>
          <a:prstGeom prst="rect">
            <a:avLst/>
          </a:prstGeom>
          <a:noFill/>
          <a:ln w="9525">
            <a:noFill/>
            <a:miter lim="800000"/>
            <a:headEnd/>
            <a:tailEnd/>
          </a:ln>
          <a:effectLst/>
        </p:spPr>
        <p:txBody>
          <a:bodyPr vert="horz" wrap="square" lIns="95735" tIns="47867" rIns="95735" bIns="47867" numCol="1" anchor="t" anchorCtr="0" compatLnSpc="1">
            <a:prstTxWarp prst="textNoShape">
              <a:avLst/>
            </a:prstTxWarp>
          </a:bodyPr>
          <a:lstStyle>
            <a:lvl1pPr eaLnBrk="0" hangingPunct="0">
              <a:defRPr sz="1300">
                <a:latin typeface="Times" charset="0"/>
                <a:cs typeface="+mn-cs"/>
              </a:defRPr>
            </a:lvl1pPr>
          </a:lstStyle>
          <a:p>
            <a:pPr>
              <a:defRPr/>
            </a:pPr>
            <a:endParaRPr lang="en-US"/>
          </a:p>
        </p:txBody>
      </p:sp>
      <p:sp>
        <p:nvSpPr>
          <p:cNvPr id="3075" name="Rectangle 3"/>
          <p:cNvSpPr>
            <a:spLocks noGrp="1" noChangeArrowheads="1"/>
          </p:cNvSpPr>
          <p:nvPr>
            <p:ph type="dt" idx="1"/>
          </p:nvPr>
        </p:nvSpPr>
        <p:spPr bwMode="auto">
          <a:xfrm>
            <a:off x="5440363" y="0"/>
            <a:ext cx="4160837" cy="406400"/>
          </a:xfrm>
          <a:prstGeom prst="rect">
            <a:avLst/>
          </a:prstGeom>
          <a:noFill/>
          <a:ln w="9525">
            <a:noFill/>
            <a:miter lim="800000"/>
            <a:headEnd/>
            <a:tailEnd/>
          </a:ln>
          <a:effectLst/>
        </p:spPr>
        <p:txBody>
          <a:bodyPr vert="horz" wrap="square" lIns="95735" tIns="47867" rIns="95735" bIns="47867" numCol="1" anchor="t" anchorCtr="0" compatLnSpc="1">
            <a:prstTxWarp prst="textNoShape">
              <a:avLst/>
            </a:prstTxWarp>
          </a:bodyPr>
          <a:lstStyle>
            <a:lvl1pPr algn="r" eaLnBrk="0" hangingPunct="0">
              <a:defRPr sz="1300">
                <a:latin typeface="Times" charset="0"/>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2959100" y="568325"/>
            <a:ext cx="3683000" cy="27638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1279525" y="3495675"/>
            <a:ext cx="7042150" cy="3251200"/>
          </a:xfrm>
          <a:prstGeom prst="rect">
            <a:avLst/>
          </a:prstGeom>
          <a:noFill/>
          <a:ln w="9525">
            <a:noFill/>
            <a:miter lim="800000"/>
            <a:headEnd/>
            <a:tailEnd/>
          </a:ln>
          <a:effectLst/>
        </p:spPr>
        <p:txBody>
          <a:bodyPr vert="horz" wrap="square" lIns="95735" tIns="47867" rIns="95735" bIns="4786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6908800"/>
            <a:ext cx="4160838" cy="406400"/>
          </a:xfrm>
          <a:prstGeom prst="rect">
            <a:avLst/>
          </a:prstGeom>
          <a:noFill/>
          <a:ln w="9525">
            <a:noFill/>
            <a:miter lim="800000"/>
            <a:headEnd/>
            <a:tailEnd/>
          </a:ln>
          <a:effectLst/>
        </p:spPr>
        <p:txBody>
          <a:bodyPr vert="horz" wrap="square" lIns="95735" tIns="47867" rIns="95735" bIns="47867" numCol="1" anchor="b" anchorCtr="0" compatLnSpc="1">
            <a:prstTxWarp prst="textNoShape">
              <a:avLst/>
            </a:prstTxWarp>
          </a:bodyPr>
          <a:lstStyle>
            <a:lvl1pPr eaLnBrk="0" hangingPunct="0">
              <a:defRPr sz="1300">
                <a:latin typeface="Times" charset="0"/>
                <a:cs typeface="+mn-cs"/>
              </a:defRPr>
            </a:lvl1pPr>
          </a:lstStyle>
          <a:p>
            <a:pPr>
              <a:defRPr/>
            </a:pPr>
            <a:endParaRPr lang="en-US"/>
          </a:p>
        </p:txBody>
      </p:sp>
      <p:sp>
        <p:nvSpPr>
          <p:cNvPr id="3079" name="Rectangle 7"/>
          <p:cNvSpPr>
            <a:spLocks noGrp="1" noChangeArrowheads="1"/>
          </p:cNvSpPr>
          <p:nvPr>
            <p:ph type="sldNum" sz="quarter" idx="5"/>
          </p:nvPr>
        </p:nvSpPr>
        <p:spPr bwMode="auto">
          <a:xfrm>
            <a:off x="5440363" y="6908800"/>
            <a:ext cx="4160837" cy="406400"/>
          </a:xfrm>
          <a:prstGeom prst="rect">
            <a:avLst/>
          </a:prstGeom>
          <a:noFill/>
          <a:ln w="9525">
            <a:noFill/>
            <a:miter lim="800000"/>
            <a:headEnd/>
            <a:tailEnd/>
          </a:ln>
          <a:effectLst/>
        </p:spPr>
        <p:txBody>
          <a:bodyPr vert="horz" wrap="square" lIns="95735" tIns="47867" rIns="95735" bIns="47867" numCol="1" anchor="b" anchorCtr="0" compatLnSpc="1">
            <a:prstTxWarp prst="textNoShape">
              <a:avLst/>
            </a:prstTxWarp>
          </a:bodyPr>
          <a:lstStyle>
            <a:lvl1pPr algn="r" eaLnBrk="0" hangingPunct="0">
              <a:defRPr sz="1300">
                <a:latin typeface="Times" charset="0"/>
                <a:cs typeface="+mn-cs"/>
              </a:defRPr>
            </a:lvl1pPr>
          </a:lstStyle>
          <a:p>
            <a:pPr>
              <a:defRPr/>
            </a:pPr>
            <a:fld id="{295BAA9C-350C-4804-A18C-804B9A952D24}" type="slidenum">
              <a:rPr lang="en-US"/>
              <a:pPr>
                <a:defRPr/>
              </a:pPr>
              <a:t>‹#›</a:t>
            </a:fld>
            <a:endParaRPr lang="en-US"/>
          </a:p>
        </p:txBody>
      </p:sp>
    </p:spTree>
    <p:extLst>
      <p:ext uri="{BB962C8B-B14F-4D97-AF65-F5344CB8AC3E}">
        <p14:creationId xmlns:p14="http://schemas.microsoft.com/office/powerpoint/2010/main" val="21276390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mn-ea"/>
        <a:cs typeface="+mn-cs"/>
      </a:defRPr>
    </a:lvl2pPr>
    <a:lvl3pPr marL="914400" algn="l" rtl="0" eaLnBrk="0" fontAlgn="base" hangingPunct="0">
      <a:spcBef>
        <a:spcPct val="30000"/>
      </a:spcBef>
      <a:spcAft>
        <a:spcPct val="0"/>
      </a:spcAft>
      <a:defRPr sz="1200" kern="1200">
        <a:solidFill>
          <a:schemeClr val="tx1"/>
        </a:solidFill>
        <a:latin typeface="Times" charset="0"/>
        <a:ea typeface="+mn-ea"/>
        <a:cs typeface="+mn-cs"/>
      </a:defRPr>
    </a:lvl3pPr>
    <a:lvl4pPr marL="1371600" algn="l" rtl="0" eaLnBrk="0" fontAlgn="base" hangingPunct="0">
      <a:spcBef>
        <a:spcPct val="30000"/>
      </a:spcBef>
      <a:spcAft>
        <a:spcPct val="0"/>
      </a:spcAft>
      <a:defRPr sz="1200" kern="1200">
        <a:solidFill>
          <a:schemeClr val="tx1"/>
        </a:solidFill>
        <a:latin typeface="Times" charset="0"/>
        <a:ea typeface="+mn-ea"/>
        <a:cs typeface="+mn-cs"/>
      </a:defRPr>
    </a:lvl4pPr>
    <a:lvl5pPr marL="1828800" algn="l" rtl="0" eaLnBrk="0" fontAlgn="base" hangingPunct="0">
      <a:spcBef>
        <a:spcPct val="30000"/>
      </a:spcBef>
      <a:spcAft>
        <a:spcPct val="0"/>
      </a:spcAft>
      <a:defRPr sz="1200" kern="1200">
        <a:solidFill>
          <a:schemeClr val="tx1"/>
        </a:solidFill>
        <a:latin typeface="Time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R Frutiger Roman"/>
              </a:defRPr>
            </a:lvl1pPr>
            <a:lvl2pPr marL="742950" indent="-285750" eaLnBrk="0" hangingPunct="0">
              <a:defRPr sz="2400">
                <a:solidFill>
                  <a:schemeClr val="tx1"/>
                </a:solidFill>
                <a:latin typeface="R Frutiger Roman"/>
              </a:defRPr>
            </a:lvl2pPr>
            <a:lvl3pPr marL="1143000" indent="-228600" eaLnBrk="0" hangingPunct="0">
              <a:defRPr sz="2400">
                <a:solidFill>
                  <a:schemeClr val="tx1"/>
                </a:solidFill>
                <a:latin typeface="R Frutiger Roman"/>
              </a:defRPr>
            </a:lvl3pPr>
            <a:lvl4pPr marL="1600200" indent="-228600" eaLnBrk="0" hangingPunct="0">
              <a:defRPr sz="2400">
                <a:solidFill>
                  <a:schemeClr val="tx1"/>
                </a:solidFill>
                <a:latin typeface="R Frutiger Roman"/>
              </a:defRPr>
            </a:lvl4pPr>
            <a:lvl5pPr marL="2057400" indent="-228600" eaLnBrk="0" hangingPunct="0">
              <a:defRPr sz="2400">
                <a:solidFill>
                  <a:schemeClr val="tx1"/>
                </a:solidFill>
                <a:latin typeface="R Frutiger Roman"/>
              </a:defRPr>
            </a:lvl5pPr>
            <a:lvl6pPr marL="2514600" indent="-228600" eaLnBrk="0" fontAlgn="base" hangingPunct="0">
              <a:spcBef>
                <a:spcPct val="0"/>
              </a:spcBef>
              <a:spcAft>
                <a:spcPct val="0"/>
              </a:spcAft>
              <a:defRPr sz="2400">
                <a:solidFill>
                  <a:schemeClr val="tx1"/>
                </a:solidFill>
                <a:latin typeface="R Frutiger Roman"/>
              </a:defRPr>
            </a:lvl6pPr>
            <a:lvl7pPr marL="2971800" indent="-228600" eaLnBrk="0" fontAlgn="base" hangingPunct="0">
              <a:spcBef>
                <a:spcPct val="0"/>
              </a:spcBef>
              <a:spcAft>
                <a:spcPct val="0"/>
              </a:spcAft>
              <a:defRPr sz="2400">
                <a:solidFill>
                  <a:schemeClr val="tx1"/>
                </a:solidFill>
                <a:latin typeface="R Frutiger Roman"/>
              </a:defRPr>
            </a:lvl7pPr>
            <a:lvl8pPr marL="3429000" indent="-228600" eaLnBrk="0" fontAlgn="base" hangingPunct="0">
              <a:spcBef>
                <a:spcPct val="0"/>
              </a:spcBef>
              <a:spcAft>
                <a:spcPct val="0"/>
              </a:spcAft>
              <a:defRPr sz="2400">
                <a:solidFill>
                  <a:schemeClr val="tx1"/>
                </a:solidFill>
                <a:latin typeface="R Frutiger Roman"/>
              </a:defRPr>
            </a:lvl8pPr>
            <a:lvl9pPr marL="3886200" indent="-228600" eaLnBrk="0" fontAlgn="base" hangingPunct="0">
              <a:spcBef>
                <a:spcPct val="0"/>
              </a:spcBef>
              <a:spcAft>
                <a:spcPct val="0"/>
              </a:spcAft>
              <a:defRPr sz="2400">
                <a:solidFill>
                  <a:schemeClr val="tx1"/>
                </a:solidFill>
                <a:latin typeface="R Frutiger Roman"/>
              </a:defRPr>
            </a:lvl9pPr>
          </a:lstStyle>
          <a:p>
            <a:pPr>
              <a:defRPr/>
            </a:pPr>
            <a:fld id="{58B3FB93-1B2E-43DE-A2A1-33462956AEAE}" type="slidenum">
              <a:rPr lang="en-US" sz="1300" smtClean="0">
                <a:latin typeface="Times" charset="0"/>
              </a:rPr>
              <a:pPr>
                <a:defRPr/>
              </a:pPr>
              <a:t>1</a:t>
            </a:fld>
            <a:endParaRPr lang="en-US" sz="1300" smtClean="0">
              <a:latin typeface="Times" charset="0"/>
            </a:endParaRPr>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8125" indent="-238125" eaLnBrk="1" hangingPunct="1"/>
            <a:r>
              <a:rPr lang="en-US" smtClean="0"/>
              <a:t>Fonts</a:t>
            </a:r>
          </a:p>
          <a:p>
            <a:pPr marL="238125" indent="-238125" eaLnBrk="1" hangingPunct="1"/>
            <a:r>
              <a:rPr lang="en-US" smtClean="0"/>
              <a:t>Font used in Title is Helvetica Bold 100 pt.</a:t>
            </a:r>
          </a:p>
          <a:p>
            <a:pPr marL="238125" indent="-238125" eaLnBrk="1" hangingPunct="1"/>
            <a:r>
              <a:rPr lang="en-US" smtClean="0"/>
              <a:t>Font used on Presenters is Helvetica 54 pt.</a:t>
            </a:r>
          </a:p>
          <a:p>
            <a:pPr marL="238125" indent="-238125" eaLnBrk="1" hangingPunct="1"/>
            <a:endParaRPr lang="en-US" smtClean="0"/>
          </a:p>
          <a:p>
            <a:pPr marL="238125" indent="-238125" eaLnBrk="1" hangingPunct="1"/>
            <a:r>
              <a:rPr lang="en-US" smtClean="0"/>
              <a:t>Font Sizes for body text should be no smaller than 14 pt. And no larger than 24</a:t>
            </a:r>
          </a:p>
          <a:p>
            <a:pPr marL="238125" indent="-238125" eaLnBrk="1" hangingPunct="1"/>
            <a:r>
              <a:rPr lang="en-US" smtClean="0"/>
              <a:t>Secondary Tiles should be sized larger than body text by at least 10 pts.</a:t>
            </a:r>
          </a:p>
          <a:p>
            <a:pPr marL="238125" indent="-238125" eaLnBrk="1" hangingPunct="1"/>
            <a:endParaRPr lang="en-US" smtClean="0"/>
          </a:p>
          <a:p>
            <a:pPr marL="238125" indent="-238125" eaLnBrk="1" hangingPunct="1"/>
            <a:r>
              <a:rPr lang="en-US" smtClean="0">
                <a:solidFill>
                  <a:srgbClr val="FF0000"/>
                </a:solidFill>
              </a:rPr>
              <a:t>Note:</a:t>
            </a:r>
            <a:r>
              <a:rPr lang="en-US" smtClean="0"/>
              <a:t> </a:t>
            </a:r>
          </a:p>
          <a:p>
            <a:pPr marL="238125" indent="-238125" eaLnBrk="1" hangingPunct="1">
              <a:buFontTx/>
              <a:buAutoNum type="arabicPeriod"/>
            </a:pPr>
            <a:r>
              <a:rPr lang="en-US" smtClean="0"/>
              <a:t>Not all computers have the same fonts. When designing your poster please keep this in mind. Common fonts that are easily found on the majority of machines will be </a:t>
            </a:r>
          </a:p>
          <a:p>
            <a:pPr marL="238125" indent="-238125" eaLnBrk="1" hangingPunct="1"/>
            <a:endParaRPr lang="en-US" smtClean="0"/>
          </a:p>
          <a:p>
            <a:pPr marL="238125" indent="-238125" eaLnBrk="1" hangingPunct="1"/>
            <a:r>
              <a:rPr lang="en-US" smtClean="0"/>
              <a:t> Helvetica</a:t>
            </a:r>
          </a:p>
          <a:p>
            <a:pPr marL="238125" indent="-238125" eaLnBrk="1" hangingPunct="1"/>
            <a:r>
              <a:rPr lang="en-US" smtClean="0"/>
              <a:t> Times </a:t>
            </a:r>
          </a:p>
          <a:p>
            <a:pPr marL="238125" indent="-238125" eaLnBrk="1" hangingPunct="1"/>
            <a:r>
              <a:rPr lang="en-US" smtClean="0"/>
              <a:t> Times Roman</a:t>
            </a:r>
          </a:p>
          <a:p>
            <a:pPr marL="238125" indent="-238125" eaLnBrk="1" hangingPunct="1"/>
            <a:r>
              <a:rPr lang="en-US" smtClean="0"/>
              <a:t> Arial</a:t>
            </a:r>
          </a:p>
          <a:p>
            <a:pPr marL="238125" indent="-238125" eaLnBrk="1" hangingPunct="1"/>
            <a:r>
              <a:rPr lang="en-US" smtClean="0"/>
              <a:t> Verdana</a:t>
            </a:r>
          </a:p>
          <a:p>
            <a:pPr marL="238125" indent="-238125" eaLnBrk="1" hangingPunct="1"/>
            <a:r>
              <a:rPr lang="en-US" smtClean="0"/>
              <a:t> Symbol</a:t>
            </a:r>
          </a:p>
          <a:p>
            <a:pPr marL="238125" indent="-238125" eaLnBrk="1" hangingPunct="1"/>
            <a:r>
              <a:rPr lang="en-US" smtClean="0"/>
              <a:t> Georgia</a:t>
            </a:r>
          </a:p>
          <a:p>
            <a:pPr marL="238125" indent="-238125" eaLnBrk="1" hangingPunct="1"/>
            <a:r>
              <a:rPr lang="en-US" smtClean="0"/>
              <a:t> Impact</a:t>
            </a:r>
          </a:p>
          <a:p>
            <a:pPr marL="238125" indent="-238125" eaLnBrk="1" hangingPunct="1"/>
            <a:r>
              <a:rPr lang="en-US" smtClean="0"/>
              <a:t> Courier</a:t>
            </a:r>
          </a:p>
          <a:p>
            <a:pPr marL="238125" indent="-238125" eaLnBrk="1" hangingPunct="1"/>
            <a:r>
              <a:rPr lang="en-US" smtClean="0"/>
              <a:t> </a:t>
            </a:r>
            <a:r>
              <a:rPr lang="en-US" smtClean="0">
                <a:latin typeface="BookAntiqua"/>
              </a:rPr>
              <a:t>Book Antiqua </a:t>
            </a:r>
            <a:endParaRPr lang="en-US" smtClean="0"/>
          </a:p>
          <a:p>
            <a:pPr marL="238125" indent="-238125" eaLnBrk="1" hangingPunct="1"/>
            <a:endParaRPr lang="en-US" smtClean="0"/>
          </a:p>
          <a:p>
            <a:pPr marL="238125" indent="-238125" eaLnBrk="1" hangingPunct="1"/>
            <a:r>
              <a:rPr lang="en-US" smtClean="0"/>
              <a:t> Using one of these fonts will save you time and headaches down the road.</a:t>
            </a:r>
          </a:p>
          <a:p>
            <a:pPr marL="238125" indent="-238125" eaLnBrk="1" hangingPunct="1"/>
            <a:endParaRPr lang="en-US" smtClean="0"/>
          </a:p>
          <a:p>
            <a:pPr marL="238125" indent="-238125" eaLnBrk="1" hangingPunct="1"/>
            <a:r>
              <a:rPr lang="en-US" smtClean="0"/>
              <a:t>2. When working with text from Word. Do not simply drag the text from Word into Powerpoint creating a “Text Box”. It makes it to hard to adjust the size and position in your poster. Also numerous errors such as spacing between words, character switching and formating errors can occur. When ever possible create the text using the Powerpoint text tool. This will eliminate many of the text problems occurring in printing. One other way would be to select the text in word, copy, then “paste it into Powerpoint.</a:t>
            </a:r>
          </a:p>
          <a:p>
            <a:pPr marL="238125" indent="-238125" eaLnBrk="1" hangingPunct="1"/>
            <a:endParaRPr lang="en-US" smtClean="0"/>
          </a:p>
          <a:p>
            <a:pPr marL="238125" indent="-238125" eaLnBrk="1" hangingPunct="1"/>
            <a:r>
              <a:rPr lang="en-US" smtClean="0"/>
              <a:t>3. Accenting Text can be bone with color, It is best to keep the title in black.</a:t>
            </a:r>
          </a:p>
          <a:p>
            <a:pPr marL="238125" indent="-238125" eaLnBrk="1" hangingPunct="1"/>
            <a:endParaRPr lang="en-US" smtClean="0"/>
          </a:p>
          <a:p>
            <a:pPr marL="238125" indent="-238125" eaLnBrk="1" hangingPunct="1"/>
            <a:r>
              <a:rPr lang="en-US" smtClean="0"/>
              <a:t>Graphics</a:t>
            </a:r>
          </a:p>
          <a:p>
            <a:pPr marL="238125" indent="-238125" eaLnBrk="1" hangingPunct="1"/>
            <a:r>
              <a:rPr lang="en-US" smtClean="0"/>
              <a:t>Note: </a:t>
            </a:r>
          </a:p>
          <a:p>
            <a:pPr marL="238125" indent="-238125" eaLnBrk="1" hangingPunct="1"/>
            <a:r>
              <a:rPr lang="en-US" smtClean="0"/>
              <a:t>1. For printing purposes images should be no smaller than 250dpi. Do Not use images that you have taken off the web! These images are 72 dpi and are absolutely no use for printing. Tif files seem to work the best. Images can be converted through Photoshop and various other programs. If creating images in a scientific application make sure you can export the file as a Tif. Excel files can also be used in Powerpoint</a:t>
            </a:r>
          </a:p>
          <a:p>
            <a:pPr marL="238125" indent="-238125" eaLnBrk="1" hangingPunct="1"/>
            <a:endParaRPr lang="en-US" smtClean="0"/>
          </a:p>
          <a:p>
            <a:pPr marL="238125" indent="-238125" eaLnBrk="1" hangingPunct="1"/>
            <a:r>
              <a:rPr lang="en-US" smtClean="0"/>
              <a:t> 2. Colored Backgrounds are nice but are not needed. Plain white is best for presenting your material. Colored Backgrounds waste too much of the ink on the printer, and if it is a complicated color can cause banding or streaking . Color should be used in graphs, charts, images, and text. </a:t>
            </a:r>
          </a:p>
          <a:p>
            <a:pPr marL="238125" indent="-238125" eaLnBrk="1" hangingPunct="1"/>
            <a:endParaRPr lang="en-US" smtClean="0"/>
          </a:p>
          <a:p>
            <a:pPr marL="238125" indent="-238125" eaLnBrk="1" hangingPunct="1"/>
            <a:r>
              <a:rPr lang="en-US" smtClean="0"/>
              <a:t>3. In the lower right corner is the Purdue Logo. This is the official logo of the University. And Should be displayed accordingly with the co-branding identity of the Department of Biological Sciences underneath.</a:t>
            </a:r>
          </a:p>
          <a:p>
            <a:pPr marL="238125" indent="-238125" eaLnBrk="1" hangingPunct="1"/>
            <a:r>
              <a:rPr lang="en-US" smtClean="0">
                <a:latin typeface="Lucida Grande"/>
              </a:rPr>
              <a:t>The co-branded school or department name appears no taller than one-half the height of the small caps in the word “Purdue” and no shorter than the font size in</a:t>
            </a:r>
          </a:p>
          <a:p>
            <a:pPr marL="238125" indent="-238125" eaLnBrk="1" hangingPunct="1"/>
            <a:r>
              <a:rPr lang="en-US" smtClean="0">
                <a:latin typeface="Lucida Grande"/>
              </a:rPr>
              <a:t>the word “university” in the Purdue signature. Co-branded school or department name aligns right or left with the Purdue signature. </a:t>
            </a:r>
          </a:p>
          <a:p>
            <a:pPr marL="238125" indent="-238125" eaLnBrk="1" hangingPunct="1"/>
            <a:r>
              <a:rPr lang="en-US" smtClean="0">
                <a:latin typeface="Lucida Grande"/>
              </a:rPr>
              <a:t>( officially Frutiger is the font suppose to be used as the dept. name however it is not that common on all computers if you do have this Font you can use it instead of Verdana which is found in this Template.)</a:t>
            </a:r>
          </a:p>
          <a:p>
            <a:pPr marL="238125" indent="-238125" eaLnBrk="1" hangingPunct="1"/>
            <a:endParaRPr lang="en-US" smtClean="0">
              <a:latin typeface="Lucida Grande"/>
            </a:endParaRPr>
          </a:p>
          <a:p>
            <a:pPr marL="238125" indent="-238125" eaLnBrk="1" hangingPunct="1"/>
            <a:endParaRPr lang="en-US" smtClean="0">
              <a:latin typeface="Lucida Grande"/>
            </a:endParaRPr>
          </a:p>
          <a:p>
            <a:pPr marL="238125" indent="-238125" eaLnBrk="1" hangingPunct="1"/>
            <a:r>
              <a:rPr lang="en-US" smtClean="0">
                <a:latin typeface="Lucida Grande"/>
              </a:rPr>
              <a:t>4. Try putting a lined border around graphs and images to keep them from appearing like they are floating. The line tool has many options and widths. Keep it simple, the single lines work the best.</a:t>
            </a:r>
          </a:p>
          <a:p>
            <a:pPr marL="238125" indent="-238125" eaLnBrk="1" hangingPunct="1"/>
            <a:endParaRPr lang="en-US" smtClean="0"/>
          </a:p>
          <a:p>
            <a:pPr marL="238125" indent="-238125" eaLnBrk="1" hangingPunct="1"/>
            <a:r>
              <a:rPr lang="en-US" smtClean="0"/>
              <a:t>5. There is a black line bordering the poster area. For poster printing purposes all material should be set within this border.</a:t>
            </a:r>
          </a:p>
          <a:p>
            <a:pPr marL="238125" indent="-238125" eaLnBrk="1" hangingPunct="1"/>
            <a:r>
              <a:rPr lang="en-US" smtClean="0"/>
              <a:t>If you do not wish to have a border around the edge when the poster is printed, simply select and delete after you have the final layout complete.</a:t>
            </a:r>
          </a:p>
          <a:p>
            <a:pPr marL="238125" indent="-238125" eaLnBrk="1" hangingPunct="1"/>
            <a:endParaRPr lang="en-US" smtClean="0"/>
          </a:p>
          <a:p>
            <a:pPr marL="238125" indent="-238125" eaLnBrk="1" hangingPunct="1"/>
            <a:r>
              <a:rPr lang="en-US" smtClean="0"/>
              <a:t>Layout</a:t>
            </a:r>
          </a:p>
          <a:p>
            <a:pPr marL="238125" indent="-238125" eaLnBrk="1" hangingPunct="1"/>
            <a:r>
              <a:rPr lang="en-US" smtClean="0"/>
              <a:t>Notes:</a:t>
            </a:r>
          </a:p>
          <a:p>
            <a:pPr marL="238125" indent="-238125" eaLnBrk="1" hangingPunct="1">
              <a:buFontTx/>
              <a:buAutoNum type="arabicPeriod"/>
            </a:pPr>
            <a:r>
              <a:rPr lang="en-US" smtClean="0"/>
              <a:t>There are many different ways to lay out your material. One suggested method is to separate information into different columns. Columns shouldn’t be much wider than 8.5 inches. Wider columns tend to be harder to read when presenting a lot of material. At 8.5 inches wide per column 4 columns across would give you nice spacing between each one and make it easy to read. Whatever your column width, try to keep it consistent through out the poster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0312213-B399-44FA-BC6D-D5A4148D9A72}" type="slidenum">
              <a:rPr lang="en-US"/>
              <a:pPr>
                <a:defRPr/>
              </a:pPr>
              <a:t>‹#›</a:t>
            </a:fld>
            <a:endParaRPr lang="en-US"/>
          </a:p>
        </p:txBody>
      </p:sp>
    </p:spTree>
    <p:extLst>
      <p:ext uri="{BB962C8B-B14F-4D97-AF65-F5344CB8AC3E}">
        <p14:creationId xmlns:p14="http://schemas.microsoft.com/office/powerpoint/2010/main" val="541207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02BFD14-60C8-4707-BF36-90D58B7EA2CC}" type="slidenum">
              <a:rPr lang="en-US"/>
              <a:pPr>
                <a:defRPr/>
              </a:pPr>
              <a:t>‹#›</a:t>
            </a:fld>
            <a:endParaRPr lang="en-US"/>
          </a:p>
        </p:txBody>
      </p:sp>
    </p:spTree>
    <p:extLst>
      <p:ext uri="{BB962C8B-B14F-4D97-AF65-F5344CB8AC3E}">
        <p14:creationId xmlns:p14="http://schemas.microsoft.com/office/powerpoint/2010/main" val="1812847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6BEBC88-7BA6-4415-949A-EEA3363608C8}" type="slidenum">
              <a:rPr lang="en-US"/>
              <a:pPr>
                <a:defRPr/>
              </a:pPr>
              <a:t>‹#›</a:t>
            </a:fld>
            <a:endParaRPr lang="en-US"/>
          </a:p>
        </p:txBody>
      </p:sp>
    </p:spTree>
    <p:extLst>
      <p:ext uri="{BB962C8B-B14F-4D97-AF65-F5344CB8AC3E}">
        <p14:creationId xmlns:p14="http://schemas.microsoft.com/office/powerpoint/2010/main" val="2362276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EB05A40-F2CB-473C-B56B-6D79C1BBF9A0}" type="slidenum">
              <a:rPr lang="en-US"/>
              <a:pPr>
                <a:defRPr/>
              </a:pPr>
              <a:t>‹#›</a:t>
            </a:fld>
            <a:endParaRPr lang="en-US"/>
          </a:p>
        </p:txBody>
      </p:sp>
    </p:spTree>
    <p:extLst>
      <p:ext uri="{BB962C8B-B14F-4D97-AF65-F5344CB8AC3E}">
        <p14:creationId xmlns:p14="http://schemas.microsoft.com/office/powerpoint/2010/main" val="1324999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0A4ADF3-F5C6-4647-80ED-D0451FDE308E}" type="slidenum">
              <a:rPr lang="en-US"/>
              <a:pPr>
                <a:defRPr/>
              </a:pPr>
              <a:t>‹#›</a:t>
            </a:fld>
            <a:endParaRPr lang="en-US"/>
          </a:p>
        </p:txBody>
      </p:sp>
    </p:spTree>
    <p:extLst>
      <p:ext uri="{BB962C8B-B14F-4D97-AF65-F5344CB8AC3E}">
        <p14:creationId xmlns:p14="http://schemas.microsoft.com/office/powerpoint/2010/main" val="3480401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9A2B68D-C943-4E70-AE39-80FBBE68CD85}" type="slidenum">
              <a:rPr lang="en-US"/>
              <a:pPr>
                <a:defRPr/>
              </a:pPr>
              <a:t>‹#›</a:t>
            </a:fld>
            <a:endParaRPr lang="en-US"/>
          </a:p>
        </p:txBody>
      </p:sp>
    </p:spTree>
    <p:extLst>
      <p:ext uri="{BB962C8B-B14F-4D97-AF65-F5344CB8AC3E}">
        <p14:creationId xmlns:p14="http://schemas.microsoft.com/office/powerpoint/2010/main" val="4007182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CFAD935-6E62-49BE-8EAE-41812240A9C7}" type="slidenum">
              <a:rPr lang="en-US"/>
              <a:pPr>
                <a:defRPr/>
              </a:pPr>
              <a:t>‹#›</a:t>
            </a:fld>
            <a:endParaRPr lang="en-US"/>
          </a:p>
        </p:txBody>
      </p:sp>
    </p:spTree>
    <p:extLst>
      <p:ext uri="{BB962C8B-B14F-4D97-AF65-F5344CB8AC3E}">
        <p14:creationId xmlns:p14="http://schemas.microsoft.com/office/powerpoint/2010/main" val="3167335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3767714-AFD6-43E1-9A59-5045B7817DCC}" type="slidenum">
              <a:rPr lang="en-US"/>
              <a:pPr>
                <a:defRPr/>
              </a:pPr>
              <a:t>‹#›</a:t>
            </a:fld>
            <a:endParaRPr lang="en-US"/>
          </a:p>
        </p:txBody>
      </p:sp>
    </p:spTree>
    <p:extLst>
      <p:ext uri="{BB962C8B-B14F-4D97-AF65-F5344CB8AC3E}">
        <p14:creationId xmlns:p14="http://schemas.microsoft.com/office/powerpoint/2010/main" val="2907747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500014F-A1AA-4F3B-938B-69D649A023CC}" type="slidenum">
              <a:rPr lang="en-US"/>
              <a:pPr>
                <a:defRPr/>
              </a:pPr>
              <a:t>‹#›</a:t>
            </a:fld>
            <a:endParaRPr lang="en-US"/>
          </a:p>
        </p:txBody>
      </p:sp>
    </p:spTree>
    <p:extLst>
      <p:ext uri="{BB962C8B-B14F-4D97-AF65-F5344CB8AC3E}">
        <p14:creationId xmlns:p14="http://schemas.microsoft.com/office/powerpoint/2010/main" val="1382003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3A76FD8-6786-4CFD-9265-967CD5F0FE94}" type="slidenum">
              <a:rPr lang="en-US"/>
              <a:pPr>
                <a:defRPr/>
              </a:pPr>
              <a:t>‹#›</a:t>
            </a:fld>
            <a:endParaRPr lang="en-US"/>
          </a:p>
        </p:txBody>
      </p:sp>
    </p:spTree>
    <p:extLst>
      <p:ext uri="{BB962C8B-B14F-4D97-AF65-F5344CB8AC3E}">
        <p14:creationId xmlns:p14="http://schemas.microsoft.com/office/powerpoint/2010/main" val="3492111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endParaRPr lang="en-US" noProof="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F307779-B65C-4597-8750-00D489E6AF0E}" type="slidenum">
              <a:rPr lang="en-US"/>
              <a:pPr>
                <a:defRPr/>
              </a:pPr>
              <a:t>‹#›</a:t>
            </a:fld>
            <a:endParaRPr lang="en-US"/>
          </a:p>
        </p:txBody>
      </p:sp>
    </p:spTree>
    <p:extLst>
      <p:ext uri="{BB962C8B-B14F-4D97-AF65-F5344CB8AC3E}">
        <p14:creationId xmlns:p14="http://schemas.microsoft.com/office/powerpoint/2010/main" val="37806098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93925" y="1317625"/>
            <a:ext cx="395033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912" tIns="219456" rIns="438912" bIns="219456"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2193925" y="7680325"/>
            <a:ext cx="39503350" cy="2172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912" tIns="219456" rIns="438912" bIns="21945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2193925" y="30510163"/>
            <a:ext cx="10242550" cy="1752600"/>
          </a:xfrm>
          <a:prstGeom prst="rect">
            <a:avLst/>
          </a:prstGeom>
        </p:spPr>
        <p:txBody>
          <a:bodyPr vert="horz" lIns="438912" tIns="219456" rIns="438912" bIns="219456" rtlCol="0" anchor="ctr"/>
          <a:lstStyle>
            <a:lvl1pPr algn="l" eaLnBrk="0" hangingPunct="0">
              <a:defRPr sz="5800">
                <a:solidFill>
                  <a:schemeClr val="tx1">
                    <a:tint val="75000"/>
                  </a:schemeClr>
                </a:solidFill>
                <a:latin typeface="R Frutiger Roman" charset="0"/>
                <a:cs typeface="+mn-cs"/>
              </a:defRPr>
            </a:lvl1pPr>
          </a:lstStyle>
          <a:p>
            <a:pPr>
              <a:defRPr/>
            </a:pPr>
            <a:endParaRPr lang="en-US"/>
          </a:p>
        </p:txBody>
      </p:sp>
      <p:sp>
        <p:nvSpPr>
          <p:cNvPr id="5" name="Footer Placeholder 4"/>
          <p:cNvSpPr>
            <a:spLocks noGrp="1"/>
          </p:cNvSpPr>
          <p:nvPr>
            <p:ph type="ftr" sz="quarter" idx="3"/>
          </p:nvPr>
        </p:nvSpPr>
        <p:spPr>
          <a:xfrm>
            <a:off x="14995525" y="30510163"/>
            <a:ext cx="13900150" cy="1752600"/>
          </a:xfrm>
          <a:prstGeom prst="rect">
            <a:avLst/>
          </a:prstGeom>
        </p:spPr>
        <p:txBody>
          <a:bodyPr vert="horz" lIns="438912" tIns="219456" rIns="438912" bIns="219456" rtlCol="0" anchor="ctr"/>
          <a:lstStyle>
            <a:lvl1pPr algn="ctr" eaLnBrk="0" hangingPunct="0">
              <a:defRPr sz="5800">
                <a:solidFill>
                  <a:schemeClr val="tx1">
                    <a:tint val="75000"/>
                  </a:schemeClr>
                </a:solidFill>
                <a:latin typeface="R Frutiger Roman" charset="0"/>
                <a:cs typeface="+mn-cs"/>
              </a:defRPr>
            </a:lvl1pPr>
          </a:lstStyle>
          <a:p>
            <a:pPr>
              <a:defRPr/>
            </a:pPr>
            <a:endParaRPr lang="en-US"/>
          </a:p>
        </p:txBody>
      </p:sp>
      <p:sp>
        <p:nvSpPr>
          <p:cNvPr id="6" name="Slide Number Placeholder 5"/>
          <p:cNvSpPr>
            <a:spLocks noGrp="1"/>
          </p:cNvSpPr>
          <p:nvPr>
            <p:ph type="sldNum" sz="quarter" idx="4"/>
          </p:nvPr>
        </p:nvSpPr>
        <p:spPr>
          <a:xfrm>
            <a:off x="31454725" y="30510163"/>
            <a:ext cx="10242550" cy="1752600"/>
          </a:xfrm>
          <a:prstGeom prst="rect">
            <a:avLst/>
          </a:prstGeom>
        </p:spPr>
        <p:txBody>
          <a:bodyPr vert="horz" lIns="438912" tIns="219456" rIns="438912" bIns="219456" rtlCol="0" anchor="ctr"/>
          <a:lstStyle>
            <a:lvl1pPr algn="r" eaLnBrk="0" hangingPunct="0">
              <a:defRPr sz="5800">
                <a:solidFill>
                  <a:schemeClr val="tx1">
                    <a:tint val="75000"/>
                  </a:schemeClr>
                </a:solidFill>
                <a:latin typeface="R Frutiger Roman" charset="0"/>
                <a:cs typeface="+mn-cs"/>
              </a:defRPr>
            </a:lvl1pPr>
          </a:lstStyle>
          <a:p>
            <a:pPr>
              <a:defRPr/>
            </a:pPr>
            <a:fld id="{B2A5E13D-6F94-449B-8951-B4DF8636B02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387850" rtl="0" eaLnBrk="0" fontAlgn="base" hangingPunct="0">
        <a:spcBef>
          <a:spcPct val="0"/>
        </a:spcBef>
        <a:spcAft>
          <a:spcPct val="0"/>
        </a:spcAft>
        <a:defRPr sz="21100" kern="1200">
          <a:solidFill>
            <a:schemeClr val="tx1"/>
          </a:solidFill>
          <a:latin typeface="+mj-lt"/>
          <a:ea typeface="+mj-ea"/>
          <a:cs typeface="+mj-cs"/>
        </a:defRPr>
      </a:lvl1pPr>
      <a:lvl2pPr algn="ctr" defTabSz="4387850" rtl="0" eaLnBrk="0" fontAlgn="base" hangingPunct="0">
        <a:spcBef>
          <a:spcPct val="0"/>
        </a:spcBef>
        <a:spcAft>
          <a:spcPct val="0"/>
        </a:spcAft>
        <a:defRPr sz="21100">
          <a:solidFill>
            <a:schemeClr val="tx1"/>
          </a:solidFill>
          <a:latin typeface="Calibri" pitchFamily="34" charset="0"/>
        </a:defRPr>
      </a:lvl2pPr>
      <a:lvl3pPr algn="ctr" defTabSz="4387850" rtl="0" eaLnBrk="0" fontAlgn="base" hangingPunct="0">
        <a:spcBef>
          <a:spcPct val="0"/>
        </a:spcBef>
        <a:spcAft>
          <a:spcPct val="0"/>
        </a:spcAft>
        <a:defRPr sz="21100">
          <a:solidFill>
            <a:schemeClr val="tx1"/>
          </a:solidFill>
          <a:latin typeface="Calibri" pitchFamily="34" charset="0"/>
        </a:defRPr>
      </a:lvl3pPr>
      <a:lvl4pPr algn="ctr" defTabSz="4387850" rtl="0" eaLnBrk="0" fontAlgn="base" hangingPunct="0">
        <a:spcBef>
          <a:spcPct val="0"/>
        </a:spcBef>
        <a:spcAft>
          <a:spcPct val="0"/>
        </a:spcAft>
        <a:defRPr sz="21100">
          <a:solidFill>
            <a:schemeClr val="tx1"/>
          </a:solidFill>
          <a:latin typeface="Calibri" pitchFamily="34" charset="0"/>
        </a:defRPr>
      </a:lvl4pPr>
      <a:lvl5pPr algn="ctr" defTabSz="4387850" rtl="0" eaLnBrk="0" fontAlgn="base" hangingPunct="0">
        <a:spcBef>
          <a:spcPct val="0"/>
        </a:spcBef>
        <a:spcAft>
          <a:spcPct val="0"/>
        </a:spcAft>
        <a:defRPr sz="21100">
          <a:solidFill>
            <a:schemeClr val="tx1"/>
          </a:solidFill>
          <a:latin typeface="Calibri" pitchFamily="34" charset="0"/>
        </a:defRPr>
      </a:lvl5pPr>
      <a:lvl6pPr marL="457200" algn="ctr" defTabSz="4387850" rtl="0" fontAlgn="base">
        <a:spcBef>
          <a:spcPct val="0"/>
        </a:spcBef>
        <a:spcAft>
          <a:spcPct val="0"/>
        </a:spcAft>
        <a:defRPr sz="21100">
          <a:solidFill>
            <a:schemeClr val="tx1"/>
          </a:solidFill>
          <a:latin typeface="Calibri" pitchFamily="34" charset="0"/>
        </a:defRPr>
      </a:lvl6pPr>
      <a:lvl7pPr marL="914400" algn="ctr" defTabSz="4387850" rtl="0" fontAlgn="base">
        <a:spcBef>
          <a:spcPct val="0"/>
        </a:spcBef>
        <a:spcAft>
          <a:spcPct val="0"/>
        </a:spcAft>
        <a:defRPr sz="21100">
          <a:solidFill>
            <a:schemeClr val="tx1"/>
          </a:solidFill>
          <a:latin typeface="Calibri" pitchFamily="34" charset="0"/>
        </a:defRPr>
      </a:lvl7pPr>
      <a:lvl8pPr marL="1371600" algn="ctr" defTabSz="4387850" rtl="0" fontAlgn="base">
        <a:spcBef>
          <a:spcPct val="0"/>
        </a:spcBef>
        <a:spcAft>
          <a:spcPct val="0"/>
        </a:spcAft>
        <a:defRPr sz="21100">
          <a:solidFill>
            <a:schemeClr val="tx1"/>
          </a:solidFill>
          <a:latin typeface="Calibri" pitchFamily="34" charset="0"/>
        </a:defRPr>
      </a:lvl8pPr>
      <a:lvl9pPr marL="1828800" algn="ctr" defTabSz="4387850" rtl="0" fontAlgn="base">
        <a:spcBef>
          <a:spcPct val="0"/>
        </a:spcBef>
        <a:spcAft>
          <a:spcPct val="0"/>
        </a:spcAft>
        <a:defRPr sz="21100">
          <a:solidFill>
            <a:schemeClr val="tx1"/>
          </a:solidFill>
          <a:latin typeface="Calibri" pitchFamily="34" charset="0"/>
        </a:defRPr>
      </a:lvl9pPr>
    </p:titleStyle>
    <p:bodyStyle>
      <a:lvl1pPr marL="1644650" indent="-1644650" algn="l" defTabSz="4387850" rtl="0" eaLnBrk="0" fontAlgn="base" hangingPunct="0">
        <a:spcBef>
          <a:spcPct val="20000"/>
        </a:spcBef>
        <a:spcAft>
          <a:spcPct val="0"/>
        </a:spcAft>
        <a:buFont typeface="Arial" pitchFamily="34" charset="0"/>
        <a:buChar char="•"/>
        <a:defRPr sz="15400" kern="1200">
          <a:solidFill>
            <a:schemeClr val="tx1"/>
          </a:solidFill>
          <a:latin typeface="+mn-lt"/>
          <a:ea typeface="+mn-ea"/>
          <a:cs typeface="+mn-cs"/>
        </a:defRPr>
      </a:lvl1pPr>
      <a:lvl2pPr marL="3565525" indent="-1371600" algn="l" defTabSz="4387850" rtl="0" eaLnBrk="0" fontAlgn="base" hangingPunct="0">
        <a:spcBef>
          <a:spcPct val="20000"/>
        </a:spcBef>
        <a:spcAft>
          <a:spcPct val="0"/>
        </a:spcAft>
        <a:buFont typeface="Arial" pitchFamily="34" charset="0"/>
        <a:buChar char="–"/>
        <a:defRPr sz="13400" kern="1200">
          <a:solidFill>
            <a:schemeClr val="tx1"/>
          </a:solidFill>
          <a:latin typeface="+mn-lt"/>
          <a:ea typeface="+mn-ea"/>
          <a:cs typeface="+mn-cs"/>
        </a:defRPr>
      </a:lvl2pPr>
      <a:lvl3pPr marL="5486400" indent="-1096963" algn="l" defTabSz="4387850" rtl="0" eaLnBrk="0" fontAlgn="base" hangingPunct="0">
        <a:spcBef>
          <a:spcPct val="20000"/>
        </a:spcBef>
        <a:spcAft>
          <a:spcPct val="0"/>
        </a:spcAft>
        <a:buFont typeface="Arial" pitchFamily="34" charset="0"/>
        <a:buChar char="•"/>
        <a:defRPr sz="11500" kern="1200">
          <a:solidFill>
            <a:schemeClr val="tx1"/>
          </a:solidFill>
          <a:latin typeface="+mn-lt"/>
          <a:ea typeface="+mn-ea"/>
          <a:cs typeface="+mn-cs"/>
        </a:defRPr>
      </a:lvl3pPr>
      <a:lvl4pPr marL="7680325" indent="-1096963" algn="l" defTabSz="4387850" rtl="0" eaLnBrk="0" fontAlgn="base" hangingPunct="0">
        <a:spcBef>
          <a:spcPct val="20000"/>
        </a:spcBef>
        <a:spcAft>
          <a:spcPct val="0"/>
        </a:spcAft>
        <a:buFont typeface="Arial" pitchFamily="34" charset="0"/>
        <a:buChar char="–"/>
        <a:defRPr sz="9600" kern="1200">
          <a:solidFill>
            <a:schemeClr val="tx1"/>
          </a:solidFill>
          <a:latin typeface="+mn-lt"/>
          <a:ea typeface="+mn-ea"/>
          <a:cs typeface="+mn-cs"/>
        </a:defRPr>
      </a:lvl4pPr>
      <a:lvl5pPr marL="9874250" indent="-1096963" algn="l" defTabSz="4387850" rtl="0" eaLnBrk="0" fontAlgn="base" hangingPunct="0">
        <a:spcBef>
          <a:spcPct val="20000"/>
        </a:spcBef>
        <a:spcAft>
          <a:spcPct val="0"/>
        </a:spcAft>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4.jpe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p:cNvSpPr txBox="1">
            <a:spLocks noChangeArrowheads="1"/>
          </p:cNvSpPr>
          <p:nvPr/>
        </p:nvSpPr>
        <p:spPr bwMode="auto">
          <a:xfrm>
            <a:off x="3810000" y="1371600"/>
            <a:ext cx="39319200" cy="1528624"/>
          </a:xfrm>
          <a:prstGeom prst="rect">
            <a:avLst/>
          </a:prstGeom>
          <a:noFill/>
          <a:ln w="9525">
            <a:noFill/>
            <a:miter lim="800000"/>
            <a:headEnd/>
            <a:tailEnd/>
          </a:ln>
        </p:spPr>
        <p:txBody>
          <a:bodyPr wrap="square">
            <a:spAutoFit/>
          </a:bodyPr>
          <a:lstStyle/>
          <a:p>
            <a:pPr algn="ctr" eaLnBrk="0" hangingPunct="0">
              <a:lnSpc>
                <a:spcPct val="120000"/>
              </a:lnSpc>
              <a:defRPr/>
            </a:pPr>
            <a:r>
              <a:rPr lang="en-US" sz="8000" dirty="0" smtClean="0">
                <a:latin typeface="+mj-lt"/>
                <a:cs typeface="+mn-cs"/>
              </a:rPr>
              <a:t>Single Cell Transcriptomics Reveals Heterogeneity of Gene Expression in Mouse Cells</a:t>
            </a:r>
            <a:endParaRPr lang="en-US" sz="8000" dirty="0">
              <a:latin typeface="+mj-lt"/>
              <a:cs typeface="+mn-cs"/>
            </a:endParaRPr>
          </a:p>
        </p:txBody>
      </p:sp>
      <p:sp>
        <p:nvSpPr>
          <p:cNvPr id="3" name="Text Box 11"/>
          <p:cNvSpPr txBox="1">
            <a:spLocks noChangeArrowheads="1"/>
          </p:cNvSpPr>
          <p:nvPr/>
        </p:nvSpPr>
        <p:spPr bwMode="auto">
          <a:xfrm>
            <a:off x="5562600" y="3176588"/>
            <a:ext cx="32766000" cy="1532727"/>
          </a:xfrm>
          <a:prstGeom prst="rect">
            <a:avLst/>
          </a:prstGeom>
          <a:noFill/>
          <a:ln w="9525">
            <a:noFill/>
            <a:miter lim="800000"/>
            <a:headEnd/>
            <a:tailEnd/>
          </a:ln>
        </p:spPr>
        <p:txBody>
          <a:bodyPr>
            <a:spAutoFit/>
          </a:bodyPr>
          <a:lstStyle/>
          <a:p>
            <a:pPr algn="ctr" eaLnBrk="0" hangingPunct="0">
              <a:lnSpc>
                <a:spcPct val="70000"/>
              </a:lnSpc>
              <a:spcBef>
                <a:spcPct val="50000"/>
              </a:spcBef>
              <a:defRPr/>
            </a:pPr>
            <a:r>
              <a:rPr lang="en-US" sz="4800" dirty="0">
                <a:latin typeface="Calibri"/>
                <a:cs typeface="Calibri"/>
              </a:rPr>
              <a:t>Nupur Banerjee, </a:t>
            </a:r>
            <a:r>
              <a:rPr lang="en-US" sz="4800" dirty="0" err="1" smtClean="0">
                <a:latin typeface="Calibri"/>
                <a:cs typeface="Calibri"/>
              </a:rPr>
              <a:t>Tanmay</a:t>
            </a:r>
            <a:r>
              <a:rPr lang="en-US" sz="4800" dirty="0" smtClean="0">
                <a:latin typeface="Calibri"/>
                <a:cs typeface="Calibri"/>
              </a:rPr>
              <a:t> </a:t>
            </a:r>
            <a:r>
              <a:rPr lang="en-US" sz="4800" dirty="0" err="1" smtClean="0">
                <a:latin typeface="+mj-lt"/>
                <a:cs typeface="+mn-cs"/>
              </a:rPr>
              <a:t>Ghai</a:t>
            </a:r>
            <a:r>
              <a:rPr lang="en-US" sz="4800" dirty="0" smtClean="0">
                <a:latin typeface="+mj-lt"/>
                <a:cs typeface="+mn-cs"/>
              </a:rPr>
              <a:t>, Dr. </a:t>
            </a:r>
            <a:r>
              <a:rPr lang="en-US" sz="4800" dirty="0" err="1" smtClean="0">
                <a:latin typeface="+mj-lt"/>
                <a:cs typeface="+mn-cs"/>
              </a:rPr>
              <a:t>Rizi</a:t>
            </a:r>
            <a:r>
              <a:rPr lang="en-US" sz="4800" dirty="0" smtClean="0">
                <a:latin typeface="+mj-lt"/>
                <a:cs typeface="+mn-cs"/>
              </a:rPr>
              <a:t> Ai and Dr. Wei Wang</a:t>
            </a:r>
          </a:p>
          <a:p>
            <a:pPr algn="ctr" eaLnBrk="0" hangingPunct="0">
              <a:lnSpc>
                <a:spcPct val="70000"/>
              </a:lnSpc>
              <a:spcBef>
                <a:spcPct val="50000"/>
              </a:spcBef>
              <a:defRPr/>
            </a:pPr>
            <a:r>
              <a:rPr lang="en-US" sz="4800" dirty="0">
                <a:latin typeface="+mj-lt"/>
                <a:cs typeface="+mn-cs"/>
              </a:rPr>
              <a:t>Department </a:t>
            </a:r>
            <a:r>
              <a:rPr lang="en-US" sz="4800" dirty="0" smtClean="0">
                <a:latin typeface="+mj-lt"/>
                <a:cs typeface="+mn-cs"/>
              </a:rPr>
              <a:t>of Chemistry and Biochemistry, University of California, San Diego</a:t>
            </a:r>
            <a:r>
              <a:rPr lang="en-US" sz="4800" dirty="0">
                <a:latin typeface="+mj-lt"/>
                <a:cs typeface="+mn-cs"/>
              </a:rPr>
              <a:t>, 9500 Gilman Drive, La Jolla, </a:t>
            </a:r>
            <a:r>
              <a:rPr lang="en-US" sz="4800" dirty="0" smtClean="0">
                <a:latin typeface="+mj-lt"/>
                <a:cs typeface="+mn-cs"/>
              </a:rPr>
              <a:t>California</a:t>
            </a:r>
            <a:endParaRPr lang="en-US" sz="4800" dirty="0">
              <a:latin typeface="+mj-lt"/>
              <a:cs typeface="+mn-cs"/>
            </a:endParaRPr>
          </a:p>
        </p:txBody>
      </p:sp>
      <p:sp>
        <p:nvSpPr>
          <p:cNvPr id="2052" name="Rectangle 24"/>
          <p:cNvSpPr>
            <a:spLocks noChangeArrowheads="1"/>
          </p:cNvSpPr>
          <p:nvPr/>
        </p:nvSpPr>
        <p:spPr bwMode="auto">
          <a:xfrm>
            <a:off x="685800" y="762000"/>
            <a:ext cx="42519600" cy="31470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2053" name="Line 25"/>
          <p:cNvSpPr>
            <a:spLocks noChangeShapeType="1"/>
          </p:cNvSpPr>
          <p:nvPr/>
        </p:nvSpPr>
        <p:spPr bwMode="auto">
          <a:xfrm>
            <a:off x="1371600" y="5181600"/>
            <a:ext cx="41452800" cy="0"/>
          </a:xfrm>
          <a:prstGeom prst="line">
            <a:avLst/>
          </a:prstGeom>
          <a:noFill/>
          <a:ln w="133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4" name="Rectangle 26"/>
          <p:cNvSpPr>
            <a:spLocks noChangeArrowheads="1"/>
          </p:cNvSpPr>
          <p:nvPr/>
        </p:nvSpPr>
        <p:spPr bwMode="auto">
          <a:xfrm>
            <a:off x="-1362075" y="2659856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endParaRPr lang="en-US"/>
          </a:p>
        </p:txBody>
      </p:sp>
      <p:sp>
        <p:nvSpPr>
          <p:cNvPr id="2057" name="TextBox 10"/>
          <p:cNvSpPr txBox="1">
            <a:spLocks noChangeArrowheads="1"/>
          </p:cNvSpPr>
          <p:nvPr/>
        </p:nvSpPr>
        <p:spPr bwMode="auto">
          <a:xfrm>
            <a:off x="1295400" y="7162800"/>
            <a:ext cx="8229599" cy="12464951"/>
          </a:xfrm>
          <a:prstGeom prst="rect">
            <a:avLst/>
          </a:prstGeom>
          <a:noFill/>
          <a:ln w="9525">
            <a:noFill/>
            <a:miter lim="800000"/>
            <a:headEnd/>
            <a:tailEnd/>
          </a:ln>
        </p:spPr>
        <p:txBody>
          <a:bodyPr wrap="square">
            <a:spAutoFit/>
          </a:bodyPr>
          <a:lstStyle/>
          <a:p>
            <a:pPr algn="just" eaLnBrk="0" hangingPunct="0">
              <a:defRPr/>
            </a:pPr>
            <a:r>
              <a:rPr lang="en-US" dirty="0" smtClean="0">
                <a:latin typeface="R Frutiger Roman" charset="0"/>
                <a:cs typeface="+mn-cs"/>
              </a:rPr>
              <a:t>	</a:t>
            </a:r>
            <a:r>
              <a:rPr lang="en-US" sz="2000" b="1" dirty="0" smtClean="0">
                <a:latin typeface="+mn-lt"/>
                <a:cs typeface="+mn-cs"/>
              </a:rPr>
              <a:t>What exactly is RNA-</a:t>
            </a:r>
            <a:r>
              <a:rPr lang="en-US" sz="2000" b="1" dirty="0" err="1" smtClean="0">
                <a:latin typeface="+mn-lt"/>
                <a:cs typeface="+mn-cs"/>
              </a:rPr>
              <a:t>seq</a:t>
            </a:r>
            <a:r>
              <a:rPr lang="en-US" sz="2000" b="1" dirty="0" smtClean="0">
                <a:latin typeface="+mn-lt"/>
                <a:cs typeface="+mn-cs"/>
              </a:rPr>
              <a:t>? </a:t>
            </a:r>
          </a:p>
          <a:p>
            <a:pPr marL="342900" indent="-342900" algn="just" eaLnBrk="0" hangingPunct="0">
              <a:buFont typeface="Arial"/>
              <a:buChar char="•"/>
              <a:defRPr/>
            </a:pPr>
            <a:r>
              <a:rPr lang="en-US" sz="2000" dirty="0" smtClean="0">
                <a:latin typeface="+mn-lt"/>
                <a:cs typeface="+mn-cs"/>
              </a:rPr>
              <a:t>RNA-</a:t>
            </a:r>
            <a:r>
              <a:rPr lang="en-US" sz="2000" dirty="0" err="1" smtClean="0">
                <a:latin typeface="+mn-lt"/>
                <a:cs typeface="+mn-cs"/>
              </a:rPr>
              <a:t>seq</a:t>
            </a:r>
            <a:r>
              <a:rPr lang="en-US" sz="2000" dirty="0" smtClean="0">
                <a:latin typeface="+mn-lt"/>
                <a:cs typeface="+mn-cs"/>
              </a:rPr>
              <a:t>: next-generation sequencing to extract information about the content of RNA sequences. </a:t>
            </a:r>
          </a:p>
          <a:p>
            <a:pPr marL="342900" indent="-342900" algn="just" eaLnBrk="0" hangingPunct="0">
              <a:buFont typeface="Arial"/>
              <a:buChar char="•"/>
              <a:defRPr/>
            </a:pPr>
            <a:r>
              <a:rPr lang="en-US" sz="2000" dirty="0" smtClean="0">
                <a:latin typeface="+mn-lt"/>
                <a:cs typeface="+mn-cs"/>
              </a:rPr>
              <a:t>3 main steps: quantify the abundance of mRNA, determine the structure of genes (their different sized ends, and splicing patterns), and to quantify the varying expression levels of each transcript. </a:t>
            </a:r>
          </a:p>
          <a:p>
            <a:pPr marL="342900" indent="-342900" algn="just" eaLnBrk="0" hangingPunct="0">
              <a:buFont typeface="Arial"/>
              <a:buChar char="•"/>
              <a:defRPr/>
            </a:pPr>
            <a:r>
              <a:rPr lang="en-US" sz="2000" dirty="0" smtClean="0">
                <a:latin typeface="+mn-lt"/>
                <a:cs typeface="+mn-cs"/>
              </a:rPr>
              <a:t>A typical RNA-</a:t>
            </a:r>
            <a:r>
              <a:rPr lang="en-US" sz="2000" dirty="0" err="1" smtClean="0">
                <a:latin typeface="+mn-lt"/>
                <a:cs typeface="+mn-cs"/>
              </a:rPr>
              <a:t>seq</a:t>
            </a:r>
            <a:r>
              <a:rPr lang="en-US" sz="2000" dirty="0" smtClean="0">
                <a:latin typeface="+mn-lt"/>
                <a:cs typeface="+mn-cs"/>
              </a:rPr>
              <a:t> project involves </a:t>
            </a:r>
          </a:p>
          <a:p>
            <a:pPr marL="800100" lvl="1" indent="-342900" algn="just" eaLnBrk="0" hangingPunct="0">
              <a:buFont typeface="Arial"/>
              <a:buChar char="•"/>
              <a:defRPr/>
            </a:pPr>
            <a:r>
              <a:rPr lang="en-US" sz="2000" dirty="0" smtClean="0">
                <a:latin typeface="+mn-lt"/>
                <a:cs typeface="+mn-cs"/>
              </a:rPr>
              <a:t>converting long strands of RNA into many short parts of cDNA (complimentary DNA). </a:t>
            </a:r>
          </a:p>
          <a:p>
            <a:pPr marL="800100" lvl="1" indent="-342900" algn="just" eaLnBrk="0" hangingPunct="0">
              <a:buFont typeface="Arial"/>
              <a:buChar char="•"/>
              <a:defRPr/>
            </a:pPr>
            <a:r>
              <a:rPr lang="en-US" sz="2000" dirty="0" smtClean="0">
                <a:latin typeface="+mn-lt"/>
                <a:cs typeface="+mn-cs"/>
              </a:rPr>
              <a:t>sequencing adaptors attach to the each short cDNA fragment and subsequently, a sequence is produced with the use of high-throughput sequencing technology. </a:t>
            </a:r>
          </a:p>
          <a:p>
            <a:pPr marL="800100" lvl="1" indent="-342900" algn="just" eaLnBrk="0" hangingPunct="0">
              <a:buFont typeface="Arial"/>
              <a:buChar char="•"/>
              <a:defRPr/>
            </a:pPr>
            <a:r>
              <a:rPr lang="en-US" sz="2000" dirty="0" smtClean="0">
                <a:latin typeface="+mn-lt"/>
                <a:cs typeface="+mn-cs"/>
              </a:rPr>
              <a:t>Sequences produced are then compared and aligned with a transcriptome (also known as a reference genome). </a:t>
            </a:r>
          </a:p>
          <a:p>
            <a:pPr marL="800100" lvl="1" indent="-342900" algn="just" eaLnBrk="0" hangingPunct="0">
              <a:buFont typeface="Arial"/>
              <a:buChar char="•"/>
              <a:defRPr/>
            </a:pPr>
            <a:r>
              <a:rPr lang="en-US" sz="2000" dirty="0" smtClean="0">
                <a:latin typeface="+mn-lt"/>
                <a:cs typeface="+mn-cs"/>
              </a:rPr>
              <a:t>categorized aligned sequence into three groups: </a:t>
            </a:r>
            <a:r>
              <a:rPr lang="en-US" sz="2000" dirty="0" err="1" smtClean="0">
                <a:latin typeface="+mn-lt"/>
                <a:cs typeface="+mn-cs"/>
              </a:rPr>
              <a:t>exonic</a:t>
            </a:r>
            <a:r>
              <a:rPr lang="en-US" sz="2000" dirty="0" smtClean="0">
                <a:latin typeface="+mn-lt"/>
                <a:cs typeface="+mn-cs"/>
              </a:rPr>
              <a:t> reads, junction reads, and poly(A) end-reads. These different reads can then be used to view the basic expression profile of a gene.</a:t>
            </a:r>
          </a:p>
          <a:p>
            <a:pPr algn="just" eaLnBrk="0" hangingPunct="0">
              <a:defRPr/>
            </a:pPr>
            <a:r>
              <a:rPr lang="en-US" sz="2000" dirty="0" smtClean="0">
                <a:latin typeface="+mn-lt"/>
                <a:cs typeface="+mn-cs"/>
              </a:rPr>
              <a:t>	</a:t>
            </a:r>
          </a:p>
          <a:p>
            <a:pPr algn="just" eaLnBrk="0" hangingPunct="0">
              <a:defRPr/>
            </a:pPr>
            <a:r>
              <a:rPr lang="en-US" sz="2000" b="1" dirty="0" smtClean="0">
                <a:latin typeface="+mn-lt"/>
                <a:cs typeface="+mn-cs"/>
              </a:rPr>
              <a:t>	Why we conduct RNA-</a:t>
            </a:r>
            <a:r>
              <a:rPr lang="en-US" sz="2000" b="1" dirty="0" err="1" smtClean="0">
                <a:latin typeface="+mn-lt"/>
                <a:cs typeface="+mn-cs"/>
              </a:rPr>
              <a:t>seq</a:t>
            </a:r>
            <a:r>
              <a:rPr lang="en-US" sz="2000" b="1" dirty="0" smtClean="0">
                <a:latin typeface="+mn-lt"/>
                <a:cs typeface="+mn-cs"/>
              </a:rPr>
              <a:t> and why is it important? </a:t>
            </a:r>
          </a:p>
          <a:p>
            <a:pPr marL="342900" indent="-342900" algn="just" eaLnBrk="0" hangingPunct="0">
              <a:buFont typeface="Arial"/>
              <a:buChar char="•"/>
              <a:defRPr/>
            </a:pPr>
            <a:r>
              <a:rPr lang="en-US" sz="2000" dirty="0" smtClean="0">
                <a:latin typeface="+mn-lt"/>
                <a:cs typeface="+mn-cs"/>
              </a:rPr>
              <a:t>Recently RNA-</a:t>
            </a:r>
            <a:r>
              <a:rPr lang="en-US" sz="2000" dirty="0" err="1" smtClean="0">
                <a:latin typeface="+mn-lt"/>
                <a:cs typeface="+mn-cs"/>
              </a:rPr>
              <a:t>seq</a:t>
            </a:r>
            <a:r>
              <a:rPr lang="en-US" sz="2000" dirty="0" smtClean="0">
                <a:latin typeface="+mn-lt"/>
                <a:cs typeface="+mn-cs"/>
              </a:rPr>
              <a:t> </a:t>
            </a:r>
            <a:r>
              <a:rPr lang="en-US" sz="2000" smtClean="0">
                <a:latin typeface="+mn-lt"/>
                <a:cs typeface="+mn-cs"/>
              </a:rPr>
              <a:t>has </a:t>
            </a:r>
            <a:r>
              <a:rPr lang="en-US" sz="2000" smtClean="0">
                <a:latin typeface="+mn-lt"/>
                <a:cs typeface="+mn-cs"/>
              </a:rPr>
              <a:t>revolutionized </a:t>
            </a:r>
            <a:r>
              <a:rPr lang="en-US" sz="2000" dirty="0" smtClean="0">
                <a:latin typeface="+mn-lt"/>
                <a:cs typeface="+mn-cs"/>
              </a:rPr>
              <a:t>the world of transcriptomics. Using RNA-</a:t>
            </a:r>
            <a:r>
              <a:rPr lang="en-US" sz="2000" dirty="0" err="1" smtClean="0">
                <a:latin typeface="+mn-lt"/>
                <a:cs typeface="+mn-cs"/>
              </a:rPr>
              <a:t>seq</a:t>
            </a:r>
            <a:r>
              <a:rPr lang="en-US" sz="2000" dirty="0" smtClean="0">
                <a:latin typeface="+mn-lt"/>
                <a:cs typeface="+mn-cs"/>
              </a:rPr>
              <a:t>, we now have much more knowledge on differential expression of genes and their levels of expression, post-transcriptional mutations and even gene fusions. </a:t>
            </a:r>
          </a:p>
          <a:p>
            <a:pPr marL="342900" indent="-342900" algn="just" eaLnBrk="0" hangingPunct="0">
              <a:buFont typeface="Arial"/>
              <a:buChar char="•"/>
              <a:defRPr/>
            </a:pPr>
            <a:r>
              <a:rPr lang="en-US" sz="2000" dirty="0" smtClean="0">
                <a:latin typeface="+mn-lt"/>
                <a:cs typeface="+mn-cs"/>
              </a:rPr>
              <a:t>Furthermore, RNA-</a:t>
            </a:r>
            <a:r>
              <a:rPr lang="en-US" sz="2000" dirty="0" err="1" smtClean="0">
                <a:latin typeface="+mn-lt"/>
                <a:cs typeface="+mn-cs"/>
              </a:rPr>
              <a:t>seq</a:t>
            </a:r>
            <a:r>
              <a:rPr lang="en-US" sz="2000" dirty="0" smtClean="0">
                <a:latin typeface="+mn-lt"/>
                <a:cs typeface="+mn-cs"/>
              </a:rPr>
              <a:t> helps us understand what exactly a transcriptome is. A basic definition of a transcriptome is a complete set of all the transcripts in a cell and their quantity. However, RNA-</a:t>
            </a:r>
            <a:r>
              <a:rPr lang="en-US" sz="2000" dirty="0" err="1" smtClean="0">
                <a:latin typeface="+mn-lt"/>
                <a:cs typeface="+mn-cs"/>
              </a:rPr>
              <a:t>seq</a:t>
            </a:r>
            <a:r>
              <a:rPr lang="en-US" sz="2000" dirty="0" smtClean="0">
                <a:latin typeface="+mn-lt"/>
                <a:cs typeface="+mn-cs"/>
              </a:rPr>
              <a:t> takes this to a whole new level by allowing us to understand the nuances within a transcriptome. </a:t>
            </a:r>
          </a:p>
          <a:p>
            <a:pPr marL="342900" indent="-342900" algn="just" eaLnBrk="0" hangingPunct="0">
              <a:buFont typeface="Arial"/>
              <a:buChar char="•"/>
              <a:defRPr/>
            </a:pPr>
            <a:r>
              <a:rPr lang="en-US" sz="2000" dirty="0" smtClean="0">
                <a:latin typeface="+mn-lt"/>
                <a:cs typeface="+mn-cs"/>
              </a:rPr>
              <a:t>This is essential because we can then interpret the functional elements of a genome, reveal the molecular structure of cells and tissues, and understand disease, which could lead to potential cures or prevention information. </a:t>
            </a:r>
          </a:p>
          <a:p>
            <a:pPr marL="342900" indent="-342900" algn="just" eaLnBrk="0" hangingPunct="0">
              <a:buFont typeface="Arial"/>
              <a:buChar char="•"/>
              <a:defRPr/>
            </a:pPr>
            <a:endParaRPr lang="en-US" sz="2000" dirty="0" smtClean="0">
              <a:latin typeface="+mn-lt"/>
              <a:cs typeface="+mn-cs"/>
            </a:endParaRPr>
          </a:p>
          <a:p>
            <a:pPr algn="just" eaLnBrk="0" hangingPunct="0">
              <a:defRPr/>
            </a:pPr>
            <a:r>
              <a:rPr lang="en-US" sz="2000" b="1" dirty="0"/>
              <a:t>	Why </a:t>
            </a:r>
            <a:r>
              <a:rPr lang="en-US" sz="2000" b="1" dirty="0" smtClean="0"/>
              <a:t>single-cell RNA-</a:t>
            </a:r>
            <a:r>
              <a:rPr lang="en-US" sz="2000" b="1" dirty="0" err="1" smtClean="0"/>
              <a:t>seq</a:t>
            </a:r>
            <a:r>
              <a:rPr lang="en-US" sz="2000" b="1" dirty="0" smtClean="0"/>
              <a:t>? </a:t>
            </a:r>
            <a:endParaRPr lang="en-US" sz="2000" b="1" dirty="0"/>
          </a:p>
          <a:p>
            <a:pPr marL="342900" indent="-342900" algn="just" eaLnBrk="0" hangingPunct="0">
              <a:buFont typeface="Arial"/>
              <a:buChar char="•"/>
              <a:defRPr/>
            </a:pPr>
            <a:r>
              <a:rPr lang="en-US" sz="2000" dirty="0" smtClean="0">
                <a:latin typeface="+mn-lt"/>
                <a:cs typeface="+mn-cs"/>
              </a:rPr>
              <a:t>Although derived from homogenous population, individual cells exhibit substantial </a:t>
            </a:r>
            <a:r>
              <a:rPr lang="en-US" sz="2000" dirty="0" smtClean="0">
                <a:latin typeface="+mn-lt"/>
                <a:cs typeface="+mn-cs"/>
              </a:rPr>
              <a:t>information about gene expression, protein levels, and phenotypic </a:t>
            </a:r>
            <a:r>
              <a:rPr lang="en-US" sz="2000" dirty="0" smtClean="0">
                <a:latin typeface="+mn-lt"/>
                <a:cs typeface="+mn-cs"/>
              </a:rPr>
              <a:t>output and functional consequences.</a:t>
            </a:r>
            <a:endParaRPr lang="en-US" sz="2000" dirty="0" smtClean="0">
              <a:latin typeface="+mn-lt"/>
              <a:cs typeface="+mn-cs"/>
            </a:endParaRPr>
          </a:p>
          <a:p>
            <a:pPr marL="342900" indent="-342900" algn="just" eaLnBrk="0" hangingPunct="0">
              <a:buFont typeface="Arial"/>
              <a:buChar char="•"/>
              <a:defRPr/>
            </a:pPr>
            <a:r>
              <a:rPr lang="en-US" sz="2000" dirty="0" smtClean="0">
                <a:latin typeface="+mn-lt"/>
                <a:cs typeface="+mn-cs"/>
              </a:rPr>
              <a:t>This gives us valuable insight on how cellular heterogeneity within gene expression can lead to different traits and </a:t>
            </a:r>
            <a:r>
              <a:rPr lang="en-US" sz="2000" dirty="0" smtClean="0">
                <a:latin typeface="+mn-lt"/>
                <a:cs typeface="+mn-cs"/>
              </a:rPr>
              <a:t>diseases such as cancer.</a:t>
            </a:r>
            <a:endParaRPr lang="en-US" sz="2000" dirty="0" smtClean="0">
              <a:latin typeface="+mn-lt"/>
              <a:cs typeface="+mn-cs"/>
            </a:endParaRPr>
          </a:p>
        </p:txBody>
      </p:sp>
      <p:sp>
        <p:nvSpPr>
          <p:cNvPr id="2223" name="TextBox 32"/>
          <p:cNvSpPr txBox="1">
            <a:spLocks noChangeArrowheads="1"/>
          </p:cNvSpPr>
          <p:nvPr/>
        </p:nvSpPr>
        <p:spPr bwMode="auto">
          <a:xfrm>
            <a:off x="1676400" y="5715000"/>
            <a:ext cx="12649200" cy="1015663"/>
          </a:xfrm>
          <a:prstGeom prst="rect">
            <a:avLst/>
          </a:prstGeom>
          <a:solidFill>
            <a:schemeClr val="accent5"/>
          </a:solidFill>
          <a:ln w="9525">
            <a:noFill/>
            <a:miter lim="800000"/>
            <a:headEnd/>
            <a:tailEnd/>
          </a:ln>
        </p:spPr>
        <p:txBody>
          <a:bodyPr wrap="square">
            <a:spAutoFit/>
          </a:bodyPr>
          <a:lstStyle/>
          <a:p>
            <a:pPr algn="ctr" eaLnBrk="0" hangingPunct="0">
              <a:defRPr/>
            </a:pPr>
            <a:r>
              <a:rPr lang="en-US" sz="6000" b="1" dirty="0" smtClean="0">
                <a:solidFill>
                  <a:schemeClr val="bg1"/>
                </a:solidFill>
                <a:latin typeface="+mj-lt"/>
                <a:cs typeface="+mn-cs"/>
              </a:rPr>
              <a:t>Introduction</a:t>
            </a:r>
            <a:endParaRPr lang="en-US" sz="6000" dirty="0">
              <a:solidFill>
                <a:schemeClr val="bg1"/>
              </a:solidFill>
              <a:latin typeface="+mj-lt"/>
              <a:cs typeface="+mn-cs"/>
            </a:endParaRPr>
          </a:p>
        </p:txBody>
      </p:sp>
      <p:sp>
        <p:nvSpPr>
          <p:cNvPr id="2059" name="TextBox 32"/>
          <p:cNvSpPr txBox="1">
            <a:spLocks noChangeArrowheads="1"/>
          </p:cNvSpPr>
          <p:nvPr/>
        </p:nvSpPr>
        <p:spPr bwMode="auto">
          <a:xfrm>
            <a:off x="30861000" y="29337000"/>
            <a:ext cx="11811000" cy="630942"/>
          </a:xfrm>
          <a:prstGeom prst="rect">
            <a:avLst/>
          </a:prstGeom>
          <a:solidFill>
            <a:schemeClr val="accent5"/>
          </a:solidFill>
          <a:ln>
            <a:noFill/>
          </a:ln>
          <a:extLst/>
        </p:spPr>
        <p:txBody>
          <a:bodyPr wrap="square">
            <a:spAutoFit/>
          </a:bodyPr>
          <a:lstStyle>
            <a:lvl1pPr eaLnBrk="0" hangingPunct="0">
              <a:defRPr sz="2400">
                <a:solidFill>
                  <a:schemeClr val="tx1"/>
                </a:solidFill>
                <a:latin typeface="R Frutiger Roman"/>
                <a:cs typeface="Arial" pitchFamily="34" charset="0"/>
              </a:defRPr>
            </a:lvl1pPr>
            <a:lvl2pPr marL="742950" indent="-285750" eaLnBrk="0" hangingPunct="0">
              <a:defRPr sz="2400">
                <a:solidFill>
                  <a:schemeClr val="tx1"/>
                </a:solidFill>
                <a:latin typeface="R Frutiger Roman"/>
                <a:cs typeface="Arial" pitchFamily="34" charset="0"/>
              </a:defRPr>
            </a:lvl2pPr>
            <a:lvl3pPr marL="1143000" indent="-228600" eaLnBrk="0" hangingPunct="0">
              <a:defRPr sz="2400">
                <a:solidFill>
                  <a:schemeClr val="tx1"/>
                </a:solidFill>
                <a:latin typeface="R Frutiger Roman"/>
                <a:cs typeface="Arial" pitchFamily="34" charset="0"/>
              </a:defRPr>
            </a:lvl3pPr>
            <a:lvl4pPr marL="1600200" indent="-228600" eaLnBrk="0" hangingPunct="0">
              <a:defRPr sz="2400">
                <a:solidFill>
                  <a:schemeClr val="tx1"/>
                </a:solidFill>
                <a:latin typeface="R Frutiger Roman"/>
                <a:cs typeface="Arial" pitchFamily="34" charset="0"/>
              </a:defRPr>
            </a:lvl4pPr>
            <a:lvl5pPr marL="2057400" indent="-228600" eaLnBrk="0" hangingPunct="0">
              <a:defRPr sz="2400">
                <a:solidFill>
                  <a:schemeClr val="tx1"/>
                </a:solidFill>
                <a:latin typeface="R Frutiger Roman"/>
                <a:cs typeface="Arial" pitchFamily="34" charset="0"/>
              </a:defRPr>
            </a:lvl5pPr>
            <a:lvl6pPr marL="2514600" indent="-228600" eaLnBrk="0" fontAlgn="base" hangingPunct="0">
              <a:spcBef>
                <a:spcPct val="0"/>
              </a:spcBef>
              <a:spcAft>
                <a:spcPct val="0"/>
              </a:spcAft>
              <a:defRPr sz="2400">
                <a:solidFill>
                  <a:schemeClr val="tx1"/>
                </a:solidFill>
                <a:latin typeface="R Frutiger Roman"/>
                <a:cs typeface="Arial" pitchFamily="34" charset="0"/>
              </a:defRPr>
            </a:lvl6pPr>
            <a:lvl7pPr marL="2971800" indent="-228600" eaLnBrk="0" fontAlgn="base" hangingPunct="0">
              <a:spcBef>
                <a:spcPct val="0"/>
              </a:spcBef>
              <a:spcAft>
                <a:spcPct val="0"/>
              </a:spcAft>
              <a:defRPr sz="2400">
                <a:solidFill>
                  <a:schemeClr val="tx1"/>
                </a:solidFill>
                <a:latin typeface="R Frutiger Roman"/>
                <a:cs typeface="Arial" pitchFamily="34" charset="0"/>
              </a:defRPr>
            </a:lvl7pPr>
            <a:lvl8pPr marL="3429000" indent="-228600" eaLnBrk="0" fontAlgn="base" hangingPunct="0">
              <a:spcBef>
                <a:spcPct val="0"/>
              </a:spcBef>
              <a:spcAft>
                <a:spcPct val="0"/>
              </a:spcAft>
              <a:defRPr sz="2400">
                <a:solidFill>
                  <a:schemeClr val="tx1"/>
                </a:solidFill>
                <a:latin typeface="R Frutiger Roman"/>
                <a:cs typeface="Arial" pitchFamily="34" charset="0"/>
              </a:defRPr>
            </a:lvl8pPr>
            <a:lvl9pPr marL="3886200" indent="-228600" eaLnBrk="0" fontAlgn="base" hangingPunct="0">
              <a:spcBef>
                <a:spcPct val="0"/>
              </a:spcBef>
              <a:spcAft>
                <a:spcPct val="0"/>
              </a:spcAft>
              <a:defRPr sz="2400">
                <a:solidFill>
                  <a:schemeClr val="tx1"/>
                </a:solidFill>
                <a:latin typeface="R Frutiger Roman"/>
                <a:cs typeface="Arial" pitchFamily="34" charset="0"/>
              </a:defRPr>
            </a:lvl9pPr>
          </a:lstStyle>
          <a:p>
            <a:pPr algn="ctr"/>
            <a:r>
              <a:rPr lang="en-US" sz="3500" b="1" dirty="0">
                <a:solidFill>
                  <a:schemeClr val="bg1"/>
                </a:solidFill>
                <a:latin typeface="Calibri (Heading)"/>
              </a:rPr>
              <a:t>References</a:t>
            </a:r>
            <a:endParaRPr lang="en-US" sz="3500" dirty="0">
              <a:solidFill>
                <a:schemeClr val="bg1"/>
              </a:solidFill>
              <a:latin typeface="Calibri (Heading)"/>
            </a:endParaRPr>
          </a:p>
        </p:txBody>
      </p:sp>
      <p:sp>
        <p:nvSpPr>
          <p:cNvPr id="60" name="TextBox 32"/>
          <p:cNvSpPr txBox="1">
            <a:spLocks noChangeArrowheads="1"/>
          </p:cNvSpPr>
          <p:nvPr/>
        </p:nvSpPr>
        <p:spPr bwMode="auto">
          <a:xfrm>
            <a:off x="1577974" y="20022566"/>
            <a:ext cx="12442825" cy="1015663"/>
          </a:xfrm>
          <a:prstGeom prst="rect">
            <a:avLst/>
          </a:prstGeom>
          <a:solidFill>
            <a:schemeClr val="accent5"/>
          </a:solidFill>
          <a:ln w="9525">
            <a:noFill/>
            <a:miter lim="800000"/>
            <a:headEnd/>
            <a:tailEnd/>
          </a:ln>
        </p:spPr>
        <p:txBody>
          <a:bodyPr wrap="square">
            <a:spAutoFit/>
          </a:bodyPr>
          <a:lstStyle/>
          <a:p>
            <a:pPr algn="ctr" eaLnBrk="0" hangingPunct="0">
              <a:defRPr/>
            </a:pPr>
            <a:r>
              <a:rPr lang="en-US" sz="6000" b="1" dirty="0" smtClean="0">
                <a:solidFill>
                  <a:schemeClr val="bg1"/>
                </a:solidFill>
                <a:latin typeface="+mj-lt"/>
                <a:cs typeface="+mn-cs"/>
              </a:rPr>
              <a:t>Methodology and Procedures</a:t>
            </a:r>
            <a:endParaRPr lang="en-US" sz="6000" b="1" dirty="0">
              <a:solidFill>
                <a:schemeClr val="bg1"/>
              </a:solidFill>
              <a:latin typeface="+mj-lt"/>
              <a:cs typeface="+mn-cs"/>
            </a:endParaRPr>
          </a:p>
        </p:txBody>
      </p:sp>
      <p:sp>
        <p:nvSpPr>
          <p:cNvPr id="2061" name="TextBox 32"/>
          <p:cNvSpPr txBox="1">
            <a:spLocks noChangeArrowheads="1"/>
          </p:cNvSpPr>
          <p:nvPr/>
        </p:nvSpPr>
        <p:spPr bwMode="auto">
          <a:xfrm>
            <a:off x="15468600" y="19431000"/>
            <a:ext cx="13944600" cy="1015663"/>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R Frutiger Roman"/>
                <a:cs typeface="Arial" pitchFamily="34" charset="0"/>
              </a:defRPr>
            </a:lvl1pPr>
            <a:lvl2pPr marL="742950" indent="-285750" eaLnBrk="0" hangingPunct="0">
              <a:defRPr sz="2400">
                <a:solidFill>
                  <a:schemeClr val="tx1"/>
                </a:solidFill>
                <a:latin typeface="R Frutiger Roman"/>
                <a:cs typeface="Arial" pitchFamily="34" charset="0"/>
              </a:defRPr>
            </a:lvl2pPr>
            <a:lvl3pPr marL="1143000" indent="-228600" eaLnBrk="0" hangingPunct="0">
              <a:defRPr sz="2400">
                <a:solidFill>
                  <a:schemeClr val="tx1"/>
                </a:solidFill>
                <a:latin typeface="R Frutiger Roman"/>
                <a:cs typeface="Arial" pitchFamily="34" charset="0"/>
              </a:defRPr>
            </a:lvl3pPr>
            <a:lvl4pPr marL="1600200" indent="-228600" eaLnBrk="0" hangingPunct="0">
              <a:defRPr sz="2400">
                <a:solidFill>
                  <a:schemeClr val="tx1"/>
                </a:solidFill>
                <a:latin typeface="R Frutiger Roman"/>
                <a:cs typeface="Arial" pitchFamily="34" charset="0"/>
              </a:defRPr>
            </a:lvl4pPr>
            <a:lvl5pPr marL="2057400" indent="-228600" eaLnBrk="0" hangingPunct="0">
              <a:defRPr sz="2400">
                <a:solidFill>
                  <a:schemeClr val="tx1"/>
                </a:solidFill>
                <a:latin typeface="R Frutiger Roman"/>
                <a:cs typeface="Arial" pitchFamily="34" charset="0"/>
              </a:defRPr>
            </a:lvl5pPr>
            <a:lvl6pPr marL="2514600" indent="-228600" eaLnBrk="0" fontAlgn="base" hangingPunct="0">
              <a:spcBef>
                <a:spcPct val="0"/>
              </a:spcBef>
              <a:spcAft>
                <a:spcPct val="0"/>
              </a:spcAft>
              <a:defRPr sz="2400">
                <a:solidFill>
                  <a:schemeClr val="tx1"/>
                </a:solidFill>
                <a:latin typeface="R Frutiger Roman"/>
                <a:cs typeface="Arial" pitchFamily="34" charset="0"/>
              </a:defRPr>
            </a:lvl6pPr>
            <a:lvl7pPr marL="2971800" indent="-228600" eaLnBrk="0" fontAlgn="base" hangingPunct="0">
              <a:spcBef>
                <a:spcPct val="0"/>
              </a:spcBef>
              <a:spcAft>
                <a:spcPct val="0"/>
              </a:spcAft>
              <a:defRPr sz="2400">
                <a:solidFill>
                  <a:schemeClr val="tx1"/>
                </a:solidFill>
                <a:latin typeface="R Frutiger Roman"/>
                <a:cs typeface="Arial" pitchFamily="34" charset="0"/>
              </a:defRPr>
            </a:lvl7pPr>
            <a:lvl8pPr marL="3429000" indent="-228600" eaLnBrk="0" fontAlgn="base" hangingPunct="0">
              <a:spcBef>
                <a:spcPct val="0"/>
              </a:spcBef>
              <a:spcAft>
                <a:spcPct val="0"/>
              </a:spcAft>
              <a:defRPr sz="2400">
                <a:solidFill>
                  <a:schemeClr val="tx1"/>
                </a:solidFill>
                <a:latin typeface="R Frutiger Roman"/>
                <a:cs typeface="Arial" pitchFamily="34" charset="0"/>
              </a:defRPr>
            </a:lvl8pPr>
            <a:lvl9pPr marL="3886200" indent="-228600" eaLnBrk="0" fontAlgn="base" hangingPunct="0">
              <a:spcBef>
                <a:spcPct val="0"/>
              </a:spcBef>
              <a:spcAft>
                <a:spcPct val="0"/>
              </a:spcAft>
              <a:defRPr sz="2400">
                <a:solidFill>
                  <a:schemeClr val="tx1"/>
                </a:solidFill>
                <a:latin typeface="R Frutiger Roman"/>
                <a:cs typeface="Arial" pitchFamily="34" charset="0"/>
              </a:defRPr>
            </a:lvl9pPr>
          </a:lstStyle>
          <a:p>
            <a:pPr algn="ctr"/>
            <a:r>
              <a:rPr lang="en-US" sz="6000" b="1" dirty="0" smtClean="0">
                <a:solidFill>
                  <a:schemeClr val="bg1"/>
                </a:solidFill>
              </a:rPr>
              <a:t>Results</a:t>
            </a:r>
          </a:p>
        </p:txBody>
      </p:sp>
      <p:sp>
        <p:nvSpPr>
          <p:cNvPr id="64" name="TextBox 32"/>
          <p:cNvSpPr txBox="1">
            <a:spLocks noChangeArrowheads="1"/>
          </p:cNvSpPr>
          <p:nvPr/>
        </p:nvSpPr>
        <p:spPr bwMode="auto">
          <a:xfrm>
            <a:off x="30937200" y="20574000"/>
            <a:ext cx="11734800" cy="630942"/>
          </a:xfrm>
          <a:prstGeom prst="rect">
            <a:avLst/>
          </a:prstGeom>
          <a:solidFill>
            <a:schemeClr val="accent6"/>
          </a:solidFill>
          <a:ln w="9525">
            <a:noFill/>
            <a:miter lim="800000"/>
            <a:headEnd/>
            <a:tailEnd/>
          </a:ln>
        </p:spPr>
        <p:txBody>
          <a:bodyPr wrap="square">
            <a:spAutoFit/>
          </a:bodyPr>
          <a:lstStyle/>
          <a:p>
            <a:pPr algn="ctr" eaLnBrk="0" hangingPunct="0">
              <a:defRPr/>
            </a:pPr>
            <a:r>
              <a:rPr lang="en-US" sz="3500" b="1" dirty="0" smtClean="0">
                <a:solidFill>
                  <a:schemeClr val="bg1"/>
                </a:solidFill>
                <a:latin typeface="+mj-lt"/>
              </a:rPr>
              <a:t>Differentially Expressed Genes</a:t>
            </a:r>
            <a:endParaRPr lang="en-US" sz="3500" b="1" dirty="0">
              <a:solidFill>
                <a:schemeClr val="bg1"/>
              </a:solidFill>
              <a:latin typeface="+mj-lt"/>
            </a:endParaRPr>
          </a:p>
        </p:txBody>
      </p:sp>
      <p:sp>
        <p:nvSpPr>
          <p:cNvPr id="65" name="TextBox 28"/>
          <p:cNvSpPr txBox="1">
            <a:spLocks noChangeArrowheads="1"/>
          </p:cNvSpPr>
          <p:nvPr/>
        </p:nvSpPr>
        <p:spPr bwMode="auto">
          <a:xfrm>
            <a:off x="30784800" y="25374600"/>
            <a:ext cx="11811000" cy="3785652"/>
          </a:xfrm>
          <a:prstGeom prst="rect">
            <a:avLst/>
          </a:prstGeom>
          <a:noFill/>
          <a:ln w="9525">
            <a:noFill/>
            <a:miter lim="800000"/>
            <a:headEnd/>
            <a:tailEnd/>
          </a:ln>
        </p:spPr>
        <p:txBody>
          <a:bodyPr wrap="square" anchor="ctr">
            <a:spAutoFit/>
          </a:bodyPr>
          <a:lstStyle/>
          <a:p>
            <a:pPr marL="342900" indent="-342900" algn="just" eaLnBrk="0" hangingPunct="0">
              <a:buFont typeface="Arial"/>
              <a:buChar char="•"/>
              <a:defRPr/>
            </a:pPr>
            <a:r>
              <a:rPr lang="en-US" dirty="0" smtClean="0">
                <a:latin typeface="+mn-lt"/>
                <a:cs typeface="+mn-cs"/>
              </a:rPr>
              <a:t>RNA</a:t>
            </a:r>
            <a:r>
              <a:rPr lang="en-US" dirty="0">
                <a:latin typeface="+mn-lt"/>
                <a:cs typeface="+mn-cs"/>
              </a:rPr>
              <a:t>-</a:t>
            </a:r>
            <a:r>
              <a:rPr lang="en-US" dirty="0" err="1">
                <a:latin typeface="+mn-lt"/>
                <a:cs typeface="+mn-cs"/>
              </a:rPr>
              <a:t>seq</a:t>
            </a:r>
            <a:r>
              <a:rPr lang="en-US" dirty="0">
                <a:latin typeface="+mn-lt"/>
                <a:cs typeface="+mn-cs"/>
              </a:rPr>
              <a:t> has now become a vital part of bioinformatics and will continue to help us gain new knowledge and insight about genes, their expression levels, and what these expression levels mean. </a:t>
            </a:r>
          </a:p>
          <a:p>
            <a:pPr marL="342900" indent="-342900" algn="just" eaLnBrk="0" hangingPunct="0">
              <a:buFont typeface="Arial"/>
              <a:buChar char="•"/>
              <a:defRPr/>
            </a:pPr>
            <a:r>
              <a:rPr lang="en-US" dirty="0">
                <a:latin typeface="+mn-lt"/>
                <a:cs typeface="+mn-cs"/>
              </a:rPr>
              <a:t>In this study, 18 mouse single-cell </a:t>
            </a:r>
            <a:r>
              <a:rPr lang="en-US" dirty="0" smtClean="0">
                <a:latin typeface="+mn-lt"/>
                <a:cs typeface="+mn-cs"/>
              </a:rPr>
              <a:t>RNA-</a:t>
            </a:r>
            <a:r>
              <a:rPr lang="en-US" dirty="0" err="1" smtClean="0">
                <a:latin typeface="+mn-lt"/>
                <a:cs typeface="+mn-cs"/>
              </a:rPr>
              <a:t>seq</a:t>
            </a:r>
            <a:r>
              <a:rPr lang="en-US" dirty="0" smtClean="0">
                <a:latin typeface="+mn-lt"/>
                <a:cs typeface="+mn-cs"/>
              </a:rPr>
              <a:t> were analyzed, including mapping, assembly, quantification and functional analysis</a:t>
            </a:r>
          </a:p>
          <a:p>
            <a:pPr marL="342900" indent="-342900" algn="just" eaLnBrk="0" hangingPunct="0">
              <a:buFont typeface="Arial"/>
              <a:buChar char="•"/>
              <a:defRPr/>
            </a:pPr>
            <a:r>
              <a:rPr lang="en-US" dirty="0" smtClean="0">
                <a:latin typeface="+mn-lt"/>
                <a:cs typeface="+mn-cs"/>
              </a:rPr>
              <a:t>Differential expressed genes were compared between cell 1 and cell2</a:t>
            </a:r>
          </a:p>
          <a:p>
            <a:pPr marL="342900" indent="-342900" algn="just" eaLnBrk="0" hangingPunct="0">
              <a:buFont typeface="Arial"/>
              <a:buChar char="•"/>
              <a:defRPr/>
            </a:pPr>
            <a:r>
              <a:rPr lang="en-US" dirty="0" smtClean="0">
                <a:latin typeface="+mn-lt"/>
                <a:cs typeface="+mn-cs"/>
              </a:rPr>
              <a:t>In the future, the functions of 982 differentially expressed genes will be further analyzed to determine the heterogeneity between cells. With this information, we can identify what certain genes lead to various diseases and with this knowledge we can further learn how to prevent those genes from being expressed</a:t>
            </a:r>
            <a:endParaRPr lang="en-US" dirty="0">
              <a:latin typeface="+mn-lt"/>
              <a:cs typeface="+mn-cs"/>
            </a:endParaRPr>
          </a:p>
        </p:txBody>
      </p:sp>
      <p:sp>
        <p:nvSpPr>
          <p:cNvPr id="68" name="TextBox 28"/>
          <p:cNvSpPr txBox="1">
            <a:spLocks noChangeArrowheads="1"/>
          </p:cNvSpPr>
          <p:nvPr/>
        </p:nvSpPr>
        <p:spPr bwMode="auto">
          <a:xfrm>
            <a:off x="30708600" y="30023138"/>
            <a:ext cx="11887200" cy="2031325"/>
          </a:xfrm>
          <a:prstGeom prst="rect">
            <a:avLst/>
          </a:prstGeom>
          <a:noFill/>
          <a:ln w="9525">
            <a:noFill/>
            <a:miter lim="800000"/>
            <a:headEnd/>
            <a:tailEnd/>
          </a:ln>
        </p:spPr>
        <p:txBody>
          <a:bodyPr wrap="square" anchor="ctr">
            <a:spAutoFit/>
          </a:bodyPr>
          <a:lstStyle/>
          <a:p>
            <a:pPr marL="342900" indent="-342900" algn="just" eaLnBrk="0" hangingPunct="0">
              <a:buAutoNum type="arabicPeriod"/>
              <a:defRPr/>
            </a:pPr>
            <a:r>
              <a:rPr lang="en-US" sz="1800" dirty="0" err="1" smtClean="0"/>
              <a:t>Shalek</a:t>
            </a:r>
            <a:r>
              <a:rPr lang="en-US" sz="1800" dirty="0" smtClean="0"/>
              <a:t> </a:t>
            </a:r>
            <a:r>
              <a:rPr lang="en-US" sz="1800" dirty="0"/>
              <a:t>AK, </a:t>
            </a:r>
            <a:r>
              <a:rPr lang="en-US" sz="1800" dirty="0" err="1"/>
              <a:t>Satija</a:t>
            </a:r>
            <a:r>
              <a:rPr lang="en-US" sz="1800" dirty="0"/>
              <a:t> R, </a:t>
            </a:r>
            <a:r>
              <a:rPr lang="en-US" sz="1800" dirty="0" err="1"/>
              <a:t>Adiconis</a:t>
            </a:r>
            <a:r>
              <a:rPr lang="en-US" sz="1800" dirty="0"/>
              <a:t> X, </a:t>
            </a:r>
            <a:r>
              <a:rPr lang="en-US" sz="1800" dirty="0" err="1"/>
              <a:t>Gertner</a:t>
            </a:r>
            <a:r>
              <a:rPr lang="en-US" sz="1800" dirty="0"/>
              <a:t> RS, </a:t>
            </a:r>
            <a:r>
              <a:rPr lang="en-US" sz="1800" dirty="0" err="1"/>
              <a:t>Gaublomme</a:t>
            </a:r>
            <a:r>
              <a:rPr lang="en-US" sz="1800" dirty="0"/>
              <a:t> JT, </a:t>
            </a:r>
            <a:r>
              <a:rPr lang="en-US" sz="1800" dirty="0" err="1"/>
              <a:t>Raychowdhury</a:t>
            </a:r>
            <a:r>
              <a:rPr lang="en-US" sz="1800" dirty="0"/>
              <a:t> R, Schwartz S, </a:t>
            </a:r>
            <a:r>
              <a:rPr lang="en-US" sz="1800" dirty="0" err="1">
                <a:latin typeface="Calibri"/>
                <a:cs typeface="Calibri"/>
              </a:rPr>
              <a:t>Yosef</a:t>
            </a:r>
            <a:r>
              <a:rPr lang="en-US" sz="1800" dirty="0">
                <a:latin typeface="Calibri"/>
                <a:cs typeface="Calibri"/>
              </a:rPr>
              <a:t> N, </a:t>
            </a:r>
            <a:r>
              <a:rPr lang="en-US" sz="1800" dirty="0" err="1">
                <a:latin typeface="Calibri"/>
                <a:cs typeface="Calibri"/>
              </a:rPr>
              <a:t>Malboeuf</a:t>
            </a:r>
            <a:r>
              <a:rPr lang="en-US" sz="1800" dirty="0">
                <a:latin typeface="Calibri"/>
                <a:cs typeface="Calibri"/>
              </a:rPr>
              <a:t> C, Lu D, </a:t>
            </a:r>
            <a:r>
              <a:rPr lang="en-US" sz="1800" dirty="0" err="1">
                <a:latin typeface="Calibri"/>
                <a:cs typeface="Calibri"/>
              </a:rPr>
              <a:t>Trombetta</a:t>
            </a:r>
            <a:r>
              <a:rPr lang="en-US" sz="1800" dirty="0">
                <a:latin typeface="Calibri"/>
                <a:cs typeface="Calibri"/>
              </a:rPr>
              <a:t> JJ, </a:t>
            </a:r>
            <a:r>
              <a:rPr lang="en-US" sz="1800" dirty="0" err="1">
                <a:latin typeface="Calibri"/>
                <a:cs typeface="Calibri"/>
              </a:rPr>
              <a:t>Gennert</a:t>
            </a:r>
            <a:r>
              <a:rPr lang="en-US" sz="1800" dirty="0">
                <a:latin typeface="Calibri"/>
                <a:cs typeface="Calibri"/>
              </a:rPr>
              <a:t> D, </a:t>
            </a:r>
            <a:r>
              <a:rPr lang="en-US" sz="1800" dirty="0" err="1">
                <a:latin typeface="Calibri"/>
                <a:cs typeface="Calibri"/>
              </a:rPr>
              <a:t>Gnirke</a:t>
            </a:r>
            <a:r>
              <a:rPr lang="en-US" sz="1800" dirty="0">
                <a:latin typeface="Calibri"/>
                <a:cs typeface="Calibri"/>
              </a:rPr>
              <a:t> A, Goren A, </a:t>
            </a:r>
            <a:r>
              <a:rPr lang="en-US" sz="1800" dirty="0" err="1">
                <a:latin typeface="Calibri"/>
                <a:cs typeface="Calibri"/>
              </a:rPr>
              <a:t>Hacohen</a:t>
            </a:r>
            <a:r>
              <a:rPr lang="en-US" sz="1800" dirty="0">
                <a:latin typeface="Calibri"/>
                <a:cs typeface="Calibri"/>
              </a:rPr>
              <a:t> N, Levin JZ, Park H, </a:t>
            </a:r>
            <a:r>
              <a:rPr lang="en-US" sz="1800" dirty="0" err="1">
                <a:latin typeface="Calibri"/>
                <a:cs typeface="Calibri"/>
              </a:rPr>
              <a:t>Regev</a:t>
            </a:r>
            <a:r>
              <a:rPr lang="en-US" sz="1800" dirty="0">
                <a:latin typeface="Calibri"/>
                <a:cs typeface="Calibri"/>
              </a:rPr>
              <a:t> A</a:t>
            </a:r>
            <a:r>
              <a:rPr lang="en-US" sz="1800" dirty="0" smtClean="0">
                <a:latin typeface="Calibri"/>
                <a:cs typeface="Calibri"/>
              </a:rPr>
              <a:t>. </a:t>
            </a:r>
            <a:r>
              <a:rPr lang="en-US" sz="1800" dirty="0" smtClean="0"/>
              <a:t>Single</a:t>
            </a:r>
            <a:r>
              <a:rPr lang="en-US" sz="1800" dirty="0"/>
              <a:t>-cell transcriptomics reveals bimodality in expression and splicing in immune cells. </a:t>
            </a:r>
            <a:r>
              <a:rPr lang="en-US" sz="1800" dirty="0" smtClean="0">
                <a:latin typeface="Calibri"/>
                <a:cs typeface="Calibri"/>
              </a:rPr>
              <a:t>Nature</a:t>
            </a:r>
            <a:r>
              <a:rPr lang="en-US" sz="1800" dirty="0">
                <a:latin typeface="Calibri"/>
                <a:cs typeface="Calibri"/>
              </a:rPr>
              <a:t>. 2013 Jun 13;498(7453):236-40</a:t>
            </a:r>
          </a:p>
          <a:p>
            <a:pPr marL="342900" indent="-342900" algn="just" eaLnBrk="0" hangingPunct="0">
              <a:buAutoNum type="arabicPeriod"/>
              <a:defRPr/>
            </a:pPr>
            <a:r>
              <a:rPr lang="en-US" sz="1800" dirty="0" smtClean="0">
                <a:latin typeface="Calibri"/>
                <a:cs typeface="Calibri"/>
              </a:rPr>
              <a:t>Wang </a:t>
            </a:r>
            <a:r>
              <a:rPr lang="en-US" sz="1800" dirty="0">
                <a:latin typeface="Calibri"/>
                <a:cs typeface="Calibri"/>
              </a:rPr>
              <a:t>Z, Gerstein M, Snyder M. Nat Rev Genet</a:t>
            </a:r>
            <a:r>
              <a:rPr lang="en-US" sz="1800" dirty="0" smtClean="0">
                <a:latin typeface="Calibri"/>
                <a:cs typeface="Calibri"/>
              </a:rPr>
              <a:t>. RNA</a:t>
            </a:r>
            <a:r>
              <a:rPr lang="en-US" sz="1800" dirty="0">
                <a:latin typeface="Calibri"/>
                <a:cs typeface="Calibri"/>
              </a:rPr>
              <a:t>-Seq: a revolutionary tool for transcriptomics. </a:t>
            </a:r>
            <a:r>
              <a:rPr lang="en-US" sz="1800" dirty="0" smtClean="0">
                <a:latin typeface="Calibri"/>
                <a:cs typeface="Calibri"/>
              </a:rPr>
              <a:t>2009 </a:t>
            </a:r>
            <a:r>
              <a:rPr lang="en-US" sz="1800" dirty="0">
                <a:latin typeface="Calibri"/>
                <a:cs typeface="Calibri"/>
              </a:rPr>
              <a:t>Jan;10(1):57-63</a:t>
            </a:r>
            <a:r>
              <a:rPr lang="en-US" sz="1800" dirty="0" smtClean="0">
                <a:latin typeface="Calibri"/>
                <a:cs typeface="Calibri"/>
              </a:rPr>
              <a:t>.</a:t>
            </a:r>
          </a:p>
          <a:p>
            <a:pPr marL="342900" indent="-342900" algn="just" eaLnBrk="0" hangingPunct="0">
              <a:buAutoNum type="arabicPeriod"/>
              <a:defRPr/>
            </a:pPr>
            <a:r>
              <a:rPr lang="en-US" sz="1800" dirty="0" err="1" smtClean="0">
                <a:latin typeface="Calibri"/>
                <a:cs typeface="Calibri"/>
              </a:rPr>
              <a:t>Trapnell</a:t>
            </a:r>
            <a:r>
              <a:rPr lang="en-US" sz="1800" dirty="0" smtClean="0">
                <a:latin typeface="Calibri"/>
                <a:cs typeface="Calibri"/>
              </a:rPr>
              <a:t> </a:t>
            </a:r>
            <a:r>
              <a:rPr lang="en-US" sz="1800" dirty="0">
                <a:latin typeface="Calibri"/>
                <a:cs typeface="Calibri"/>
              </a:rPr>
              <a:t>C, Roberts A, Goff L, </a:t>
            </a:r>
            <a:r>
              <a:rPr lang="en-US" sz="1800" dirty="0" err="1">
                <a:latin typeface="Calibri"/>
                <a:cs typeface="Calibri"/>
              </a:rPr>
              <a:t>Pertea</a:t>
            </a:r>
            <a:r>
              <a:rPr lang="en-US" sz="1800" dirty="0">
                <a:latin typeface="Calibri"/>
                <a:cs typeface="Calibri"/>
              </a:rPr>
              <a:t> G, Kim D, Kelley DR, Pimentel H, </a:t>
            </a:r>
            <a:r>
              <a:rPr lang="en-US" sz="1800" dirty="0" err="1">
                <a:latin typeface="Calibri"/>
                <a:cs typeface="Calibri"/>
              </a:rPr>
              <a:t>Salzberg</a:t>
            </a:r>
            <a:r>
              <a:rPr lang="en-US" sz="1800" dirty="0">
                <a:latin typeface="Calibri"/>
                <a:cs typeface="Calibri"/>
              </a:rPr>
              <a:t> SL, </a:t>
            </a:r>
            <a:r>
              <a:rPr lang="en-US" sz="1800" dirty="0" err="1">
                <a:latin typeface="Calibri"/>
                <a:cs typeface="Calibri"/>
              </a:rPr>
              <a:t>Rinn</a:t>
            </a:r>
            <a:r>
              <a:rPr lang="en-US" sz="1800" dirty="0">
                <a:latin typeface="Calibri"/>
                <a:cs typeface="Calibri"/>
              </a:rPr>
              <a:t> JL, </a:t>
            </a:r>
            <a:r>
              <a:rPr lang="en-US" sz="1800" dirty="0" err="1">
                <a:latin typeface="Calibri"/>
                <a:cs typeface="Calibri"/>
              </a:rPr>
              <a:t>Pachter</a:t>
            </a:r>
            <a:r>
              <a:rPr lang="en-US" sz="1800" dirty="0">
                <a:latin typeface="Calibri"/>
                <a:cs typeface="Calibri"/>
              </a:rPr>
              <a:t> L. Nat </a:t>
            </a:r>
            <a:r>
              <a:rPr lang="en-US" sz="1800" dirty="0" err="1">
                <a:latin typeface="Calibri"/>
                <a:cs typeface="Calibri"/>
              </a:rPr>
              <a:t>Protoc</a:t>
            </a:r>
            <a:r>
              <a:rPr lang="en-US" sz="1800" dirty="0">
                <a:latin typeface="Calibri"/>
                <a:cs typeface="Calibri"/>
              </a:rPr>
              <a:t>. </a:t>
            </a:r>
            <a:r>
              <a:rPr lang="en-US" sz="1800" dirty="0" smtClean="0">
                <a:latin typeface="Calibri"/>
                <a:cs typeface="Calibri"/>
              </a:rPr>
              <a:t>Differential </a:t>
            </a:r>
            <a:r>
              <a:rPr lang="en-US" sz="1800" dirty="0">
                <a:latin typeface="Calibri"/>
                <a:cs typeface="Calibri"/>
              </a:rPr>
              <a:t>gene and transcript expression analysis of RNA-</a:t>
            </a:r>
            <a:r>
              <a:rPr lang="en-US" sz="1800" dirty="0" err="1">
                <a:latin typeface="Calibri"/>
                <a:cs typeface="Calibri"/>
              </a:rPr>
              <a:t>seq</a:t>
            </a:r>
            <a:r>
              <a:rPr lang="en-US" sz="1800" dirty="0">
                <a:latin typeface="Calibri"/>
                <a:cs typeface="Calibri"/>
              </a:rPr>
              <a:t> experiments with TopHat and </a:t>
            </a:r>
            <a:r>
              <a:rPr lang="en-US" sz="1800" dirty="0" smtClean="0">
                <a:latin typeface="Calibri"/>
                <a:cs typeface="Calibri"/>
              </a:rPr>
              <a:t>Cufflinks. 2012 </a:t>
            </a:r>
            <a:r>
              <a:rPr lang="en-US" sz="1800" dirty="0">
                <a:latin typeface="Calibri"/>
                <a:cs typeface="Calibri"/>
              </a:rPr>
              <a:t>Mar 1;7(3):562-78.</a:t>
            </a:r>
          </a:p>
        </p:txBody>
      </p:sp>
      <p:sp>
        <p:nvSpPr>
          <p:cNvPr id="72" name="TextBox 32"/>
          <p:cNvSpPr txBox="1">
            <a:spLocks noChangeArrowheads="1"/>
          </p:cNvSpPr>
          <p:nvPr/>
        </p:nvSpPr>
        <p:spPr bwMode="auto">
          <a:xfrm>
            <a:off x="30937200" y="5715001"/>
            <a:ext cx="11887200" cy="630942"/>
          </a:xfrm>
          <a:prstGeom prst="rect">
            <a:avLst/>
          </a:prstGeom>
          <a:solidFill>
            <a:schemeClr val="accent6"/>
          </a:solidFill>
          <a:ln w="9525">
            <a:noFill/>
            <a:miter lim="800000"/>
            <a:headEnd/>
            <a:tailEnd/>
          </a:ln>
        </p:spPr>
        <p:txBody>
          <a:bodyPr wrap="square">
            <a:spAutoFit/>
          </a:bodyPr>
          <a:lstStyle/>
          <a:p>
            <a:pPr algn="ctr" eaLnBrk="0" hangingPunct="0">
              <a:defRPr/>
            </a:pPr>
            <a:r>
              <a:rPr lang="en-US" sz="3500" b="1" dirty="0" smtClean="0">
                <a:solidFill>
                  <a:schemeClr val="bg1"/>
                </a:solidFill>
                <a:latin typeface="+mj-lt"/>
                <a:cs typeface="+mn-cs"/>
              </a:rPr>
              <a:t>Mapping and Assembly</a:t>
            </a:r>
          </a:p>
        </p:txBody>
      </p:sp>
      <p:sp>
        <p:nvSpPr>
          <p:cNvPr id="2069" name="TextBox 32"/>
          <p:cNvSpPr txBox="1">
            <a:spLocks noChangeArrowheads="1"/>
          </p:cNvSpPr>
          <p:nvPr/>
        </p:nvSpPr>
        <p:spPr bwMode="auto">
          <a:xfrm>
            <a:off x="15544800" y="10210800"/>
            <a:ext cx="13487400" cy="630942"/>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R Frutiger Roman"/>
                <a:cs typeface="Arial" pitchFamily="34" charset="0"/>
              </a:defRPr>
            </a:lvl1pPr>
            <a:lvl2pPr marL="742950" indent="-285750" eaLnBrk="0" hangingPunct="0">
              <a:defRPr sz="2400">
                <a:solidFill>
                  <a:schemeClr val="tx1"/>
                </a:solidFill>
                <a:latin typeface="R Frutiger Roman"/>
                <a:cs typeface="Arial" pitchFamily="34" charset="0"/>
              </a:defRPr>
            </a:lvl2pPr>
            <a:lvl3pPr marL="1143000" indent="-228600" eaLnBrk="0" hangingPunct="0">
              <a:defRPr sz="2400">
                <a:solidFill>
                  <a:schemeClr val="tx1"/>
                </a:solidFill>
                <a:latin typeface="R Frutiger Roman"/>
                <a:cs typeface="Arial" pitchFamily="34" charset="0"/>
              </a:defRPr>
            </a:lvl3pPr>
            <a:lvl4pPr marL="1600200" indent="-228600" eaLnBrk="0" hangingPunct="0">
              <a:defRPr sz="2400">
                <a:solidFill>
                  <a:schemeClr val="tx1"/>
                </a:solidFill>
                <a:latin typeface="R Frutiger Roman"/>
                <a:cs typeface="Arial" pitchFamily="34" charset="0"/>
              </a:defRPr>
            </a:lvl4pPr>
            <a:lvl5pPr marL="2057400" indent="-228600" eaLnBrk="0" hangingPunct="0">
              <a:defRPr sz="2400">
                <a:solidFill>
                  <a:schemeClr val="tx1"/>
                </a:solidFill>
                <a:latin typeface="R Frutiger Roman"/>
                <a:cs typeface="Arial" pitchFamily="34" charset="0"/>
              </a:defRPr>
            </a:lvl5pPr>
            <a:lvl6pPr marL="2514600" indent="-228600" eaLnBrk="0" fontAlgn="base" hangingPunct="0">
              <a:spcBef>
                <a:spcPct val="0"/>
              </a:spcBef>
              <a:spcAft>
                <a:spcPct val="0"/>
              </a:spcAft>
              <a:defRPr sz="2400">
                <a:solidFill>
                  <a:schemeClr val="tx1"/>
                </a:solidFill>
                <a:latin typeface="R Frutiger Roman"/>
                <a:cs typeface="Arial" pitchFamily="34" charset="0"/>
              </a:defRPr>
            </a:lvl6pPr>
            <a:lvl7pPr marL="2971800" indent="-228600" eaLnBrk="0" fontAlgn="base" hangingPunct="0">
              <a:spcBef>
                <a:spcPct val="0"/>
              </a:spcBef>
              <a:spcAft>
                <a:spcPct val="0"/>
              </a:spcAft>
              <a:defRPr sz="2400">
                <a:solidFill>
                  <a:schemeClr val="tx1"/>
                </a:solidFill>
                <a:latin typeface="R Frutiger Roman"/>
                <a:cs typeface="Arial" pitchFamily="34" charset="0"/>
              </a:defRPr>
            </a:lvl7pPr>
            <a:lvl8pPr marL="3429000" indent="-228600" eaLnBrk="0" fontAlgn="base" hangingPunct="0">
              <a:spcBef>
                <a:spcPct val="0"/>
              </a:spcBef>
              <a:spcAft>
                <a:spcPct val="0"/>
              </a:spcAft>
              <a:defRPr sz="2400">
                <a:solidFill>
                  <a:schemeClr val="tx1"/>
                </a:solidFill>
                <a:latin typeface="R Frutiger Roman"/>
                <a:cs typeface="Arial" pitchFamily="34" charset="0"/>
              </a:defRPr>
            </a:lvl8pPr>
            <a:lvl9pPr marL="3886200" indent="-228600" eaLnBrk="0" fontAlgn="base" hangingPunct="0">
              <a:spcBef>
                <a:spcPct val="0"/>
              </a:spcBef>
              <a:spcAft>
                <a:spcPct val="0"/>
              </a:spcAft>
              <a:defRPr sz="2400">
                <a:solidFill>
                  <a:schemeClr val="tx1"/>
                </a:solidFill>
                <a:latin typeface="R Frutiger Roman"/>
                <a:cs typeface="Arial" pitchFamily="34" charset="0"/>
              </a:defRPr>
            </a:lvl9pPr>
          </a:lstStyle>
          <a:p>
            <a:pPr algn="ctr" eaLnBrk="1" hangingPunct="1">
              <a:defRPr/>
            </a:pPr>
            <a:r>
              <a:rPr lang="en-US" sz="3500" b="1" dirty="0" smtClean="0">
                <a:solidFill>
                  <a:schemeClr val="bg1"/>
                </a:solidFill>
                <a:latin typeface="+mj-lt"/>
              </a:rPr>
              <a:t>Visualization Through IGV Tools</a:t>
            </a:r>
          </a:p>
        </p:txBody>
      </p:sp>
      <p:pic>
        <p:nvPicPr>
          <p:cNvPr id="2068" name="Picture 482" descr="logoUCSD.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9000" y="1371600"/>
            <a:ext cx="3403600"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Rectangle 1"/>
          <p:cNvSpPr>
            <a:spLocks noChangeArrowheads="1"/>
          </p:cNvSpPr>
          <p:nvPr/>
        </p:nvSpPr>
        <p:spPr bwMode="auto">
          <a:xfrm>
            <a:off x="16154400" y="6934200"/>
            <a:ext cx="122412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defRPr/>
            </a:pPr>
            <a:endParaRPr lang="en-US" dirty="0">
              <a:latin typeface="+mn-lt"/>
            </a:endParaRPr>
          </a:p>
        </p:txBody>
      </p:sp>
      <p:pic>
        <p:nvPicPr>
          <p:cNvPr id="70" name="Picture 69" descr="nihms229948f1.jpg"/>
          <p:cNvPicPr>
            <a:picLocks noChangeAspect="1"/>
          </p:cNvPicPr>
          <p:nvPr/>
        </p:nvPicPr>
        <p:blipFill>
          <a:blip r:embed="rId4"/>
          <a:stretch>
            <a:fillRect/>
          </a:stretch>
        </p:blipFill>
        <p:spPr>
          <a:xfrm>
            <a:off x="9906000" y="7620000"/>
            <a:ext cx="4800599" cy="7620000"/>
          </a:xfrm>
          <a:prstGeom prst="rect">
            <a:avLst/>
          </a:prstGeom>
        </p:spPr>
      </p:pic>
      <p:sp>
        <p:nvSpPr>
          <p:cNvPr id="78" name="TextBox 77"/>
          <p:cNvSpPr txBox="1"/>
          <p:nvPr/>
        </p:nvSpPr>
        <p:spPr>
          <a:xfrm>
            <a:off x="1676400" y="21394165"/>
            <a:ext cx="12496800" cy="12895835"/>
          </a:xfrm>
          <a:prstGeom prst="rect">
            <a:avLst/>
          </a:prstGeom>
          <a:noFill/>
        </p:spPr>
        <p:txBody>
          <a:bodyPr wrap="square" rtlCol="0">
            <a:spAutoFit/>
          </a:bodyPr>
          <a:lstStyle/>
          <a:p>
            <a:pPr algn="just"/>
            <a:endParaRPr lang="en-US" dirty="0" smtClean="0">
              <a:latin typeface="+mn-lt"/>
            </a:endParaRPr>
          </a:p>
          <a:p>
            <a:pPr algn="just"/>
            <a:endParaRPr lang="en-US" dirty="0">
              <a:latin typeface="+mn-lt"/>
            </a:endParaRPr>
          </a:p>
          <a:p>
            <a:pPr algn="just"/>
            <a:r>
              <a:rPr lang="en-US" dirty="0" smtClean="0">
                <a:latin typeface="+mn-lt"/>
              </a:rPr>
              <a:t>	1. </a:t>
            </a:r>
            <a:r>
              <a:rPr lang="en-US" i="1" dirty="0" err="1" smtClean="0">
                <a:latin typeface="+mn-lt"/>
              </a:rPr>
              <a:t>Gsnap</a:t>
            </a:r>
            <a:r>
              <a:rPr lang="en-US" dirty="0" smtClean="0">
                <a:latin typeface="+mn-lt"/>
              </a:rPr>
              <a:t> (version 2013-02-05) - </a:t>
            </a:r>
            <a:r>
              <a:rPr lang="en-US" dirty="0" smtClean="0">
                <a:latin typeface="+mn-lt"/>
                <a:cs typeface="R Frutiger Roman"/>
              </a:rPr>
              <a:t>GSNAP aligns the single and paired-end reads of the transcripts and </a:t>
            </a:r>
            <a:r>
              <a:rPr lang="en-US" dirty="0" smtClean="0">
                <a:latin typeface="Calibri"/>
                <a:cs typeface="Calibri"/>
              </a:rPr>
              <a:t>produces short reads of RNA sequences. </a:t>
            </a:r>
          </a:p>
          <a:p>
            <a:pPr algn="just"/>
            <a:r>
              <a:rPr lang="en-US" dirty="0" smtClean="0">
                <a:latin typeface="Calibri"/>
                <a:cs typeface="Calibri"/>
              </a:rPr>
              <a:t>Command </a:t>
            </a:r>
            <a:r>
              <a:rPr lang="en-US" sz="2000" dirty="0" smtClean="0">
                <a:solidFill>
                  <a:schemeClr val="tx2">
                    <a:lumMod val="60000"/>
                    <a:lumOff val="40000"/>
                  </a:schemeClr>
                </a:solidFill>
                <a:latin typeface="Calibri"/>
                <a:cs typeface="Calibri"/>
              </a:rPr>
              <a:t>- </a:t>
            </a:r>
            <a:r>
              <a:rPr lang="en-US" sz="2000" dirty="0" err="1" smtClean="0">
                <a:solidFill>
                  <a:schemeClr val="tx2">
                    <a:lumMod val="60000"/>
                    <a:lumOff val="40000"/>
                  </a:schemeClr>
                </a:solidFill>
                <a:latin typeface="Calibri"/>
                <a:cs typeface="Calibri"/>
              </a:rPr>
              <a:t>gsnap</a:t>
            </a:r>
            <a:r>
              <a:rPr lang="en-US" sz="2000" dirty="0" smtClean="0">
                <a:solidFill>
                  <a:schemeClr val="tx2">
                    <a:lumMod val="60000"/>
                    <a:lumOff val="40000"/>
                  </a:schemeClr>
                </a:solidFill>
                <a:latin typeface="Calibri"/>
                <a:cs typeface="Calibri"/>
              </a:rPr>
              <a:t> -t 4 -A </a:t>
            </a:r>
            <a:r>
              <a:rPr lang="en-US" sz="2000" dirty="0" err="1" smtClean="0">
                <a:solidFill>
                  <a:schemeClr val="tx2">
                    <a:lumMod val="60000"/>
                    <a:lumOff val="40000"/>
                  </a:schemeClr>
                </a:solidFill>
                <a:latin typeface="Calibri"/>
                <a:cs typeface="Calibri"/>
              </a:rPr>
              <a:t>sam</a:t>
            </a:r>
            <a:r>
              <a:rPr lang="en-US" sz="2000" dirty="0" smtClean="0">
                <a:solidFill>
                  <a:schemeClr val="tx2">
                    <a:lumMod val="60000"/>
                    <a:lumOff val="40000"/>
                  </a:schemeClr>
                </a:solidFill>
                <a:latin typeface="Calibri"/>
                <a:cs typeface="Calibri"/>
              </a:rPr>
              <a:t> -N 0 –D </a:t>
            </a:r>
            <a:r>
              <a:rPr lang="en-US" sz="2000" dirty="0" err="1" smtClean="0">
                <a:solidFill>
                  <a:schemeClr val="tx2">
                    <a:lumMod val="60000"/>
                    <a:lumOff val="40000"/>
                  </a:schemeClr>
                </a:solidFill>
                <a:latin typeface="Calibri"/>
                <a:cs typeface="Calibri"/>
              </a:rPr>
              <a:t>dir</a:t>
            </a:r>
            <a:r>
              <a:rPr lang="en-US" sz="2000" dirty="0" smtClean="0">
                <a:solidFill>
                  <a:schemeClr val="tx2">
                    <a:lumMod val="60000"/>
                    <a:lumOff val="40000"/>
                  </a:schemeClr>
                </a:solidFill>
                <a:latin typeface="Calibri"/>
                <a:cs typeface="Calibri"/>
              </a:rPr>
              <a:t> -d mm10 -s mm10.splicesites.iit --force-</a:t>
            </a:r>
            <a:r>
              <a:rPr lang="en-US" sz="2000" dirty="0" err="1" smtClean="0">
                <a:solidFill>
                  <a:schemeClr val="tx2">
                    <a:lumMod val="60000"/>
                    <a:lumOff val="40000"/>
                  </a:schemeClr>
                </a:solidFill>
                <a:latin typeface="Calibri"/>
                <a:cs typeface="Calibri"/>
              </a:rPr>
              <a:t>xs</a:t>
            </a:r>
            <a:r>
              <a:rPr lang="en-US" sz="2000" dirty="0" smtClean="0">
                <a:solidFill>
                  <a:schemeClr val="tx2">
                    <a:lumMod val="60000"/>
                    <a:lumOff val="40000"/>
                  </a:schemeClr>
                </a:solidFill>
                <a:latin typeface="Calibri"/>
                <a:cs typeface="Calibri"/>
              </a:rPr>
              <a:t>-</a:t>
            </a:r>
            <a:r>
              <a:rPr lang="en-US" sz="2000" dirty="0" err="1" smtClean="0">
                <a:solidFill>
                  <a:schemeClr val="tx2">
                    <a:lumMod val="60000"/>
                    <a:lumOff val="40000"/>
                  </a:schemeClr>
                </a:solidFill>
                <a:latin typeface="Calibri"/>
                <a:cs typeface="Calibri"/>
              </a:rPr>
              <a:t>dir</a:t>
            </a:r>
            <a:r>
              <a:rPr lang="en-US" sz="2000" dirty="0" smtClean="0">
                <a:solidFill>
                  <a:schemeClr val="tx2">
                    <a:lumMod val="60000"/>
                    <a:lumOff val="40000"/>
                  </a:schemeClr>
                </a:solidFill>
                <a:latin typeface="Calibri"/>
                <a:cs typeface="Calibri"/>
              </a:rPr>
              <a:t> --split-output=s *_1.fastq *_2.fastq </a:t>
            </a:r>
          </a:p>
          <a:p>
            <a:pPr algn="just"/>
            <a:r>
              <a:rPr lang="en-US" dirty="0" smtClean="0">
                <a:latin typeface="Calibri"/>
                <a:cs typeface="Calibri"/>
              </a:rPr>
              <a:t>Input - .</a:t>
            </a:r>
            <a:r>
              <a:rPr lang="en-US" dirty="0" err="1" smtClean="0">
                <a:latin typeface="Calibri"/>
                <a:cs typeface="Calibri"/>
              </a:rPr>
              <a:t>fastq</a:t>
            </a:r>
            <a:r>
              <a:rPr lang="en-US" dirty="0" smtClean="0">
                <a:latin typeface="Calibri"/>
                <a:cs typeface="Calibri"/>
              </a:rPr>
              <a:t> files and Output - .</a:t>
            </a:r>
            <a:r>
              <a:rPr lang="en-US" dirty="0" err="1" smtClean="0">
                <a:latin typeface="Calibri"/>
                <a:cs typeface="Calibri"/>
              </a:rPr>
              <a:t>sam</a:t>
            </a:r>
            <a:r>
              <a:rPr lang="en-US" dirty="0" smtClean="0">
                <a:latin typeface="Calibri"/>
                <a:cs typeface="Calibri"/>
              </a:rPr>
              <a:t> files</a:t>
            </a:r>
          </a:p>
          <a:p>
            <a:pPr algn="just"/>
            <a:r>
              <a:rPr lang="en-US" dirty="0" smtClean="0">
                <a:latin typeface="Calibri"/>
                <a:cs typeface="Calibri"/>
              </a:rPr>
              <a:t>	2. </a:t>
            </a:r>
            <a:r>
              <a:rPr lang="en-US" i="1" dirty="0" err="1" smtClean="0">
                <a:latin typeface="Calibri"/>
                <a:cs typeface="Calibri"/>
              </a:rPr>
              <a:t>Samtools</a:t>
            </a:r>
            <a:r>
              <a:rPr lang="en-US" i="1" dirty="0" smtClean="0">
                <a:latin typeface="Calibri"/>
                <a:cs typeface="Calibri"/>
              </a:rPr>
              <a:t> </a:t>
            </a:r>
            <a:r>
              <a:rPr lang="en-US" dirty="0" smtClean="0">
                <a:latin typeface="Calibri"/>
                <a:cs typeface="Calibri"/>
              </a:rPr>
              <a:t>( version 0.1.18) – SAM Tools provide various utilities for manipulating alignments in the SAM format, including sorting, merging, indexing and generating alignments in a per-position format. </a:t>
            </a:r>
            <a:br>
              <a:rPr lang="en-US" dirty="0" smtClean="0">
                <a:latin typeface="Calibri"/>
                <a:cs typeface="Calibri"/>
              </a:rPr>
            </a:br>
            <a:r>
              <a:rPr lang="en-US" dirty="0" smtClean="0">
                <a:latin typeface="Calibri"/>
                <a:cs typeface="Calibri"/>
              </a:rPr>
              <a:t>Command - </a:t>
            </a:r>
            <a:r>
              <a:rPr lang="en-US" sz="2000" dirty="0" smtClean="0">
                <a:solidFill>
                  <a:srgbClr val="558ED5"/>
                </a:solidFill>
                <a:latin typeface="Calibri"/>
                <a:cs typeface="Calibri"/>
              </a:rPr>
              <a:t>samtools-0.1.18/</a:t>
            </a:r>
            <a:r>
              <a:rPr lang="en-US" sz="2000" dirty="0" err="1" smtClean="0">
                <a:solidFill>
                  <a:srgbClr val="558ED5"/>
                </a:solidFill>
                <a:latin typeface="Calibri"/>
                <a:cs typeface="Calibri"/>
              </a:rPr>
              <a:t>samtools</a:t>
            </a:r>
            <a:r>
              <a:rPr lang="en-US" sz="2000" dirty="0" smtClean="0">
                <a:solidFill>
                  <a:srgbClr val="558ED5"/>
                </a:solidFill>
                <a:latin typeface="Calibri"/>
                <a:cs typeface="Calibri"/>
              </a:rPr>
              <a:t> view -</a:t>
            </a:r>
            <a:r>
              <a:rPr lang="en-US" sz="2000" dirty="0" err="1" smtClean="0">
                <a:solidFill>
                  <a:srgbClr val="558ED5"/>
                </a:solidFill>
                <a:latin typeface="Calibri"/>
                <a:cs typeface="Calibri"/>
              </a:rPr>
              <a:t>Sb</a:t>
            </a:r>
            <a:r>
              <a:rPr lang="en-US" sz="2000" dirty="0" smtClean="0">
                <a:solidFill>
                  <a:srgbClr val="558ED5"/>
                </a:solidFill>
                <a:latin typeface="Calibri"/>
                <a:cs typeface="Calibri"/>
              </a:rPr>
              <a:t> </a:t>
            </a:r>
            <a:r>
              <a:rPr lang="en-US" sz="2000" dirty="0" err="1" smtClean="0">
                <a:solidFill>
                  <a:srgbClr val="558ED5"/>
                </a:solidFill>
                <a:latin typeface="Calibri"/>
                <a:cs typeface="Calibri"/>
              </a:rPr>
              <a:t>s.concordant_uniq</a:t>
            </a:r>
            <a:r>
              <a:rPr lang="en-US" sz="2000" dirty="0" smtClean="0">
                <a:solidFill>
                  <a:srgbClr val="558ED5"/>
                </a:solidFill>
                <a:latin typeface="Calibri"/>
                <a:cs typeface="Calibri"/>
              </a:rPr>
              <a:t> &gt; </a:t>
            </a:r>
            <a:r>
              <a:rPr lang="en-US" sz="2000" dirty="0" err="1" smtClean="0">
                <a:solidFill>
                  <a:srgbClr val="558ED5"/>
                </a:solidFill>
                <a:latin typeface="Calibri"/>
                <a:cs typeface="Calibri"/>
              </a:rPr>
              <a:t>s.concordant_uniq.bam</a:t>
            </a:r>
            <a:endParaRPr lang="en-US" sz="2000" dirty="0" smtClean="0">
              <a:solidFill>
                <a:srgbClr val="558ED5"/>
              </a:solidFill>
              <a:latin typeface="Calibri"/>
              <a:cs typeface="Calibri"/>
            </a:endParaRPr>
          </a:p>
          <a:p>
            <a:pPr algn="just"/>
            <a:r>
              <a:rPr lang="en-US" dirty="0" smtClean="0">
                <a:latin typeface="Calibri"/>
                <a:cs typeface="Calibri"/>
              </a:rPr>
              <a:t>Input - .</a:t>
            </a:r>
            <a:r>
              <a:rPr lang="en-US" dirty="0" err="1" smtClean="0">
                <a:latin typeface="Calibri"/>
                <a:cs typeface="Calibri"/>
              </a:rPr>
              <a:t>sam</a:t>
            </a:r>
            <a:r>
              <a:rPr lang="en-US" dirty="0" smtClean="0">
                <a:latin typeface="Calibri"/>
                <a:cs typeface="Calibri"/>
              </a:rPr>
              <a:t> file and Output - .bam file</a:t>
            </a:r>
          </a:p>
          <a:p>
            <a:pPr algn="just"/>
            <a:r>
              <a:rPr lang="en-US" dirty="0" smtClean="0">
                <a:latin typeface="Calibri"/>
                <a:cs typeface="Calibri"/>
              </a:rPr>
              <a:t>	3. </a:t>
            </a:r>
            <a:r>
              <a:rPr lang="en-US" i="1" dirty="0" smtClean="0">
                <a:latin typeface="Calibri"/>
                <a:cs typeface="Calibri"/>
              </a:rPr>
              <a:t>Cufflinks</a:t>
            </a:r>
            <a:r>
              <a:rPr lang="en-US" dirty="0" smtClean="0">
                <a:latin typeface="Calibri"/>
                <a:cs typeface="Calibri"/>
              </a:rPr>
              <a:t> ( version 2.1.1) - Cufflinks assembles the transcripts and looks for differential expression and regulation of the genes in the RNA-</a:t>
            </a:r>
            <a:r>
              <a:rPr lang="en-US" dirty="0" err="1" smtClean="0">
                <a:latin typeface="Calibri"/>
                <a:cs typeface="Calibri"/>
              </a:rPr>
              <a:t>seq</a:t>
            </a:r>
            <a:r>
              <a:rPr lang="en-US" dirty="0" smtClean="0">
                <a:latin typeface="Calibri"/>
                <a:cs typeface="Calibri"/>
              </a:rPr>
              <a:t> samples. Also, it constructs sets of transcripts that give information about the reads that were observed in the experiment. </a:t>
            </a:r>
          </a:p>
          <a:p>
            <a:pPr algn="just"/>
            <a:r>
              <a:rPr lang="en-US" dirty="0" smtClean="0">
                <a:latin typeface="Calibri"/>
                <a:cs typeface="Calibri"/>
              </a:rPr>
              <a:t>Command - </a:t>
            </a:r>
            <a:r>
              <a:rPr lang="en-US" sz="2000" dirty="0" smtClean="0">
                <a:solidFill>
                  <a:schemeClr val="tx2">
                    <a:lumMod val="60000"/>
                    <a:lumOff val="40000"/>
                  </a:schemeClr>
                </a:solidFill>
                <a:latin typeface="Calibri"/>
                <a:cs typeface="Calibri"/>
              </a:rPr>
              <a:t>cufflinks-2.1.1.Linux_x86_64/cufflinks -p 4 -G </a:t>
            </a:r>
            <a:r>
              <a:rPr lang="en-US" sz="2000" dirty="0" err="1" smtClean="0">
                <a:solidFill>
                  <a:schemeClr val="tx2">
                    <a:lumMod val="60000"/>
                    <a:lumOff val="40000"/>
                  </a:schemeClr>
                </a:solidFill>
                <a:latin typeface="Calibri"/>
                <a:cs typeface="Calibri"/>
              </a:rPr>
              <a:t>genes.gtf</a:t>
            </a:r>
            <a:r>
              <a:rPr lang="en-US" sz="2000" dirty="0" smtClean="0">
                <a:solidFill>
                  <a:schemeClr val="tx2">
                    <a:lumMod val="60000"/>
                    <a:lumOff val="40000"/>
                  </a:schemeClr>
                </a:solidFill>
                <a:latin typeface="Calibri"/>
                <a:cs typeface="Calibri"/>
              </a:rPr>
              <a:t>  </a:t>
            </a:r>
            <a:r>
              <a:rPr lang="en-US" sz="2000" dirty="0" err="1" smtClean="0">
                <a:solidFill>
                  <a:schemeClr val="tx2">
                    <a:lumMod val="60000"/>
                    <a:lumOff val="40000"/>
                  </a:schemeClr>
                </a:solidFill>
                <a:latin typeface="Calibri"/>
                <a:cs typeface="Calibri"/>
              </a:rPr>
              <a:t>merge_concordant.bam</a:t>
            </a:r>
            <a:endParaRPr lang="en-US" sz="2000" dirty="0" smtClean="0">
              <a:solidFill>
                <a:schemeClr val="tx2">
                  <a:lumMod val="60000"/>
                  <a:lumOff val="40000"/>
                </a:schemeClr>
              </a:solidFill>
              <a:latin typeface="Calibri"/>
              <a:cs typeface="Calibri"/>
            </a:endParaRPr>
          </a:p>
          <a:p>
            <a:pPr algn="just"/>
            <a:r>
              <a:rPr lang="en-US" dirty="0" smtClean="0">
                <a:latin typeface="Calibri"/>
                <a:cs typeface="Calibri"/>
              </a:rPr>
              <a:t>Input - .</a:t>
            </a:r>
            <a:r>
              <a:rPr lang="en-US" dirty="0" err="1" smtClean="0">
                <a:latin typeface="Calibri"/>
                <a:cs typeface="Calibri"/>
              </a:rPr>
              <a:t>sam</a:t>
            </a:r>
            <a:r>
              <a:rPr lang="en-US" dirty="0" smtClean="0">
                <a:latin typeface="Calibri"/>
                <a:cs typeface="Calibri"/>
              </a:rPr>
              <a:t> file and Output – </a:t>
            </a:r>
            <a:r>
              <a:rPr lang="en-US" dirty="0" err="1" smtClean="0">
                <a:latin typeface="Calibri"/>
                <a:cs typeface="Calibri"/>
              </a:rPr>
              <a:t>transcripts.gtf</a:t>
            </a:r>
            <a:r>
              <a:rPr lang="en-US" dirty="0" smtClean="0">
                <a:latin typeface="Calibri"/>
                <a:cs typeface="Calibri"/>
              </a:rPr>
              <a:t>, </a:t>
            </a:r>
            <a:r>
              <a:rPr lang="en-US" dirty="0" err="1" smtClean="0">
                <a:latin typeface="Calibri"/>
                <a:cs typeface="Calibri"/>
              </a:rPr>
              <a:t>transcripts.expr</a:t>
            </a:r>
            <a:r>
              <a:rPr lang="en-US" dirty="0" smtClean="0">
                <a:latin typeface="Calibri"/>
                <a:cs typeface="Calibri"/>
              </a:rPr>
              <a:t>, and </a:t>
            </a:r>
            <a:r>
              <a:rPr lang="en-US" dirty="0" err="1" smtClean="0">
                <a:latin typeface="Calibri"/>
                <a:cs typeface="Calibri"/>
              </a:rPr>
              <a:t>genes.expr</a:t>
            </a:r>
            <a:r>
              <a:rPr lang="en-US" dirty="0" smtClean="0">
                <a:latin typeface="Calibri"/>
                <a:cs typeface="Calibri"/>
              </a:rPr>
              <a:t>.</a:t>
            </a:r>
          </a:p>
          <a:p>
            <a:pPr algn="just"/>
            <a:r>
              <a:rPr lang="en-US" dirty="0" smtClean="0">
                <a:latin typeface="Calibri"/>
                <a:cs typeface="Calibri"/>
              </a:rPr>
              <a:t>	4. </a:t>
            </a:r>
            <a:r>
              <a:rPr lang="en-US" i="1" dirty="0" err="1" smtClean="0">
                <a:latin typeface="Calibri"/>
                <a:cs typeface="Calibri"/>
              </a:rPr>
              <a:t>Cuffdiffs</a:t>
            </a:r>
            <a:r>
              <a:rPr lang="en-US" i="1" dirty="0" smtClean="0">
                <a:latin typeface="Calibri"/>
                <a:cs typeface="Calibri"/>
              </a:rPr>
              <a:t> </a:t>
            </a:r>
            <a:r>
              <a:rPr lang="en-US" dirty="0" smtClean="0">
                <a:latin typeface="Calibri"/>
                <a:cs typeface="Calibri"/>
              </a:rPr>
              <a:t>( version 2.1.1 ) - </a:t>
            </a:r>
            <a:r>
              <a:rPr lang="en-US" dirty="0" err="1" smtClean="0">
                <a:latin typeface="Calibri"/>
                <a:cs typeface="Calibri"/>
              </a:rPr>
              <a:t>Cuffdiffs</a:t>
            </a:r>
            <a:r>
              <a:rPr lang="en-US" dirty="0" smtClean="0">
                <a:latin typeface="Calibri"/>
                <a:cs typeface="Calibri"/>
              </a:rPr>
              <a:t> can be used to find significant changes in transcript expression, splicing, and promoter use.</a:t>
            </a:r>
          </a:p>
          <a:p>
            <a:pPr algn="just"/>
            <a:r>
              <a:rPr lang="en-US" dirty="0" smtClean="0">
                <a:latin typeface="Calibri"/>
                <a:cs typeface="Calibri"/>
              </a:rPr>
              <a:t>Command – </a:t>
            </a:r>
            <a:r>
              <a:rPr lang="en-US" sz="2000" dirty="0" err="1" smtClean="0">
                <a:solidFill>
                  <a:schemeClr val="tx2">
                    <a:lumMod val="60000"/>
                    <a:lumOff val="40000"/>
                  </a:schemeClr>
                </a:solidFill>
                <a:latin typeface="Calibri"/>
                <a:cs typeface="Calibri"/>
              </a:rPr>
              <a:t>cuffdiff</a:t>
            </a:r>
            <a:r>
              <a:rPr lang="en-US" sz="2000" dirty="0" smtClean="0">
                <a:solidFill>
                  <a:schemeClr val="tx2">
                    <a:lumMod val="60000"/>
                    <a:lumOff val="40000"/>
                  </a:schemeClr>
                </a:solidFill>
                <a:latin typeface="Calibri"/>
                <a:cs typeface="Calibri"/>
              </a:rPr>
              <a:t> ../s1/</a:t>
            </a:r>
            <a:r>
              <a:rPr lang="en-US" sz="2000" dirty="0" err="1" smtClean="0">
                <a:solidFill>
                  <a:schemeClr val="tx2">
                    <a:lumMod val="60000"/>
                    <a:lumOff val="40000"/>
                  </a:schemeClr>
                </a:solidFill>
                <a:latin typeface="Calibri"/>
                <a:cs typeface="Calibri"/>
              </a:rPr>
              <a:t>genes.gtf</a:t>
            </a:r>
            <a:r>
              <a:rPr lang="en-US" sz="2000" dirty="0" smtClean="0">
                <a:solidFill>
                  <a:schemeClr val="tx2">
                    <a:lumMod val="60000"/>
                    <a:lumOff val="40000"/>
                  </a:schemeClr>
                </a:solidFill>
                <a:latin typeface="Calibri"/>
                <a:cs typeface="Calibri"/>
              </a:rPr>
              <a:t> ../s1/</a:t>
            </a:r>
            <a:r>
              <a:rPr lang="en-US" sz="2000" dirty="0" err="1" smtClean="0">
                <a:solidFill>
                  <a:schemeClr val="tx2">
                    <a:lumMod val="60000"/>
                    <a:lumOff val="40000"/>
                  </a:schemeClr>
                </a:solidFill>
                <a:latin typeface="Calibri"/>
                <a:cs typeface="Calibri"/>
              </a:rPr>
              <a:t>merge_concordant.bam</a:t>
            </a:r>
            <a:r>
              <a:rPr lang="en-US" sz="2000" dirty="0" smtClean="0">
                <a:solidFill>
                  <a:schemeClr val="tx2">
                    <a:lumMod val="60000"/>
                    <a:lumOff val="40000"/>
                  </a:schemeClr>
                </a:solidFill>
                <a:latin typeface="Calibri"/>
                <a:cs typeface="Calibri"/>
              </a:rPr>
              <a:t> ../s2/</a:t>
            </a:r>
            <a:r>
              <a:rPr lang="en-US" sz="2000" dirty="0" err="1" smtClean="0">
                <a:solidFill>
                  <a:schemeClr val="tx2">
                    <a:lumMod val="60000"/>
                    <a:lumOff val="40000"/>
                  </a:schemeClr>
                </a:solidFill>
                <a:latin typeface="Calibri"/>
                <a:cs typeface="Calibri"/>
              </a:rPr>
              <a:t>merge_concordant.bam</a:t>
            </a:r>
            <a:endParaRPr lang="en-US" sz="2000" dirty="0" smtClean="0">
              <a:solidFill>
                <a:schemeClr val="tx2">
                  <a:lumMod val="60000"/>
                  <a:lumOff val="40000"/>
                </a:schemeClr>
              </a:solidFill>
              <a:latin typeface="Calibri"/>
              <a:cs typeface="Calibri"/>
            </a:endParaRPr>
          </a:p>
          <a:p>
            <a:pPr algn="just"/>
            <a:r>
              <a:rPr lang="en-US" dirty="0" smtClean="0">
                <a:latin typeface="Calibri"/>
                <a:cs typeface="Calibri"/>
              </a:rPr>
              <a:t>Input - .</a:t>
            </a:r>
            <a:r>
              <a:rPr lang="en-US" dirty="0" err="1" smtClean="0">
                <a:latin typeface="Calibri"/>
                <a:cs typeface="Calibri"/>
              </a:rPr>
              <a:t>gtf</a:t>
            </a:r>
            <a:r>
              <a:rPr lang="en-US" dirty="0" smtClean="0">
                <a:latin typeface="Calibri"/>
                <a:cs typeface="Calibri"/>
              </a:rPr>
              <a:t> file and .</a:t>
            </a:r>
            <a:r>
              <a:rPr lang="en-US" dirty="0" err="1" smtClean="0">
                <a:latin typeface="Calibri"/>
                <a:cs typeface="Calibri"/>
              </a:rPr>
              <a:t>sam</a:t>
            </a:r>
            <a:r>
              <a:rPr lang="en-US" dirty="0" smtClean="0">
                <a:latin typeface="Calibri"/>
                <a:cs typeface="Calibri"/>
              </a:rPr>
              <a:t> files and Output - .</a:t>
            </a:r>
            <a:r>
              <a:rPr lang="en-US" dirty="0" err="1" smtClean="0">
                <a:latin typeface="Calibri"/>
                <a:cs typeface="Calibri"/>
              </a:rPr>
              <a:t>fpkm_tracking</a:t>
            </a:r>
            <a:r>
              <a:rPr lang="en-US" dirty="0" smtClean="0">
                <a:latin typeface="Calibri"/>
                <a:cs typeface="Calibri"/>
              </a:rPr>
              <a:t> files among others</a:t>
            </a:r>
          </a:p>
          <a:p>
            <a:pPr algn="just"/>
            <a:endParaRPr lang="en-US" b="1" dirty="0" smtClean="0">
              <a:latin typeface="Calibri"/>
              <a:cs typeface="Calibri"/>
            </a:endParaRPr>
          </a:p>
          <a:p>
            <a:pPr algn="just"/>
            <a:r>
              <a:rPr lang="en-US" b="1" u="sng" dirty="0" smtClean="0">
                <a:latin typeface="Calibri"/>
                <a:cs typeface="Calibri"/>
              </a:rPr>
              <a:t>Single Cell Samples: </a:t>
            </a:r>
          </a:p>
          <a:p>
            <a:pPr algn="just"/>
            <a:r>
              <a:rPr lang="en-US" b="1" dirty="0" smtClean="0">
                <a:latin typeface="+mn-lt"/>
                <a:cs typeface="R Frutiger Roman"/>
              </a:rPr>
              <a:t>	</a:t>
            </a:r>
            <a:r>
              <a:rPr lang="en-US" dirty="0" smtClean="0">
                <a:latin typeface="+mn-lt"/>
                <a:cs typeface="R Frutiger Roman"/>
              </a:rPr>
              <a:t>To conduct this RNA-Seq experiment, we used data from 18 bone-marrow dendritic cells (BMDCs) from a mouse (</a:t>
            </a:r>
            <a:r>
              <a:rPr lang="en-US" dirty="0" err="1" smtClean="0">
                <a:latin typeface="+mn-lt"/>
                <a:cs typeface="R Frutiger Roman"/>
              </a:rPr>
              <a:t>mus</a:t>
            </a:r>
            <a:r>
              <a:rPr lang="en-US" dirty="0" smtClean="0">
                <a:latin typeface="+mn-lt"/>
                <a:cs typeface="R Frutiger Roman"/>
              </a:rPr>
              <a:t> </a:t>
            </a:r>
            <a:r>
              <a:rPr lang="en-US" dirty="0" err="1" smtClean="0">
                <a:latin typeface="+mn-lt"/>
                <a:cs typeface="R Frutiger Roman"/>
              </a:rPr>
              <a:t>musculus</a:t>
            </a:r>
            <a:r>
              <a:rPr lang="en-US" dirty="0" smtClean="0">
                <a:latin typeface="+mn-lt"/>
                <a:cs typeface="R Frutiger Roman"/>
              </a:rPr>
              <a:t>).</a:t>
            </a:r>
            <a:r>
              <a:rPr lang="en-US" baseline="30000" dirty="0" smtClean="0">
                <a:latin typeface="+mn-lt"/>
                <a:cs typeface="R Frutiger Roman"/>
              </a:rPr>
              <a:t>1 </a:t>
            </a:r>
          </a:p>
          <a:p>
            <a:pPr algn="just"/>
            <a:endParaRPr lang="en-US" b="1" baseline="30000" dirty="0" smtClean="0">
              <a:latin typeface="+mn-lt"/>
              <a:cs typeface="R Frutiger Roman"/>
            </a:endParaRPr>
          </a:p>
          <a:p>
            <a:pPr algn="just"/>
            <a:r>
              <a:rPr lang="en-US" b="1" u="sng" dirty="0" smtClean="0">
                <a:latin typeface="+mn-lt"/>
                <a:cs typeface="R Frutiger Roman"/>
              </a:rPr>
              <a:t>Gene Ontology: </a:t>
            </a:r>
            <a:r>
              <a:rPr lang="en-US" dirty="0" smtClean="0">
                <a:latin typeface="+mn-lt"/>
                <a:cs typeface="R Frutiger Roman"/>
              </a:rPr>
              <a:t/>
            </a:r>
            <a:br>
              <a:rPr lang="en-US" dirty="0" smtClean="0">
                <a:latin typeface="+mn-lt"/>
                <a:cs typeface="R Frutiger Roman"/>
              </a:rPr>
            </a:br>
            <a:r>
              <a:rPr lang="en-US" dirty="0" smtClean="0">
                <a:latin typeface="+mn-lt"/>
                <a:cs typeface="R Frutiger Roman"/>
              </a:rPr>
              <a:t>	From the data that we used, we selected ten genes to compare the expression levels between the 18 single BMDCs. </a:t>
            </a:r>
            <a:endParaRPr lang="en-US" b="1" dirty="0" smtClean="0">
              <a:latin typeface="+mn-lt"/>
              <a:cs typeface="R Frutiger Roman"/>
            </a:endParaRPr>
          </a:p>
          <a:p>
            <a:pPr algn="just"/>
            <a:endParaRPr lang="en-US" dirty="0" smtClean="0">
              <a:latin typeface="+mn-lt"/>
              <a:cs typeface="R Frutiger Roman"/>
            </a:endParaRPr>
          </a:p>
          <a:p>
            <a:pPr algn="just"/>
            <a:endParaRPr lang="en-US" sz="2000" dirty="0" smtClean="0">
              <a:latin typeface="Calibri"/>
              <a:cs typeface="Calibri"/>
            </a:endParaRPr>
          </a:p>
          <a:p>
            <a:pPr algn="just"/>
            <a:r>
              <a:rPr lang="en-US" dirty="0" smtClean="0"/>
              <a:t>  </a:t>
            </a:r>
            <a:endParaRPr lang="en-US" sz="2000" b="1" u="sng" dirty="0" smtClean="0">
              <a:latin typeface="+mn-lt"/>
              <a:cs typeface="R Frutiger Roman"/>
            </a:endParaRPr>
          </a:p>
          <a:p>
            <a:pPr algn="just"/>
            <a:endParaRPr lang="en-US" sz="2000" dirty="0" smtClean="0">
              <a:latin typeface="+mn-lt"/>
              <a:cs typeface="R Frutiger Roman"/>
            </a:endParaRPr>
          </a:p>
          <a:p>
            <a:pPr algn="just"/>
            <a:endParaRPr lang="en-US" sz="2000" dirty="0" smtClean="0">
              <a:latin typeface="+mn-lt"/>
              <a:cs typeface="R Frutiger Roman"/>
            </a:endParaRPr>
          </a:p>
          <a:p>
            <a:pPr algn="just"/>
            <a:endParaRPr lang="en-US" sz="2000" dirty="0" smtClean="0">
              <a:latin typeface="+mn-lt"/>
              <a:cs typeface="R Frutiger Roman"/>
            </a:endParaRPr>
          </a:p>
          <a:p>
            <a:pPr algn="just"/>
            <a:endParaRPr lang="en-US" sz="2000" dirty="0">
              <a:latin typeface="+mn-lt"/>
              <a:cs typeface="R Frutiger Roman"/>
            </a:endParaRPr>
          </a:p>
        </p:txBody>
      </p:sp>
      <p:graphicFrame>
        <p:nvGraphicFramePr>
          <p:cNvPr id="103" name="Table 102"/>
          <p:cNvGraphicFramePr>
            <a:graphicFrameLocks noGrp="1"/>
          </p:cNvGraphicFramePr>
          <p:nvPr>
            <p:extLst>
              <p:ext uri="{D42A27DB-BD31-4B8C-83A1-F6EECF244321}">
                <p14:modId xmlns:p14="http://schemas.microsoft.com/office/powerpoint/2010/main" val="1330578452"/>
              </p:ext>
            </p:extLst>
          </p:nvPr>
        </p:nvGraphicFramePr>
        <p:xfrm>
          <a:off x="15468600" y="21564600"/>
          <a:ext cx="13944600" cy="8626443"/>
        </p:xfrm>
        <a:graphic>
          <a:graphicData uri="http://schemas.openxmlformats.org/drawingml/2006/table">
            <a:tbl>
              <a:tblPr firstRow="1" bandRow="1">
                <a:tableStyleId>{C083E6E3-FA7D-4D7B-A595-EF9225AFEA82}</a:tableStyleId>
              </a:tblPr>
              <a:tblGrid>
                <a:gridCol w="1591503"/>
                <a:gridCol w="3666297"/>
                <a:gridCol w="8686800"/>
              </a:tblGrid>
              <a:tr h="1005840">
                <a:tc>
                  <a:txBody>
                    <a:bodyPr/>
                    <a:lstStyle/>
                    <a:p>
                      <a:r>
                        <a:rPr lang="en-US" sz="2800" dirty="0" smtClean="0"/>
                        <a:t>Gene</a:t>
                      </a:r>
                      <a:endParaRPr lang="en-US" sz="3500" dirty="0"/>
                    </a:p>
                  </a:txBody>
                  <a:tcPr>
                    <a:solidFill>
                      <a:schemeClr val="bg1">
                        <a:lumMod val="75000"/>
                      </a:schemeClr>
                    </a:solidFill>
                  </a:tcPr>
                </a:tc>
                <a:tc>
                  <a:txBody>
                    <a:bodyPr/>
                    <a:lstStyle/>
                    <a:p>
                      <a:r>
                        <a:rPr lang="en-US" sz="2800" dirty="0" smtClean="0"/>
                        <a:t>Expression level (FPKM)</a:t>
                      </a:r>
                      <a:endParaRPr lang="en-US" sz="2800" dirty="0"/>
                    </a:p>
                  </a:txBody>
                  <a:tcPr>
                    <a:solidFill>
                      <a:schemeClr val="bg1">
                        <a:lumMod val="75000"/>
                      </a:schemeClr>
                    </a:solidFill>
                  </a:tcPr>
                </a:tc>
                <a:tc>
                  <a:txBody>
                    <a:bodyPr/>
                    <a:lstStyle/>
                    <a:p>
                      <a:r>
                        <a:rPr lang="en-US" sz="2800" dirty="0" smtClean="0"/>
                        <a:t>Function</a:t>
                      </a:r>
                      <a:endParaRPr lang="en-US" sz="3500" dirty="0"/>
                    </a:p>
                  </a:txBody>
                  <a:tcPr>
                    <a:solidFill>
                      <a:schemeClr val="bg1">
                        <a:lumMod val="75000"/>
                      </a:schemeClr>
                    </a:solidFill>
                  </a:tcPr>
                </a:tc>
              </a:tr>
              <a:tr h="385285">
                <a:tc>
                  <a:txBody>
                    <a:bodyPr/>
                    <a:lstStyle/>
                    <a:p>
                      <a:pPr algn="l" fontAlgn="b"/>
                      <a:r>
                        <a:rPr lang="en-US" sz="2000" u="none" strike="noStrike" dirty="0">
                          <a:effectLst/>
                        </a:rPr>
                        <a:t>Zf12</a:t>
                      </a:r>
                      <a:endParaRPr lang="en-US" sz="2000" b="0" i="0" u="none" strike="noStrike" dirty="0">
                        <a:solidFill>
                          <a:srgbClr val="000000"/>
                        </a:solidFill>
                        <a:effectLst/>
                        <a:latin typeface="Calibri"/>
                        <a:cs typeface="Calibri"/>
                      </a:endParaRPr>
                    </a:p>
                  </a:txBody>
                  <a:tcPr marL="12700" marR="12700" marT="12700" marB="0" anchor="b"/>
                </a:tc>
                <a:tc>
                  <a:txBody>
                    <a:bodyPr/>
                    <a:lstStyle/>
                    <a:p>
                      <a:pPr algn="l" fontAlgn="b"/>
                      <a:r>
                        <a:rPr lang="en-US" sz="2000" u="none" strike="noStrike" dirty="0">
                          <a:effectLst/>
                        </a:rPr>
                        <a:t>0</a:t>
                      </a:r>
                      <a:endParaRPr lang="en-US" sz="2000" b="0" i="0" u="none" strike="noStrike" dirty="0">
                        <a:solidFill>
                          <a:srgbClr val="000000"/>
                        </a:solidFill>
                        <a:effectLst/>
                        <a:latin typeface="Calibri"/>
                        <a:cs typeface="Calibri"/>
                      </a:endParaRPr>
                    </a:p>
                  </a:txBody>
                  <a:tcPr marL="12700" marR="12700" marT="12700" marB="0" anchor="b"/>
                </a:tc>
                <a:tc>
                  <a:txBody>
                    <a:bodyPr/>
                    <a:lstStyle/>
                    <a:p>
                      <a:r>
                        <a:rPr lang="en-US" sz="2000" dirty="0" smtClean="0"/>
                        <a:t>Gene</a:t>
                      </a:r>
                      <a:r>
                        <a:rPr lang="en-US" sz="2000" baseline="0" dirty="0" smtClean="0"/>
                        <a:t> not expressed</a:t>
                      </a:r>
                      <a:endParaRPr lang="en-US" sz="2000" dirty="0">
                        <a:latin typeface="Calibri"/>
                        <a:cs typeface="Calibri"/>
                      </a:endParaRPr>
                    </a:p>
                  </a:txBody>
                  <a:tcPr/>
                </a:tc>
              </a:tr>
              <a:tr h="681659">
                <a:tc>
                  <a:txBody>
                    <a:bodyPr/>
                    <a:lstStyle/>
                    <a:p>
                      <a:pPr algn="l" fontAlgn="b"/>
                      <a:r>
                        <a:rPr lang="en-US" sz="2000" u="none" strike="noStrike" dirty="0">
                          <a:effectLst/>
                        </a:rPr>
                        <a:t>Ints8</a:t>
                      </a:r>
                      <a:endParaRPr lang="en-US" sz="2000" b="0" i="0" u="none" strike="noStrike" dirty="0">
                        <a:solidFill>
                          <a:srgbClr val="000000"/>
                        </a:solidFill>
                        <a:effectLst/>
                        <a:latin typeface="Calibri"/>
                        <a:cs typeface="Calibri"/>
                      </a:endParaRPr>
                    </a:p>
                  </a:txBody>
                  <a:tcPr marL="12700" marR="12700" marT="12700" marB="0" anchor="b"/>
                </a:tc>
                <a:tc>
                  <a:txBody>
                    <a:bodyPr/>
                    <a:lstStyle/>
                    <a:p>
                      <a:pPr algn="l" fontAlgn="b"/>
                      <a:r>
                        <a:rPr lang="en-US" sz="2000" u="none" strike="noStrike" dirty="0">
                          <a:effectLst/>
                        </a:rPr>
                        <a:t>7.10652e-317</a:t>
                      </a:r>
                      <a:endParaRPr lang="en-US" sz="2000" b="0" i="0" u="none" strike="noStrike" dirty="0">
                        <a:solidFill>
                          <a:srgbClr val="000000"/>
                        </a:solidFill>
                        <a:effectLst/>
                        <a:latin typeface="Calibri"/>
                        <a:cs typeface="Calibri"/>
                      </a:endParaRPr>
                    </a:p>
                  </a:txBody>
                  <a:tcPr marL="12700" marR="12700" marT="12700" marB="0" anchor="b"/>
                </a:tc>
                <a:tc>
                  <a:txBody>
                    <a:bodyPr/>
                    <a:lstStyle/>
                    <a:p>
                      <a:r>
                        <a:rPr lang="en-US" sz="2000" kern="1200" dirty="0" smtClean="0"/>
                        <a:t>Component of the Integrator complex, a complex involved in the small nuclear </a:t>
                      </a:r>
                      <a:r>
                        <a:rPr lang="en-US" sz="2000" kern="1200" dirty="0" err="1" smtClean="0"/>
                        <a:t>RNAs</a:t>
                      </a:r>
                      <a:r>
                        <a:rPr lang="en-US" sz="2000" kern="1200" dirty="0" smtClean="0"/>
                        <a:t> (</a:t>
                      </a:r>
                      <a:r>
                        <a:rPr lang="en-US" sz="2000" kern="1200" dirty="0" err="1" smtClean="0"/>
                        <a:t>snRNA</a:t>
                      </a:r>
                      <a:r>
                        <a:rPr lang="en-US" sz="2000" kern="1200" dirty="0" smtClean="0"/>
                        <a:t>) U1 and U2 transcription and in their 3'-box-dependent processing.</a:t>
                      </a:r>
                      <a:endParaRPr lang="en-US" sz="2000" dirty="0">
                        <a:latin typeface="Calibri"/>
                        <a:cs typeface="Calibri"/>
                      </a:endParaRPr>
                    </a:p>
                  </a:txBody>
                  <a:tcPr/>
                </a:tc>
              </a:tr>
              <a:tr h="560094">
                <a:tc>
                  <a:txBody>
                    <a:bodyPr/>
                    <a:lstStyle/>
                    <a:p>
                      <a:pPr algn="l" fontAlgn="b"/>
                      <a:r>
                        <a:rPr lang="en-US" sz="2000" u="none" strike="noStrike" dirty="0">
                          <a:effectLst/>
                        </a:rPr>
                        <a:t>Foxp1</a:t>
                      </a:r>
                      <a:endParaRPr lang="en-US" sz="2000" b="0" i="0" u="none" strike="noStrike" dirty="0">
                        <a:solidFill>
                          <a:srgbClr val="000000"/>
                        </a:solidFill>
                        <a:effectLst/>
                        <a:latin typeface="Calibri"/>
                        <a:cs typeface="Calibri"/>
                      </a:endParaRPr>
                    </a:p>
                  </a:txBody>
                  <a:tcPr marL="12700" marR="12700" marT="12700" marB="0" anchor="b"/>
                </a:tc>
                <a:tc>
                  <a:txBody>
                    <a:bodyPr/>
                    <a:lstStyle/>
                    <a:p>
                      <a:pPr algn="l" fontAlgn="b"/>
                      <a:r>
                        <a:rPr lang="en-US" sz="2000" u="none" strike="noStrike" dirty="0">
                          <a:effectLst/>
                        </a:rPr>
                        <a:t>0.0682131</a:t>
                      </a:r>
                      <a:endParaRPr lang="en-US" sz="2000" b="0" i="0" u="none" strike="noStrike" dirty="0">
                        <a:solidFill>
                          <a:srgbClr val="000000"/>
                        </a:solidFill>
                        <a:effectLst/>
                        <a:latin typeface="Calibri"/>
                        <a:cs typeface="Calibri"/>
                      </a:endParaRPr>
                    </a:p>
                  </a:txBody>
                  <a:tcPr marL="12700" marR="12700" marT="12700" marB="0" anchor="b"/>
                </a:tc>
                <a:tc>
                  <a:txBody>
                    <a:bodyPr/>
                    <a:lstStyle/>
                    <a:p>
                      <a:r>
                        <a:rPr lang="en-US" sz="2000" kern="1200" dirty="0" smtClean="0"/>
                        <a:t>Expressed in developing lung, neural, intestinal and cardiovascular tissues. </a:t>
                      </a:r>
                      <a:endParaRPr lang="en-US" sz="2000" dirty="0">
                        <a:latin typeface="Calibri"/>
                        <a:cs typeface="Calibri"/>
                      </a:endParaRPr>
                    </a:p>
                  </a:txBody>
                  <a:tcPr/>
                </a:tc>
              </a:tr>
              <a:tr h="729819">
                <a:tc>
                  <a:txBody>
                    <a:bodyPr/>
                    <a:lstStyle/>
                    <a:p>
                      <a:pPr algn="l" fontAlgn="b"/>
                      <a:r>
                        <a:rPr lang="en-US" sz="2000" u="none" strike="noStrike" dirty="0">
                          <a:effectLst/>
                        </a:rPr>
                        <a:t>Hook1</a:t>
                      </a:r>
                      <a:endParaRPr lang="en-US" sz="2000" b="0" i="0" u="none" strike="noStrike" dirty="0">
                        <a:solidFill>
                          <a:srgbClr val="000000"/>
                        </a:solidFill>
                        <a:effectLst/>
                        <a:latin typeface="Calibri"/>
                        <a:cs typeface="Calibri"/>
                      </a:endParaRPr>
                    </a:p>
                  </a:txBody>
                  <a:tcPr marL="12700" marR="12700" marT="12700" marB="0" anchor="b"/>
                </a:tc>
                <a:tc>
                  <a:txBody>
                    <a:bodyPr/>
                    <a:lstStyle/>
                    <a:p>
                      <a:pPr algn="l" fontAlgn="b"/>
                      <a:r>
                        <a:rPr lang="en-US" sz="2000" u="none" strike="noStrike" dirty="0">
                          <a:effectLst/>
                        </a:rPr>
                        <a:t>3.48482</a:t>
                      </a:r>
                      <a:endParaRPr lang="en-US" sz="2000" b="0" i="0" u="none" strike="noStrike" dirty="0">
                        <a:solidFill>
                          <a:srgbClr val="000000"/>
                        </a:solidFill>
                        <a:effectLst/>
                        <a:latin typeface="Calibri"/>
                        <a:cs typeface="Calibri"/>
                      </a:endParaRPr>
                    </a:p>
                  </a:txBody>
                  <a:tcPr marL="12700" marR="12700" marT="12700" marB="0" anchor="b"/>
                </a:tc>
                <a:tc>
                  <a:txBody>
                    <a:bodyPr/>
                    <a:lstStyle/>
                    <a:p>
                      <a:r>
                        <a:rPr lang="en-US" sz="2000" kern="1200" dirty="0" smtClean="0"/>
                        <a:t>Defects in Hook1 are the cause of the </a:t>
                      </a:r>
                      <a:r>
                        <a:rPr lang="en-US" sz="2000" kern="1200" dirty="0" err="1" smtClean="0"/>
                        <a:t>azh</a:t>
                      </a:r>
                      <a:r>
                        <a:rPr lang="en-US" sz="2000" kern="1200" dirty="0" smtClean="0"/>
                        <a:t> (abnormal spermatozoon head shape) mutant phenotype, </a:t>
                      </a:r>
                      <a:endParaRPr lang="en-US" sz="2000" dirty="0">
                        <a:latin typeface="Calibri"/>
                        <a:cs typeface="Calibri"/>
                      </a:endParaRPr>
                    </a:p>
                  </a:txBody>
                  <a:tcPr/>
                </a:tc>
              </a:tr>
              <a:tr h="1238994">
                <a:tc>
                  <a:txBody>
                    <a:bodyPr/>
                    <a:lstStyle/>
                    <a:p>
                      <a:pPr algn="l" fontAlgn="b"/>
                      <a:r>
                        <a:rPr lang="en-US" sz="2000" u="none" strike="noStrike">
                          <a:effectLst/>
                        </a:rPr>
                        <a:t>Timm22</a:t>
                      </a:r>
                      <a:endParaRPr lang="en-US" sz="2000" b="0" i="0" u="none" strike="noStrike">
                        <a:solidFill>
                          <a:srgbClr val="000000"/>
                        </a:solidFill>
                        <a:effectLst/>
                        <a:latin typeface="Calibri"/>
                        <a:cs typeface="Calibri"/>
                      </a:endParaRPr>
                    </a:p>
                  </a:txBody>
                  <a:tcPr marL="12700" marR="12700" marT="12700" marB="0" anchor="b"/>
                </a:tc>
                <a:tc>
                  <a:txBody>
                    <a:bodyPr/>
                    <a:lstStyle/>
                    <a:p>
                      <a:pPr algn="l" fontAlgn="b"/>
                      <a:r>
                        <a:rPr lang="en-US" sz="2000" u="none" strike="noStrike">
                          <a:effectLst/>
                        </a:rPr>
                        <a:t>10.531</a:t>
                      </a:r>
                      <a:endParaRPr lang="en-US" sz="2000" b="0" i="0" u="none" strike="noStrike">
                        <a:solidFill>
                          <a:srgbClr val="000000"/>
                        </a:solidFill>
                        <a:effectLst/>
                        <a:latin typeface="Calibri"/>
                        <a:cs typeface="Calibri"/>
                      </a:endParaRPr>
                    </a:p>
                  </a:txBody>
                  <a:tcPr marL="12700" marR="12700" marT="12700" marB="0" anchor="b"/>
                </a:tc>
                <a:tc>
                  <a:txBody>
                    <a:bodyPr/>
                    <a:lstStyle/>
                    <a:p>
                      <a:r>
                        <a:rPr lang="en-US" sz="2000" kern="1200" dirty="0" smtClean="0"/>
                        <a:t>Essential core component of the TIM22 complex, a complex that mediates the import and insertion of multi-pass </a:t>
                      </a:r>
                      <a:r>
                        <a:rPr lang="en-US" sz="2000" kern="1200" dirty="0" err="1" smtClean="0"/>
                        <a:t>transmembrane</a:t>
                      </a:r>
                      <a:r>
                        <a:rPr lang="en-US" sz="2000" kern="1200" dirty="0" smtClean="0"/>
                        <a:t> proteins into the mitochondrial inner membrane. </a:t>
                      </a:r>
                      <a:endParaRPr lang="en-US" sz="2000" dirty="0">
                        <a:latin typeface="Calibri"/>
                        <a:cs typeface="Calibri"/>
                      </a:endParaRPr>
                    </a:p>
                  </a:txBody>
                  <a:tcPr/>
                </a:tc>
              </a:tr>
              <a:tr h="560094">
                <a:tc>
                  <a:txBody>
                    <a:bodyPr/>
                    <a:lstStyle/>
                    <a:p>
                      <a:pPr algn="l" fontAlgn="b"/>
                      <a:r>
                        <a:rPr lang="en-US" sz="2000" u="none" strike="noStrike">
                          <a:effectLst/>
                        </a:rPr>
                        <a:t>Phyh</a:t>
                      </a:r>
                      <a:endParaRPr lang="en-US" sz="2000" b="0" i="0" u="none" strike="noStrike">
                        <a:solidFill>
                          <a:srgbClr val="000000"/>
                        </a:solidFill>
                        <a:effectLst/>
                        <a:latin typeface="Calibri"/>
                        <a:cs typeface="Calibri"/>
                      </a:endParaRPr>
                    </a:p>
                  </a:txBody>
                  <a:tcPr marL="12700" marR="12700" marT="12700" marB="0" anchor="b"/>
                </a:tc>
                <a:tc>
                  <a:txBody>
                    <a:bodyPr/>
                    <a:lstStyle/>
                    <a:p>
                      <a:pPr algn="l" fontAlgn="b"/>
                      <a:r>
                        <a:rPr lang="en-US" sz="2000" u="none" strike="noStrike" dirty="0">
                          <a:effectLst/>
                        </a:rPr>
                        <a:t>16.3463</a:t>
                      </a:r>
                      <a:endParaRPr lang="en-US" sz="2000" b="0" i="0" u="none" strike="noStrike" dirty="0">
                        <a:solidFill>
                          <a:srgbClr val="000000"/>
                        </a:solidFill>
                        <a:effectLst/>
                        <a:latin typeface="Calibri"/>
                        <a:cs typeface="Calibri"/>
                      </a:endParaRPr>
                    </a:p>
                  </a:txBody>
                  <a:tcPr marL="12700" marR="12700" marT="12700" marB="0" anchor="b"/>
                </a:tc>
                <a:tc>
                  <a:txBody>
                    <a:bodyPr/>
                    <a:lstStyle/>
                    <a:p>
                      <a:r>
                        <a:rPr lang="en-US" sz="2000" kern="1200" dirty="0" smtClean="0"/>
                        <a:t>Defects in </a:t>
                      </a:r>
                      <a:r>
                        <a:rPr lang="en-US" sz="2000" kern="1200" dirty="0" err="1" smtClean="0"/>
                        <a:t>Phyh</a:t>
                      </a:r>
                      <a:r>
                        <a:rPr lang="en-US" sz="2000" kern="1200" dirty="0" smtClean="0"/>
                        <a:t> are the cause of lupus nephritis, a severe autoimmune disease. </a:t>
                      </a:r>
                      <a:endParaRPr lang="en-US" sz="2000" dirty="0">
                        <a:latin typeface="Calibri"/>
                        <a:cs typeface="Calibri"/>
                      </a:endParaRPr>
                    </a:p>
                  </a:txBody>
                  <a:tcPr/>
                </a:tc>
              </a:tr>
              <a:tr h="1069269">
                <a:tc>
                  <a:txBody>
                    <a:bodyPr/>
                    <a:lstStyle/>
                    <a:p>
                      <a:pPr algn="l" fontAlgn="b"/>
                      <a:r>
                        <a:rPr lang="en-US" sz="2000" u="none" strike="noStrike">
                          <a:effectLst/>
                        </a:rPr>
                        <a:t>Capza1</a:t>
                      </a:r>
                      <a:endParaRPr lang="en-US" sz="2000" b="0" i="0" u="none" strike="noStrike">
                        <a:solidFill>
                          <a:srgbClr val="000000"/>
                        </a:solidFill>
                        <a:effectLst/>
                        <a:latin typeface="Calibri"/>
                        <a:cs typeface="Calibri"/>
                      </a:endParaRPr>
                    </a:p>
                  </a:txBody>
                  <a:tcPr marL="12700" marR="12700" marT="12700" marB="0" anchor="b"/>
                </a:tc>
                <a:tc>
                  <a:txBody>
                    <a:bodyPr/>
                    <a:lstStyle/>
                    <a:p>
                      <a:pPr algn="l" fontAlgn="b"/>
                      <a:r>
                        <a:rPr lang="en-US" sz="2000" u="none" strike="noStrike" dirty="0">
                          <a:effectLst/>
                        </a:rPr>
                        <a:t>21.6231</a:t>
                      </a:r>
                      <a:endParaRPr lang="en-US" sz="2000" b="0" i="0" u="none" strike="noStrike" dirty="0">
                        <a:solidFill>
                          <a:srgbClr val="000000"/>
                        </a:solidFill>
                        <a:effectLst/>
                        <a:latin typeface="Calibri"/>
                        <a:cs typeface="Calibri"/>
                      </a:endParaRPr>
                    </a:p>
                  </a:txBody>
                  <a:tcPr marL="12700" marR="12700" marT="12700" marB="0" anchor="b"/>
                </a:tc>
                <a:tc>
                  <a:txBody>
                    <a:bodyPr/>
                    <a:lstStyle/>
                    <a:p>
                      <a:r>
                        <a:rPr lang="en-US" sz="2000" kern="1200" dirty="0" smtClean="0"/>
                        <a:t>F-</a:t>
                      </a:r>
                      <a:r>
                        <a:rPr lang="en-US" sz="2000" kern="1200" dirty="0" err="1" smtClean="0"/>
                        <a:t>actin</a:t>
                      </a:r>
                      <a:r>
                        <a:rPr lang="en-US" sz="2000" kern="1200" dirty="0" smtClean="0"/>
                        <a:t>-capping proteins bind in a Ca(2+)-independent manner to the fast growing ends of </a:t>
                      </a:r>
                      <a:r>
                        <a:rPr lang="en-US" sz="2000" kern="1200" dirty="0" err="1" smtClean="0"/>
                        <a:t>actin</a:t>
                      </a:r>
                      <a:r>
                        <a:rPr lang="en-US" sz="2000" kern="1200" dirty="0" smtClean="0"/>
                        <a:t> filaments  thereby blocking the exchange of subunits at these ends.</a:t>
                      </a:r>
                      <a:endParaRPr lang="en-US" sz="2000" dirty="0">
                        <a:latin typeface="Calibri"/>
                        <a:cs typeface="Calibri"/>
                      </a:endParaRPr>
                    </a:p>
                  </a:txBody>
                  <a:tcPr/>
                </a:tc>
              </a:tr>
              <a:tr h="390369">
                <a:tc>
                  <a:txBody>
                    <a:bodyPr/>
                    <a:lstStyle/>
                    <a:p>
                      <a:pPr algn="l" fontAlgn="b"/>
                      <a:r>
                        <a:rPr lang="en-US" sz="2000" u="none" strike="noStrike">
                          <a:effectLst/>
                        </a:rPr>
                        <a:t>Snrpe</a:t>
                      </a:r>
                      <a:endParaRPr lang="en-US" sz="2000" b="0" i="0" u="none" strike="noStrike">
                        <a:solidFill>
                          <a:srgbClr val="000000"/>
                        </a:solidFill>
                        <a:effectLst/>
                        <a:latin typeface="Calibri"/>
                        <a:cs typeface="Calibri"/>
                      </a:endParaRPr>
                    </a:p>
                  </a:txBody>
                  <a:tcPr marL="12700" marR="12700" marT="12700" marB="0" anchor="b"/>
                </a:tc>
                <a:tc>
                  <a:txBody>
                    <a:bodyPr/>
                    <a:lstStyle/>
                    <a:p>
                      <a:pPr algn="l" fontAlgn="b"/>
                      <a:r>
                        <a:rPr lang="en-US" sz="2000" u="none" strike="noStrike" dirty="0">
                          <a:effectLst/>
                        </a:rPr>
                        <a:t>52.9471</a:t>
                      </a:r>
                      <a:endParaRPr lang="en-US" sz="2000" b="0" i="0" u="none" strike="noStrike" dirty="0">
                        <a:solidFill>
                          <a:srgbClr val="000000"/>
                        </a:solidFill>
                        <a:effectLst/>
                        <a:latin typeface="Calibri"/>
                        <a:cs typeface="Calibri"/>
                      </a:endParaRPr>
                    </a:p>
                  </a:txBody>
                  <a:tcPr marL="12700" marR="12700" marT="12700" marB="0" anchor="b"/>
                </a:tc>
                <a:tc>
                  <a:txBody>
                    <a:bodyPr/>
                    <a:lstStyle/>
                    <a:p>
                      <a:r>
                        <a:rPr lang="en-US" sz="2000" kern="1200" dirty="0" smtClean="0"/>
                        <a:t>Belongs to the </a:t>
                      </a:r>
                      <a:r>
                        <a:rPr lang="en-US" sz="2000" kern="1200" dirty="0" err="1" smtClean="0"/>
                        <a:t>snRNP</a:t>
                      </a:r>
                      <a:r>
                        <a:rPr lang="en-US" sz="2000" kern="1200" dirty="0" smtClean="0"/>
                        <a:t> </a:t>
                      </a:r>
                      <a:r>
                        <a:rPr lang="en-US" sz="2000" kern="1200" dirty="0" err="1" smtClean="0"/>
                        <a:t>Sm</a:t>
                      </a:r>
                      <a:r>
                        <a:rPr lang="en-US" sz="2000" kern="1200" dirty="0" smtClean="0"/>
                        <a:t> proteins family.,</a:t>
                      </a:r>
                      <a:endParaRPr lang="en-US" sz="2000" dirty="0">
                        <a:latin typeface="Calibri"/>
                        <a:cs typeface="Calibri"/>
                      </a:endParaRPr>
                    </a:p>
                  </a:txBody>
                  <a:tcPr/>
                </a:tc>
              </a:tr>
              <a:tr h="729819">
                <a:tc>
                  <a:txBody>
                    <a:bodyPr/>
                    <a:lstStyle/>
                    <a:p>
                      <a:pPr algn="l" fontAlgn="b"/>
                      <a:r>
                        <a:rPr lang="en-US" sz="2000" u="none" strike="noStrike">
                          <a:effectLst/>
                        </a:rPr>
                        <a:t>1600029D21Rik</a:t>
                      </a:r>
                      <a:endParaRPr lang="en-US" sz="2000" b="0" i="0" u="none" strike="noStrike">
                        <a:solidFill>
                          <a:srgbClr val="000000"/>
                        </a:solidFill>
                        <a:effectLst/>
                        <a:latin typeface="Calibri"/>
                        <a:cs typeface="Calibri"/>
                      </a:endParaRPr>
                    </a:p>
                  </a:txBody>
                  <a:tcPr marL="12700" marR="12700" marT="12700" marB="0" anchor="b"/>
                </a:tc>
                <a:tc>
                  <a:txBody>
                    <a:bodyPr/>
                    <a:lstStyle/>
                    <a:p>
                      <a:pPr algn="l" fontAlgn="b"/>
                      <a:r>
                        <a:rPr lang="en-US" sz="2000" u="none" strike="noStrike" dirty="0">
                          <a:effectLst/>
                        </a:rPr>
                        <a:t>1066.27</a:t>
                      </a:r>
                      <a:endParaRPr lang="en-US" sz="2000" b="0" i="0" u="none" strike="noStrike" dirty="0">
                        <a:solidFill>
                          <a:srgbClr val="000000"/>
                        </a:solidFill>
                        <a:effectLst/>
                        <a:latin typeface="Calibri"/>
                        <a:cs typeface="Calibri"/>
                      </a:endParaRPr>
                    </a:p>
                  </a:txBody>
                  <a:tcPr marL="12700" marR="12700" marT="12700" marB="0" anchor="b"/>
                </a:tc>
                <a:tc>
                  <a:txBody>
                    <a:bodyPr/>
                    <a:lstStyle/>
                    <a:p>
                      <a:r>
                        <a:rPr lang="en-US" sz="2000" kern="1200" dirty="0" smtClean="0"/>
                        <a:t>May participate in the wound response during the healing process, and promote wound repair</a:t>
                      </a:r>
                      <a:endParaRPr lang="en-US" sz="2000" dirty="0">
                        <a:latin typeface="Calibri"/>
                        <a:cs typeface="Calibri"/>
                      </a:endParaRPr>
                    </a:p>
                  </a:txBody>
                  <a:tcPr/>
                </a:tc>
              </a:tr>
              <a:tr h="1238994">
                <a:tc>
                  <a:txBody>
                    <a:bodyPr/>
                    <a:lstStyle/>
                    <a:p>
                      <a:pPr algn="l" fontAlgn="b"/>
                      <a:r>
                        <a:rPr lang="en-US" sz="2000" u="none" strike="noStrike">
                          <a:effectLst/>
                        </a:rPr>
                        <a:t>Lyz2</a:t>
                      </a:r>
                      <a:endParaRPr lang="en-US" sz="2000" b="0" i="0" u="none" strike="noStrike">
                        <a:solidFill>
                          <a:srgbClr val="000000"/>
                        </a:solidFill>
                        <a:effectLst/>
                        <a:latin typeface="Calibri"/>
                        <a:cs typeface="Calibri"/>
                      </a:endParaRPr>
                    </a:p>
                  </a:txBody>
                  <a:tcPr marL="12700" marR="12700" marT="12700" marB="0" anchor="b"/>
                </a:tc>
                <a:tc>
                  <a:txBody>
                    <a:bodyPr/>
                    <a:lstStyle/>
                    <a:p>
                      <a:pPr algn="l" fontAlgn="b"/>
                      <a:r>
                        <a:rPr lang="en-US" sz="2000" u="none" strike="noStrike" dirty="0">
                          <a:effectLst/>
                        </a:rPr>
                        <a:t>23255.5</a:t>
                      </a:r>
                      <a:endParaRPr lang="en-US" sz="2000" b="0" i="0" u="none" strike="noStrike" dirty="0">
                        <a:solidFill>
                          <a:srgbClr val="000000"/>
                        </a:solidFill>
                        <a:effectLst/>
                        <a:latin typeface="Calibri"/>
                        <a:cs typeface="Calibri"/>
                      </a:endParaRPr>
                    </a:p>
                  </a:txBody>
                  <a:tcPr marL="12700" marR="12700" marT="12700" marB="0" anchor="b"/>
                </a:tc>
                <a:tc>
                  <a:txBody>
                    <a:bodyPr/>
                    <a:lstStyle/>
                    <a:p>
                      <a:r>
                        <a:rPr lang="en-US" sz="2000" kern="1200" dirty="0" err="1" smtClean="0"/>
                        <a:t>Lysozymes</a:t>
                      </a:r>
                      <a:r>
                        <a:rPr lang="en-US" sz="2000" kern="1200" dirty="0" smtClean="0"/>
                        <a:t> have primarily a </a:t>
                      </a:r>
                      <a:r>
                        <a:rPr lang="en-US" sz="2000" kern="1200" dirty="0" err="1" smtClean="0"/>
                        <a:t>bacteriolytic</a:t>
                      </a:r>
                      <a:r>
                        <a:rPr lang="en-US" sz="2000" kern="1200" dirty="0" smtClean="0"/>
                        <a:t> function; those in tissues and body fluids are associated with the </a:t>
                      </a:r>
                      <a:r>
                        <a:rPr lang="en-US" sz="2000" kern="1200" dirty="0" err="1" smtClean="0"/>
                        <a:t>monocyte</a:t>
                      </a:r>
                      <a:r>
                        <a:rPr lang="en-US" sz="2000" kern="1200" dirty="0" smtClean="0"/>
                        <a:t>-macrophage system and enhance the activity of </a:t>
                      </a:r>
                      <a:r>
                        <a:rPr lang="en-US" sz="2000" kern="1200" dirty="0" err="1" smtClean="0"/>
                        <a:t>immunoagents</a:t>
                      </a:r>
                      <a:r>
                        <a:rPr lang="en-US" sz="2000" kern="1200" dirty="0" smtClean="0"/>
                        <a:t>.</a:t>
                      </a:r>
                      <a:endParaRPr lang="en-US" sz="2000" dirty="0">
                        <a:latin typeface="Calibri"/>
                        <a:cs typeface="Calibri"/>
                      </a:endParaRPr>
                    </a:p>
                  </a:txBody>
                  <a:tcPr/>
                </a:tc>
              </a:tr>
            </a:tbl>
          </a:graphicData>
        </a:graphic>
      </p:graphicFrame>
      <p:sp>
        <p:nvSpPr>
          <p:cNvPr id="104" name="TextBox 103"/>
          <p:cNvSpPr txBox="1"/>
          <p:nvPr/>
        </p:nvSpPr>
        <p:spPr>
          <a:xfrm>
            <a:off x="15544800" y="30632400"/>
            <a:ext cx="13868400" cy="1200328"/>
          </a:xfrm>
          <a:prstGeom prst="rect">
            <a:avLst/>
          </a:prstGeom>
          <a:noFill/>
        </p:spPr>
        <p:txBody>
          <a:bodyPr wrap="square" rtlCol="0">
            <a:spAutoFit/>
          </a:bodyPr>
          <a:lstStyle/>
          <a:p>
            <a:r>
              <a:rPr lang="en-US" dirty="0" smtClean="0"/>
              <a:t>The table above represents the gene’s expressed throughout the RNA-</a:t>
            </a:r>
            <a:r>
              <a:rPr lang="en-US" dirty="0" err="1" smtClean="0"/>
              <a:t>seq</a:t>
            </a:r>
            <a:r>
              <a:rPr lang="en-US" dirty="0" smtClean="0"/>
              <a:t> process and the level at which they are expressed in the units FPKM, which stands for “for end pair sequencing.” To the right, each gene’s function is explained. This information can be found at </a:t>
            </a:r>
            <a:r>
              <a:rPr lang="en-US" dirty="0" smtClean="0">
                <a:solidFill>
                  <a:schemeClr val="accent1"/>
                </a:solidFill>
              </a:rPr>
              <a:t>http://</a:t>
            </a:r>
            <a:r>
              <a:rPr lang="en-US" dirty="0" err="1" smtClean="0">
                <a:solidFill>
                  <a:schemeClr val="accent1"/>
                </a:solidFill>
              </a:rPr>
              <a:t>david.abcc.ncifcrf.gov</a:t>
            </a:r>
            <a:r>
              <a:rPr lang="en-US" dirty="0">
                <a:solidFill>
                  <a:schemeClr val="accent1"/>
                </a:solidFill>
              </a:rPr>
              <a:t>.</a:t>
            </a:r>
          </a:p>
        </p:txBody>
      </p:sp>
      <p:sp>
        <p:nvSpPr>
          <p:cNvPr id="105" name="TextBox 104"/>
          <p:cNvSpPr txBox="1"/>
          <p:nvPr/>
        </p:nvSpPr>
        <p:spPr>
          <a:xfrm>
            <a:off x="30708600" y="24155400"/>
            <a:ext cx="11963400" cy="1015663"/>
          </a:xfrm>
          <a:prstGeom prst="rect">
            <a:avLst/>
          </a:prstGeom>
          <a:solidFill>
            <a:schemeClr val="accent5"/>
          </a:solidFill>
        </p:spPr>
        <p:txBody>
          <a:bodyPr wrap="square" rtlCol="0">
            <a:spAutoFit/>
          </a:bodyPr>
          <a:lstStyle/>
          <a:p>
            <a:pPr algn="ctr"/>
            <a:r>
              <a:rPr lang="en-US" sz="6000" b="1" dirty="0" smtClean="0">
                <a:solidFill>
                  <a:schemeClr val="bg1"/>
                </a:solidFill>
              </a:rPr>
              <a:t>Conclusions and Future Work</a:t>
            </a:r>
            <a:endParaRPr lang="en-US" sz="6000" b="1" dirty="0">
              <a:solidFill>
                <a:schemeClr val="bg1"/>
              </a:solidFill>
            </a:endParaRPr>
          </a:p>
        </p:txBody>
      </p:sp>
      <p:sp>
        <p:nvSpPr>
          <p:cNvPr id="106" name="TextBox 105"/>
          <p:cNvSpPr txBox="1"/>
          <p:nvPr/>
        </p:nvSpPr>
        <p:spPr>
          <a:xfrm>
            <a:off x="10058400" y="15849600"/>
            <a:ext cx="4724400" cy="3231654"/>
          </a:xfrm>
          <a:prstGeom prst="rect">
            <a:avLst/>
          </a:prstGeom>
          <a:noFill/>
        </p:spPr>
        <p:txBody>
          <a:bodyPr wrap="square" rtlCol="0">
            <a:spAutoFit/>
          </a:bodyPr>
          <a:lstStyle/>
          <a:p>
            <a:pPr algn="just"/>
            <a:r>
              <a:rPr lang="en-US" sz="2000" b="1" dirty="0" smtClean="0">
                <a:latin typeface="Calibri"/>
                <a:cs typeface="Calibri"/>
              </a:rPr>
              <a:t>A typical RNA-</a:t>
            </a:r>
            <a:r>
              <a:rPr lang="en-US" sz="2000" b="1" dirty="0" err="1" smtClean="0">
                <a:latin typeface="Calibri"/>
                <a:cs typeface="Calibri"/>
              </a:rPr>
              <a:t>seq</a:t>
            </a:r>
            <a:r>
              <a:rPr lang="en-US" sz="2000" b="1" dirty="0" smtClean="0">
                <a:latin typeface="Calibri"/>
                <a:cs typeface="Calibri"/>
              </a:rPr>
              <a:t> experiment. </a:t>
            </a:r>
            <a:r>
              <a:rPr lang="en-US" sz="2000" dirty="0" smtClean="0">
                <a:latin typeface="Calibri"/>
                <a:cs typeface="Calibri"/>
              </a:rPr>
              <a:t>First, long RNA strands are converted into </a:t>
            </a:r>
            <a:r>
              <a:rPr lang="en-US" sz="2000" dirty="0" err="1" smtClean="0">
                <a:latin typeface="Calibri"/>
                <a:cs typeface="Calibri"/>
              </a:rPr>
              <a:t>cDNA</a:t>
            </a:r>
            <a:r>
              <a:rPr lang="en-US" sz="2000" dirty="0" smtClean="0">
                <a:latin typeface="Calibri"/>
                <a:cs typeface="Calibri"/>
              </a:rPr>
              <a:t> fragments. Sequencing adaptors are added to each </a:t>
            </a:r>
            <a:r>
              <a:rPr lang="en-US" sz="2000" dirty="0" err="1" smtClean="0">
                <a:latin typeface="Calibri"/>
                <a:cs typeface="Calibri"/>
              </a:rPr>
              <a:t>cDNA</a:t>
            </a:r>
            <a:r>
              <a:rPr lang="en-US" sz="2000" dirty="0" smtClean="0">
                <a:latin typeface="Calibri"/>
                <a:cs typeface="Calibri"/>
              </a:rPr>
              <a:t> fragment, and the sequence of the </a:t>
            </a:r>
            <a:r>
              <a:rPr lang="en-US" sz="2000" dirty="0" err="1" smtClean="0">
                <a:latin typeface="Calibri"/>
                <a:cs typeface="Calibri"/>
              </a:rPr>
              <a:t>cDNA</a:t>
            </a:r>
            <a:r>
              <a:rPr lang="en-US" sz="2000" dirty="0" smtClean="0">
                <a:latin typeface="Calibri"/>
                <a:cs typeface="Calibri"/>
              </a:rPr>
              <a:t> is obtained. These reads are aligned with the reference genome, and are classified as </a:t>
            </a:r>
            <a:r>
              <a:rPr lang="en-US" sz="2000" dirty="0" err="1" smtClean="0">
                <a:latin typeface="Calibri"/>
                <a:cs typeface="Calibri"/>
              </a:rPr>
              <a:t>exonic</a:t>
            </a:r>
            <a:r>
              <a:rPr lang="en-US" sz="2000" dirty="0" smtClean="0">
                <a:latin typeface="Calibri"/>
                <a:cs typeface="Calibri"/>
              </a:rPr>
              <a:t> reads, junction reads, or </a:t>
            </a:r>
            <a:r>
              <a:rPr lang="en-US" sz="2000" dirty="0" err="1" smtClean="0">
                <a:latin typeface="Calibri"/>
                <a:cs typeface="Calibri"/>
              </a:rPr>
              <a:t>poly(A</a:t>
            </a:r>
            <a:r>
              <a:rPr lang="en-US" sz="2000" dirty="0" smtClean="0">
                <a:latin typeface="Calibri"/>
                <a:cs typeface="Calibri"/>
              </a:rPr>
              <a:t>) end-reads. Finally, these types are used to generate a base-resolution expression profile for each gene</a:t>
            </a:r>
            <a:r>
              <a:rPr lang="en-US" sz="2000" baseline="30000" dirty="0" smtClean="0">
                <a:latin typeface="Calibri"/>
                <a:cs typeface="Calibri"/>
              </a:rPr>
              <a:t>2</a:t>
            </a:r>
            <a:r>
              <a:rPr lang="en-US" dirty="0" smtClean="0"/>
              <a:t>.</a:t>
            </a:r>
            <a:endParaRPr lang="en-US" sz="2000" baseline="30000" dirty="0" smtClean="0">
              <a:latin typeface="Calibri"/>
              <a:cs typeface="Calibri"/>
            </a:endParaRPr>
          </a:p>
        </p:txBody>
      </p:sp>
      <p:pic>
        <p:nvPicPr>
          <p:cNvPr id="108" name="Picture 107" descr="8-20-20111.jpg"/>
          <p:cNvPicPr>
            <a:picLocks noChangeAspect="1"/>
          </p:cNvPicPr>
          <p:nvPr/>
        </p:nvPicPr>
        <p:blipFill>
          <a:blip r:embed="rId5"/>
          <a:stretch>
            <a:fillRect/>
          </a:stretch>
        </p:blipFill>
        <p:spPr>
          <a:xfrm>
            <a:off x="16122650" y="5867400"/>
            <a:ext cx="6408697" cy="3805781"/>
          </a:xfrm>
          <a:prstGeom prst="rect">
            <a:avLst/>
          </a:prstGeom>
        </p:spPr>
      </p:pic>
      <p:sp>
        <p:nvSpPr>
          <p:cNvPr id="119" name="TextBox 118"/>
          <p:cNvSpPr txBox="1"/>
          <p:nvPr/>
        </p:nvSpPr>
        <p:spPr>
          <a:xfrm>
            <a:off x="22828250" y="6248400"/>
            <a:ext cx="5257800" cy="2923877"/>
          </a:xfrm>
          <a:prstGeom prst="rect">
            <a:avLst/>
          </a:prstGeom>
          <a:noFill/>
        </p:spPr>
        <p:txBody>
          <a:bodyPr wrap="square" rtlCol="0">
            <a:spAutoFit/>
          </a:bodyPr>
          <a:lstStyle/>
          <a:p>
            <a:r>
              <a:rPr lang="en-US" dirty="0" smtClean="0">
                <a:latin typeface="Calibri"/>
                <a:cs typeface="Calibri"/>
              </a:rPr>
              <a:t>The following diagram on the left shows the relationship between GSNAP and Cufflinks, and how they end up producing short reads, which then leads to analyzing the gene expression levels of various cells.</a:t>
            </a:r>
          </a:p>
          <a:p>
            <a:r>
              <a:rPr lang="nl-NL" sz="2000" dirty="0" smtClean="0">
                <a:solidFill>
                  <a:schemeClr val="accent1"/>
                </a:solidFill>
                <a:latin typeface="Calibri"/>
                <a:cs typeface="Calibri"/>
              </a:rPr>
              <a:t>Picture: http://</a:t>
            </a:r>
            <a:r>
              <a:rPr lang="nl-NL" sz="2000" dirty="0" err="1" smtClean="0">
                <a:solidFill>
                  <a:schemeClr val="accent1"/>
                </a:solidFill>
                <a:latin typeface="Calibri"/>
                <a:cs typeface="Calibri"/>
              </a:rPr>
              <a:t>gingerplum.files.wordpress.com</a:t>
            </a:r>
            <a:r>
              <a:rPr lang="nl-NL" sz="2000" dirty="0">
                <a:solidFill>
                  <a:schemeClr val="accent1"/>
                </a:solidFill>
                <a:latin typeface="Calibri"/>
                <a:cs typeface="Calibri"/>
              </a:rPr>
              <a:t>/2011/08/8-20-20111.jpg?w=640&amp;h=448</a:t>
            </a:r>
            <a:endParaRPr lang="en-US" sz="2000" dirty="0">
              <a:solidFill>
                <a:schemeClr val="accent1"/>
              </a:solidFill>
              <a:latin typeface="Calibri"/>
              <a:cs typeface="Calibri"/>
            </a:endParaRPr>
          </a:p>
        </p:txBody>
      </p:sp>
      <p:pic>
        <p:nvPicPr>
          <p:cNvPr id="120" name="Picture 119" descr="track.jpg"/>
          <p:cNvPicPr>
            <a:picLocks noChangeAspect="1"/>
          </p:cNvPicPr>
          <p:nvPr/>
        </p:nvPicPr>
        <p:blipFill>
          <a:blip r:embed="rId6"/>
          <a:stretch>
            <a:fillRect/>
          </a:stretch>
        </p:blipFill>
        <p:spPr>
          <a:xfrm>
            <a:off x="16078200" y="11201400"/>
            <a:ext cx="12725400" cy="4724400"/>
          </a:xfrm>
          <a:prstGeom prst="rect">
            <a:avLst/>
          </a:prstGeom>
        </p:spPr>
      </p:pic>
      <p:sp>
        <p:nvSpPr>
          <p:cNvPr id="121" name="TextBox 120"/>
          <p:cNvSpPr txBox="1"/>
          <p:nvPr/>
        </p:nvSpPr>
        <p:spPr>
          <a:xfrm>
            <a:off x="15544800" y="16230600"/>
            <a:ext cx="13716000" cy="2677656"/>
          </a:xfrm>
          <a:prstGeom prst="rect">
            <a:avLst/>
          </a:prstGeom>
          <a:noFill/>
        </p:spPr>
        <p:txBody>
          <a:bodyPr wrap="square" rtlCol="0">
            <a:spAutoFit/>
          </a:bodyPr>
          <a:lstStyle/>
          <a:p>
            <a:pPr algn="just"/>
            <a:r>
              <a:rPr lang="en-US" dirty="0" smtClean="0">
                <a:latin typeface="Calibri"/>
                <a:cs typeface="Calibri"/>
              </a:rPr>
              <a:t>	The Integrative Genomics Viewer (IGV) is a high-performance visualization tool for interactive exploration of large, integrated genomic datasets. Simply put </a:t>
            </a:r>
          </a:p>
          <a:p>
            <a:pPr algn="just"/>
            <a:r>
              <a:rPr lang="en-US" dirty="0" smtClean="0">
                <a:latin typeface="Calibri"/>
                <a:cs typeface="Calibri"/>
              </a:rPr>
              <a:t>IGV tools is a tool that converts the reads produced by Cufflinks, in the RNA-</a:t>
            </a:r>
            <a:r>
              <a:rPr lang="en-US" dirty="0" err="1" smtClean="0">
                <a:latin typeface="Calibri"/>
                <a:cs typeface="Calibri"/>
              </a:rPr>
              <a:t>seq</a:t>
            </a:r>
            <a:r>
              <a:rPr lang="en-US" dirty="0" smtClean="0">
                <a:latin typeface="Calibri"/>
                <a:cs typeface="Calibri"/>
              </a:rPr>
              <a:t> process, into a visualization that helps us understand what these strands, sequences, and reads really mean. </a:t>
            </a:r>
          </a:p>
          <a:p>
            <a:pPr algn="just"/>
            <a:r>
              <a:rPr lang="en-US" dirty="0" smtClean="0">
                <a:latin typeface="Calibri"/>
                <a:cs typeface="Calibri"/>
              </a:rPr>
              <a:t>	Above is an example of a visualization of a read that has been tested with a human cell (not the same as our process, which involves mice cells). The image records each track identifier with the correlating attribute and the data that is produced with that read. </a:t>
            </a:r>
          </a:p>
        </p:txBody>
      </p:sp>
      <p:sp>
        <p:nvSpPr>
          <p:cNvPr id="30" name="TextBox 29"/>
          <p:cNvSpPr txBox="1"/>
          <p:nvPr/>
        </p:nvSpPr>
        <p:spPr>
          <a:xfrm>
            <a:off x="30937200" y="21412200"/>
            <a:ext cx="11658600" cy="2308324"/>
          </a:xfrm>
          <a:prstGeom prst="rect">
            <a:avLst/>
          </a:prstGeom>
          <a:noFill/>
        </p:spPr>
        <p:txBody>
          <a:bodyPr wrap="square" rtlCol="0">
            <a:spAutoFit/>
          </a:bodyPr>
          <a:lstStyle/>
          <a:p>
            <a:pPr algn="just"/>
            <a:r>
              <a:rPr lang="en-US" dirty="0" smtClean="0">
                <a:latin typeface="Calibri"/>
                <a:cs typeface="Calibri"/>
              </a:rPr>
              <a:t>	We used Cuffdiff to compare the gene expression levels from two different cells, in order to verify the accuracy of our results. We found that </a:t>
            </a:r>
            <a:r>
              <a:rPr lang="en-US" b="1" dirty="0" smtClean="0">
                <a:latin typeface="Calibri"/>
                <a:cs typeface="Calibri"/>
              </a:rPr>
              <a:t>982</a:t>
            </a:r>
            <a:r>
              <a:rPr lang="en-US" dirty="0" smtClean="0">
                <a:latin typeface="Calibri"/>
                <a:cs typeface="Calibri"/>
              </a:rPr>
              <a:t> genes were </a:t>
            </a:r>
            <a:r>
              <a:rPr lang="en-US" b="1" dirty="0" smtClean="0">
                <a:latin typeface="Calibri"/>
                <a:cs typeface="Calibri"/>
              </a:rPr>
              <a:t>differentially expressed</a:t>
            </a:r>
            <a:r>
              <a:rPr lang="en-US" dirty="0" smtClean="0">
                <a:latin typeface="Calibri"/>
                <a:cs typeface="Calibri"/>
              </a:rPr>
              <a:t> between cells 1 and 2, while </a:t>
            </a:r>
            <a:r>
              <a:rPr lang="en-US" b="1" dirty="0" smtClean="0">
                <a:latin typeface="Calibri"/>
                <a:cs typeface="Calibri"/>
              </a:rPr>
              <a:t>22,378</a:t>
            </a:r>
            <a:r>
              <a:rPr lang="en-US" dirty="0" smtClean="0">
                <a:latin typeface="Calibri"/>
                <a:cs typeface="Calibri"/>
              </a:rPr>
              <a:t> genes were </a:t>
            </a:r>
            <a:r>
              <a:rPr lang="en-US" b="1" dirty="0" smtClean="0">
                <a:latin typeface="Calibri"/>
                <a:cs typeface="Calibri"/>
              </a:rPr>
              <a:t>not differentially expressed </a:t>
            </a:r>
            <a:r>
              <a:rPr lang="en-US" dirty="0" smtClean="0">
                <a:latin typeface="Calibri"/>
                <a:cs typeface="Calibri"/>
              </a:rPr>
              <a:t>between the two. Since the large majority of the expression levels were in a similar range, and there was no significant difference between the two cells, we concluded that our results were precise.</a:t>
            </a:r>
            <a:endParaRPr lang="en-US" dirty="0">
              <a:solidFill>
                <a:schemeClr val="accent1"/>
              </a:solidFill>
              <a:latin typeface="Calibri"/>
              <a:cs typeface="Calibri"/>
            </a:endParaRPr>
          </a:p>
        </p:txBody>
      </p:sp>
      <p:graphicFrame>
        <p:nvGraphicFramePr>
          <p:cNvPr id="5" name="Table 4"/>
          <p:cNvGraphicFramePr>
            <a:graphicFrameLocks noGrp="1"/>
          </p:cNvGraphicFramePr>
          <p:nvPr>
            <p:extLst>
              <p:ext uri="{D42A27DB-BD31-4B8C-83A1-F6EECF244321}">
                <p14:modId xmlns:p14="http://schemas.microsoft.com/office/powerpoint/2010/main" val="1169259745"/>
              </p:ext>
            </p:extLst>
          </p:nvPr>
        </p:nvGraphicFramePr>
        <p:xfrm>
          <a:off x="31013400" y="6781800"/>
          <a:ext cx="11811002" cy="13055274"/>
        </p:xfrm>
        <a:graphic>
          <a:graphicData uri="http://schemas.openxmlformats.org/drawingml/2006/table">
            <a:tbl>
              <a:tblPr firstRow="1" bandRow="1">
                <a:tableStyleId>{C083E6E3-FA7D-4D7B-A595-EF9225AFEA82}</a:tableStyleId>
              </a:tblPr>
              <a:tblGrid>
                <a:gridCol w="908539"/>
                <a:gridCol w="1514231"/>
                <a:gridCol w="1287096"/>
                <a:gridCol w="1438519"/>
                <a:gridCol w="1514231"/>
                <a:gridCol w="1138477"/>
                <a:gridCol w="1266707"/>
                <a:gridCol w="1456106"/>
                <a:gridCol w="1287096"/>
              </a:tblGrid>
              <a:tr h="914400">
                <a:tc>
                  <a:txBody>
                    <a:bodyPr/>
                    <a:lstStyle/>
                    <a:p>
                      <a:pPr algn="ctr" fontAlgn="b"/>
                      <a:endParaRPr lang="en-US" sz="2400" b="0" i="0" u="none" strike="noStrike" dirty="0">
                        <a:solidFill>
                          <a:srgbClr val="000000"/>
                        </a:solidFill>
                        <a:effectLst/>
                        <a:latin typeface="Calibri"/>
                      </a:endParaRPr>
                    </a:p>
                  </a:txBody>
                  <a:tcPr marL="12700" marR="12700" marT="12700" marB="0" anchor="b">
                    <a:solidFill>
                      <a:srgbClr val="BFBFBF"/>
                    </a:solidFill>
                  </a:tcPr>
                </a:tc>
                <a:tc>
                  <a:txBody>
                    <a:bodyPr/>
                    <a:lstStyle/>
                    <a:p>
                      <a:pPr algn="ctr" fontAlgn="b"/>
                      <a:r>
                        <a:rPr lang="en-US" sz="2400" u="none" strike="noStrike" dirty="0" smtClean="0">
                          <a:effectLst/>
                        </a:rPr>
                        <a:t>Mapping</a:t>
                      </a:r>
                      <a:r>
                        <a:rPr lang="en-US" sz="2400" u="none" strike="noStrike" baseline="0" dirty="0" smtClean="0">
                          <a:effectLst/>
                        </a:rPr>
                        <a:t> Q</a:t>
                      </a:r>
                      <a:r>
                        <a:rPr lang="en-US" sz="2400" u="none" strike="noStrike" dirty="0" smtClean="0">
                          <a:effectLst/>
                        </a:rPr>
                        <a:t>uality</a:t>
                      </a:r>
                      <a:endParaRPr lang="en-US" sz="2400" b="0" i="0" u="none" strike="noStrike" dirty="0">
                        <a:solidFill>
                          <a:srgbClr val="000000"/>
                        </a:solidFill>
                        <a:effectLst/>
                        <a:latin typeface="Calibri"/>
                      </a:endParaRPr>
                    </a:p>
                  </a:txBody>
                  <a:tcPr marL="12700" marR="12700" marT="12700" marB="0" anchor="b">
                    <a:solidFill>
                      <a:srgbClr val="BFBFBF"/>
                    </a:solidFill>
                  </a:tcPr>
                </a:tc>
                <a:tc>
                  <a:txBody>
                    <a:bodyPr/>
                    <a:lstStyle/>
                    <a:p>
                      <a:pPr algn="ctr" fontAlgn="b"/>
                      <a:r>
                        <a:rPr lang="en-US" sz="2400" u="none" strike="noStrike" dirty="0" smtClean="0">
                          <a:effectLst/>
                        </a:rPr>
                        <a:t>Total</a:t>
                      </a:r>
                      <a:r>
                        <a:rPr lang="en-US" sz="2400" u="none" strike="noStrike" baseline="0" dirty="0" smtClean="0">
                          <a:effectLst/>
                        </a:rPr>
                        <a:t> R</a:t>
                      </a:r>
                      <a:r>
                        <a:rPr lang="en-US" sz="2400" u="none" strike="noStrike" dirty="0" smtClean="0">
                          <a:effectLst/>
                        </a:rPr>
                        <a:t>eads</a:t>
                      </a:r>
                      <a:endParaRPr lang="en-US" sz="2400" b="0" i="0" u="none" strike="noStrike" dirty="0">
                        <a:solidFill>
                          <a:srgbClr val="000000"/>
                        </a:solidFill>
                        <a:effectLst/>
                        <a:latin typeface="Calibri"/>
                      </a:endParaRPr>
                    </a:p>
                  </a:txBody>
                  <a:tcPr marL="12700" marR="12700" marT="12700" marB="0" anchor="b">
                    <a:solidFill>
                      <a:srgbClr val="BFBFBF"/>
                    </a:solidFill>
                  </a:tcPr>
                </a:tc>
                <a:tc>
                  <a:txBody>
                    <a:bodyPr/>
                    <a:lstStyle/>
                    <a:p>
                      <a:pPr algn="ctr" fontAlgn="b"/>
                      <a:r>
                        <a:rPr lang="en-US" sz="2400" u="none" strike="noStrike" dirty="0" smtClean="0">
                          <a:effectLst/>
                        </a:rPr>
                        <a:t>Proper</a:t>
                      </a:r>
                      <a:r>
                        <a:rPr lang="en-US" sz="2400" u="none" strike="noStrike" baseline="0" dirty="0" smtClean="0">
                          <a:effectLst/>
                        </a:rPr>
                        <a:t> P</a:t>
                      </a:r>
                      <a:r>
                        <a:rPr lang="en-US" sz="2400" u="none" strike="noStrike" dirty="0" smtClean="0">
                          <a:effectLst/>
                        </a:rPr>
                        <a:t>aired</a:t>
                      </a:r>
                      <a:endParaRPr lang="en-US" sz="2400" b="0" i="0" u="none" strike="noStrike" dirty="0">
                        <a:solidFill>
                          <a:srgbClr val="000000"/>
                        </a:solidFill>
                        <a:effectLst/>
                        <a:latin typeface="Calibri"/>
                      </a:endParaRPr>
                    </a:p>
                  </a:txBody>
                  <a:tcPr marL="12700" marR="12700" marT="12700" marB="0" anchor="b">
                    <a:solidFill>
                      <a:srgbClr val="BFBFBF"/>
                    </a:solidFill>
                  </a:tcPr>
                </a:tc>
                <a:tc>
                  <a:txBody>
                    <a:bodyPr/>
                    <a:lstStyle/>
                    <a:p>
                      <a:pPr algn="ctr" fontAlgn="b"/>
                      <a:r>
                        <a:rPr lang="en-US" sz="2400" u="none" strike="noStrike" dirty="0" smtClean="0">
                          <a:effectLst/>
                        </a:rPr>
                        <a:t>% Proper</a:t>
                      </a:r>
                      <a:r>
                        <a:rPr lang="en-US" sz="2400" u="none" strike="noStrike" baseline="0" dirty="0" smtClean="0">
                          <a:effectLst/>
                        </a:rPr>
                        <a:t> P</a:t>
                      </a:r>
                      <a:r>
                        <a:rPr lang="en-US" sz="2400" u="none" strike="noStrike" dirty="0" smtClean="0">
                          <a:effectLst/>
                        </a:rPr>
                        <a:t>aired</a:t>
                      </a:r>
                      <a:endParaRPr lang="en-US" sz="2400" b="0" i="0" u="none" strike="noStrike" dirty="0">
                        <a:solidFill>
                          <a:srgbClr val="000000"/>
                        </a:solidFill>
                        <a:effectLst/>
                        <a:latin typeface="Calibri"/>
                      </a:endParaRPr>
                    </a:p>
                  </a:txBody>
                  <a:tcPr marL="12700" marR="12700" marT="12700" marB="0" anchor="b">
                    <a:solidFill>
                      <a:srgbClr val="BFBFBF"/>
                    </a:solidFill>
                  </a:tcPr>
                </a:tc>
                <a:tc>
                  <a:txBody>
                    <a:bodyPr/>
                    <a:lstStyle/>
                    <a:p>
                      <a:pPr algn="ctr" fontAlgn="b"/>
                      <a:r>
                        <a:rPr lang="en-US" sz="2400" u="none" strike="noStrike" dirty="0" smtClean="0">
                          <a:effectLst/>
                        </a:rPr>
                        <a:t>Unique</a:t>
                      </a:r>
                      <a:r>
                        <a:rPr lang="en-US" sz="2400" u="none" strike="noStrike" baseline="0" dirty="0" smtClean="0">
                          <a:effectLst/>
                        </a:rPr>
                        <a:t> M</a:t>
                      </a:r>
                      <a:r>
                        <a:rPr lang="en-US" sz="2400" u="none" strike="noStrike" dirty="0" smtClean="0">
                          <a:effectLst/>
                        </a:rPr>
                        <a:t>apper</a:t>
                      </a:r>
                      <a:endParaRPr lang="en-US" sz="2400" b="0" i="0" u="none" strike="noStrike" dirty="0">
                        <a:solidFill>
                          <a:srgbClr val="000000"/>
                        </a:solidFill>
                        <a:effectLst/>
                        <a:latin typeface="Calibri"/>
                      </a:endParaRPr>
                    </a:p>
                  </a:txBody>
                  <a:tcPr marL="12700" marR="12700" marT="12700" marB="0" anchor="b">
                    <a:solidFill>
                      <a:srgbClr val="BFBFBF"/>
                    </a:solidFill>
                  </a:tcPr>
                </a:tc>
                <a:tc>
                  <a:txBody>
                    <a:bodyPr/>
                    <a:lstStyle/>
                    <a:p>
                      <a:pPr algn="ctr" fontAlgn="b"/>
                      <a:r>
                        <a:rPr lang="en-US" sz="2400" u="none" strike="noStrike" dirty="0" smtClean="0">
                          <a:effectLst/>
                        </a:rPr>
                        <a:t>% Unique</a:t>
                      </a:r>
                      <a:r>
                        <a:rPr lang="en-US" sz="2400" u="none" strike="noStrike" baseline="0" dirty="0" smtClean="0">
                          <a:effectLst/>
                        </a:rPr>
                        <a:t> </a:t>
                      </a:r>
                      <a:r>
                        <a:rPr lang="en-US" sz="2400" u="none" strike="noStrike" dirty="0" smtClean="0">
                          <a:effectLst/>
                        </a:rPr>
                        <a:t>mapper</a:t>
                      </a:r>
                      <a:endParaRPr lang="en-US" sz="2400" b="0" i="0" u="none" strike="noStrike" dirty="0">
                        <a:solidFill>
                          <a:srgbClr val="000000"/>
                        </a:solidFill>
                        <a:effectLst/>
                        <a:latin typeface="Calibri"/>
                      </a:endParaRPr>
                    </a:p>
                  </a:txBody>
                  <a:tcPr marL="12700" marR="12700" marT="12700" marB="0" anchor="b">
                    <a:solidFill>
                      <a:srgbClr val="BFBFBF"/>
                    </a:solidFill>
                  </a:tcPr>
                </a:tc>
                <a:tc>
                  <a:txBody>
                    <a:bodyPr/>
                    <a:lstStyle/>
                    <a:p>
                      <a:pPr algn="ctr" fontAlgn="b"/>
                      <a:r>
                        <a:rPr lang="en-US" sz="2400" u="none" strike="noStrike" dirty="0" smtClean="0">
                          <a:effectLst/>
                        </a:rPr>
                        <a:t>Genes </a:t>
                      </a:r>
                      <a:endParaRPr lang="en-US" sz="2400" b="0" i="0" u="none" strike="noStrike" dirty="0">
                        <a:solidFill>
                          <a:srgbClr val="000000"/>
                        </a:solidFill>
                        <a:effectLst/>
                        <a:latin typeface="Calibri"/>
                      </a:endParaRPr>
                    </a:p>
                  </a:txBody>
                  <a:tcPr marL="12700" marR="12700" marT="12700" marB="0" anchor="b">
                    <a:solidFill>
                      <a:srgbClr val="BFBFBF"/>
                    </a:solidFill>
                  </a:tcPr>
                </a:tc>
                <a:tc>
                  <a:txBody>
                    <a:bodyPr/>
                    <a:lstStyle/>
                    <a:p>
                      <a:pPr algn="ctr" fontAlgn="b"/>
                      <a:r>
                        <a:rPr lang="en-US" sz="2400" u="none" strike="noStrike" dirty="0" smtClean="0">
                          <a:effectLst/>
                        </a:rPr>
                        <a:t>Isoforms </a:t>
                      </a:r>
                      <a:endParaRPr lang="en-US" sz="2400" b="0" i="0" u="none" strike="noStrike" dirty="0">
                        <a:solidFill>
                          <a:srgbClr val="000000"/>
                        </a:solidFill>
                        <a:effectLst/>
                        <a:latin typeface="Calibri"/>
                      </a:endParaRPr>
                    </a:p>
                  </a:txBody>
                  <a:tcPr marL="12700" marR="12700" marT="12700" marB="0" anchor="b">
                    <a:solidFill>
                      <a:srgbClr val="BFBFBF"/>
                    </a:solidFill>
                  </a:tcPr>
                </a:tc>
              </a:tr>
              <a:tr h="674493">
                <a:tc>
                  <a:txBody>
                    <a:bodyPr/>
                    <a:lstStyle/>
                    <a:p>
                      <a:pPr algn="ctr" fontAlgn="b"/>
                      <a:r>
                        <a:rPr lang="en-US" sz="2000" u="none" strike="noStrike">
                          <a:effectLst/>
                        </a:rPr>
                        <a:t>Cell_1</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Very good!</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9421315</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7859185</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83.4</a:t>
                      </a:r>
                    </a:p>
                  </a:txBody>
                  <a:tcPr marL="12700" marR="12700" marT="12700" marB="0" anchor="b"/>
                </a:tc>
                <a:tc>
                  <a:txBody>
                    <a:bodyPr/>
                    <a:lstStyle/>
                    <a:p>
                      <a:pPr algn="ctr" fontAlgn="b"/>
                      <a:r>
                        <a:rPr lang="en-US" sz="2000" u="none" strike="noStrike" dirty="0">
                          <a:effectLst/>
                        </a:rPr>
                        <a:t>7430034</a:t>
                      </a:r>
                      <a:endParaRPr lang="en-US" sz="2000" b="0" i="0" u="none" strike="noStrike" dirty="0">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78.9</a:t>
                      </a:r>
                    </a:p>
                  </a:txBody>
                  <a:tcPr marL="12700" marR="12700" marT="12700" marB="0" anchor="b"/>
                </a:tc>
                <a:tc>
                  <a:txBody>
                    <a:bodyPr/>
                    <a:lstStyle/>
                    <a:p>
                      <a:pPr algn="ctr" fontAlgn="b"/>
                      <a:r>
                        <a:rPr lang="en-US" sz="2000" u="none" strike="noStrike">
                          <a:effectLst/>
                        </a:rPr>
                        <a:t>3182</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3446</a:t>
                      </a:r>
                      <a:endParaRPr lang="en-US" sz="2000" b="0" i="0" u="none" strike="noStrike">
                        <a:solidFill>
                          <a:srgbClr val="000000"/>
                        </a:solidFill>
                        <a:effectLst/>
                        <a:latin typeface="Calibri"/>
                      </a:endParaRPr>
                    </a:p>
                  </a:txBody>
                  <a:tcPr marL="12700" marR="12700" marT="12700" marB="0" anchor="b"/>
                </a:tc>
              </a:tr>
              <a:tr h="674493">
                <a:tc>
                  <a:txBody>
                    <a:bodyPr/>
                    <a:lstStyle/>
                    <a:p>
                      <a:pPr algn="ctr" fontAlgn="b"/>
                      <a:r>
                        <a:rPr lang="en-US" sz="2000" u="none" strike="noStrike">
                          <a:effectLst/>
                        </a:rPr>
                        <a:t>Cell_2</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Very good!</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7813112</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6312444</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80.8</a:t>
                      </a:r>
                    </a:p>
                  </a:txBody>
                  <a:tcPr marL="12700" marR="12700" marT="12700" marB="0" anchor="b"/>
                </a:tc>
                <a:tc>
                  <a:txBody>
                    <a:bodyPr/>
                    <a:lstStyle/>
                    <a:p>
                      <a:pPr algn="ctr" fontAlgn="b"/>
                      <a:r>
                        <a:rPr lang="en-US" sz="2000" u="none" strike="noStrike" dirty="0">
                          <a:effectLst/>
                        </a:rPr>
                        <a:t>5881004</a:t>
                      </a:r>
                      <a:endParaRPr lang="en-US" sz="2000" b="0" i="0" u="none" strike="noStrike" dirty="0">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75.3</a:t>
                      </a:r>
                    </a:p>
                  </a:txBody>
                  <a:tcPr marL="12700" marR="12700" marT="12700" marB="0" anchor="b"/>
                </a:tc>
                <a:tc>
                  <a:txBody>
                    <a:bodyPr/>
                    <a:lstStyle/>
                    <a:p>
                      <a:pPr algn="ctr" fontAlgn="b"/>
                      <a:r>
                        <a:rPr lang="en-US" sz="2000" u="none" strike="noStrike">
                          <a:effectLst/>
                        </a:rPr>
                        <a:t>4751</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5165</a:t>
                      </a:r>
                      <a:endParaRPr lang="en-US" sz="2000" b="0" i="0" u="none" strike="noStrike">
                        <a:solidFill>
                          <a:srgbClr val="000000"/>
                        </a:solidFill>
                        <a:effectLst/>
                        <a:latin typeface="Calibri"/>
                      </a:endParaRPr>
                    </a:p>
                  </a:txBody>
                  <a:tcPr marL="12700" marR="12700" marT="12700" marB="0" anchor="b"/>
                </a:tc>
              </a:tr>
              <a:tr h="674493">
                <a:tc>
                  <a:txBody>
                    <a:bodyPr/>
                    <a:lstStyle/>
                    <a:p>
                      <a:pPr algn="ctr" fontAlgn="b"/>
                      <a:r>
                        <a:rPr lang="en-US" sz="2000" u="none" strike="noStrike">
                          <a:effectLst/>
                        </a:rPr>
                        <a:t>Cell_3</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Very good!</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7252243</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5968877</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82.3</a:t>
                      </a:r>
                    </a:p>
                  </a:txBody>
                  <a:tcPr marL="12700" marR="12700" marT="12700" marB="0" anchor="b"/>
                </a:tc>
                <a:tc>
                  <a:txBody>
                    <a:bodyPr/>
                    <a:lstStyle/>
                    <a:p>
                      <a:pPr algn="ctr" fontAlgn="b"/>
                      <a:r>
                        <a:rPr lang="en-US" sz="2000" u="none" strike="noStrike">
                          <a:effectLst/>
                        </a:rPr>
                        <a:t>5509608</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76.0</a:t>
                      </a:r>
                    </a:p>
                  </a:txBody>
                  <a:tcPr marL="12700" marR="12700" marT="12700" marB="0" anchor="b"/>
                </a:tc>
                <a:tc>
                  <a:txBody>
                    <a:bodyPr/>
                    <a:lstStyle/>
                    <a:p>
                      <a:pPr algn="ctr" fontAlgn="b"/>
                      <a:r>
                        <a:rPr lang="en-US" sz="2000" u="none" strike="noStrike">
                          <a:effectLst/>
                        </a:rPr>
                        <a:t>4150</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4517</a:t>
                      </a:r>
                      <a:endParaRPr lang="en-US" sz="2000" b="0" i="0" u="none" strike="noStrike">
                        <a:solidFill>
                          <a:srgbClr val="000000"/>
                        </a:solidFill>
                        <a:effectLst/>
                        <a:latin typeface="Calibri"/>
                      </a:endParaRPr>
                    </a:p>
                  </a:txBody>
                  <a:tcPr marL="12700" marR="12700" marT="12700" marB="0" anchor="b"/>
                </a:tc>
              </a:tr>
              <a:tr h="674493">
                <a:tc>
                  <a:txBody>
                    <a:bodyPr/>
                    <a:lstStyle/>
                    <a:p>
                      <a:pPr algn="ctr" fontAlgn="b"/>
                      <a:r>
                        <a:rPr lang="en-US" sz="2000" u="none" strike="noStrike">
                          <a:effectLst/>
                        </a:rPr>
                        <a:t>Cell_4</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Very good!</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8762922</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7243616</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82.7</a:t>
                      </a:r>
                    </a:p>
                  </a:txBody>
                  <a:tcPr marL="12700" marR="12700" marT="12700" marB="0" anchor="b"/>
                </a:tc>
                <a:tc>
                  <a:txBody>
                    <a:bodyPr/>
                    <a:lstStyle/>
                    <a:p>
                      <a:pPr algn="ctr" fontAlgn="b"/>
                      <a:r>
                        <a:rPr lang="en-US" sz="2000" u="none" strike="noStrike">
                          <a:effectLst/>
                        </a:rPr>
                        <a:t>6827052</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77.9</a:t>
                      </a:r>
                    </a:p>
                  </a:txBody>
                  <a:tcPr marL="12700" marR="12700" marT="12700" marB="0" anchor="b"/>
                </a:tc>
                <a:tc>
                  <a:txBody>
                    <a:bodyPr/>
                    <a:lstStyle/>
                    <a:p>
                      <a:pPr algn="ctr" fontAlgn="b"/>
                      <a:r>
                        <a:rPr lang="en-US" sz="2000" u="none" strike="noStrike">
                          <a:effectLst/>
                        </a:rPr>
                        <a:t>3337</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3596</a:t>
                      </a:r>
                      <a:endParaRPr lang="en-US" sz="2000" b="0" i="0" u="none" strike="noStrike">
                        <a:solidFill>
                          <a:srgbClr val="000000"/>
                        </a:solidFill>
                        <a:effectLst/>
                        <a:latin typeface="Calibri"/>
                      </a:endParaRPr>
                    </a:p>
                  </a:txBody>
                  <a:tcPr marL="12700" marR="12700" marT="12700" marB="0" anchor="b"/>
                </a:tc>
              </a:tr>
              <a:tr h="674493">
                <a:tc>
                  <a:txBody>
                    <a:bodyPr/>
                    <a:lstStyle/>
                    <a:p>
                      <a:pPr algn="ctr" fontAlgn="b"/>
                      <a:r>
                        <a:rPr lang="en-US" sz="2000" u="none" strike="noStrike">
                          <a:effectLst/>
                        </a:rPr>
                        <a:t>Cell_5</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Very good!</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9619357</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7713570</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80.2</a:t>
                      </a:r>
                    </a:p>
                  </a:txBody>
                  <a:tcPr marL="12700" marR="12700" marT="12700" marB="0" anchor="b"/>
                </a:tc>
                <a:tc>
                  <a:txBody>
                    <a:bodyPr/>
                    <a:lstStyle/>
                    <a:p>
                      <a:pPr algn="ctr" fontAlgn="b"/>
                      <a:r>
                        <a:rPr lang="en-US" sz="2000" u="none" strike="noStrike">
                          <a:effectLst/>
                        </a:rPr>
                        <a:t>7211808</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75.0</a:t>
                      </a:r>
                    </a:p>
                  </a:txBody>
                  <a:tcPr marL="12700" marR="12700" marT="12700" marB="0" anchor="b"/>
                </a:tc>
                <a:tc>
                  <a:txBody>
                    <a:bodyPr/>
                    <a:lstStyle/>
                    <a:p>
                      <a:pPr algn="ctr" fontAlgn="b"/>
                      <a:r>
                        <a:rPr lang="en-US" sz="2000" u="none" strike="noStrike">
                          <a:effectLst/>
                        </a:rPr>
                        <a:t>3821</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4154</a:t>
                      </a:r>
                      <a:endParaRPr lang="en-US" sz="2000" b="0" i="0" u="none" strike="noStrike">
                        <a:solidFill>
                          <a:srgbClr val="000000"/>
                        </a:solidFill>
                        <a:effectLst/>
                        <a:latin typeface="Calibri"/>
                      </a:endParaRPr>
                    </a:p>
                  </a:txBody>
                  <a:tcPr marL="12700" marR="12700" marT="12700" marB="0" anchor="b"/>
                </a:tc>
              </a:tr>
              <a:tr h="674493">
                <a:tc>
                  <a:txBody>
                    <a:bodyPr/>
                    <a:lstStyle/>
                    <a:p>
                      <a:pPr algn="ctr" fontAlgn="b"/>
                      <a:r>
                        <a:rPr lang="en-US" sz="2000" u="none" strike="noStrike">
                          <a:effectLst/>
                        </a:rPr>
                        <a:t>Cell_6</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Very good!</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8035212</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6537042</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81.4</a:t>
                      </a:r>
                    </a:p>
                  </a:txBody>
                  <a:tcPr marL="12700" marR="12700" marT="12700" marB="0" anchor="b"/>
                </a:tc>
                <a:tc>
                  <a:txBody>
                    <a:bodyPr/>
                    <a:lstStyle/>
                    <a:p>
                      <a:pPr algn="ctr" fontAlgn="b"/>
                      <a:r>
                        <a:rPr lang="en-US" sz="2000" u="none" strike="noStrike">
                          <a:effectLst/>
                        </a:rPr>
                        <a:t>6197844</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77.1</a:t>
                      </a:r>
                    </a:p>
                  </a:txBody>
                  <a:tcPr marL="12700" marR="12700" marT="12700" marB="0" anchor="b"/>
                </a:tc>
                <a:tc>
                  <a:txBody>
                    <a:bodyPr/>
                    <a:lstStyle/>
                    <a:p>
                      <a:pPr algn="ctr" fontAlgn="b"/>
                      <a:r>
                        <a:rPr lang="en-US" sz="2000" u="none" strike="noStrike">
                          <a:effectLst/>
                        </a:rPr>
                        <a:t>3514</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dirty="0">
                          <a:effectLst/>
                        </a:rPr>
                        <a:t>3789</a:t>
                      </a:r>
                      <a:endParaRPr lang="en-US" sz="2000" b="0" i="0" u="none" strike="noStrike" dirty="0">
                        <a:solidFill>
                          <a:srgbClr val="000000"/>
                        </a:solidFill>
                        <a:effectLst/>
                        <a:latin typeface="Calibri"/>
                      </a:endParaRPr>
                    </a:p>
                  </a:txBody>
                  <a:tcPr marL="12700" marR="12700" marT="12700" marB="0" anchor="b"/>
                </a:tc>
              </a:tr>
              <a:tr h="674493">
                <a:tc>
                  <a:txBody>
                    <a:bodyPr/>
                    <a:lstStyle/>
                    <a:p>
                      <a:pPr algn="ctr" fontAlgn="b"/>
                      <a:r>
                        <a:rPr lang="en-US" sz="2000" u="none" strike="noStrike">
                          <a:effectLst/>
                        </a:rPr>
                        <a:t>Cell_7</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Very good!</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9166757</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7588491</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82.8</a:t>
                      </a:r>
                    </a:p>
                  </a:txBody>
                  <a:tcPr marL="12700" marR="12700" marT="12700" marB="0" anchor="b"/>
                </a:tc>
                <a:tc>
                  <a:txBody>
                    <a:bodyPr/>
                    <a:lstStyle/>
                    <a:p>
                      <a:pPr algn="ctr" fontAlgn="b"/>
                      <a:r>
                        <a:rPr lang="en-US" sz="2000" u="none" strike="noStrike">
                          <a:effectLst/>
                        </a:rPr>
                        <a:t>7141259</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dirty="0">
                          <a:solidFill>
                            <a:srgbClr val="000000"/>
                          </a:solidFill>
                          <a:effectLst/>
                          <a:latin typeface="Calibri"/>
                        </a:rPr>
                        <a:t>77.9</a:t>
                      </a:r>
                    </a:p>
                  </a:txBody>
                  <a:tcPr marL="12700" marR="12700" marT="12700" marB="0" anchor="b"/>
                </a:tc>
                <a:tc>
                  <a:txBody>
                    <a:bodyPr/>
                    <a:lstStyle/>
                    <a:p>
                      <a:pPr algn="ctr" fontAlgn="b"/>
                      <a:r>
                        <a:rPr lang="en-US" sz="2000" u="none" strike="noStrike">
                          <a:effectLst/>
                        </a:rPr>
                        <a:t>3877</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4215</a:t>
                      </a:r>
                      <a:endParaRPr lang="en-US" sz="2000" b="0" i="0" u="none" strike="noStrike">
                        <a:solidFill>
                          <a:srgbClr val="000000"/>
                        </a:solidFill>
                        <a:effectLst/>
                        <a:latin typeface="Calibri"/>
                      </a:endParaRPr>
                    </a:p>
                  </a:txBody>
                  <a:tcPr marL="12700" marR="12700" marT="12700" marB="0" anchor="b"/>
                </a:tc>
              </a:tr>
              <a:tr h="674493">
                <a:tc>
                  <a:txBody>
                    <a:bodyPr/>
                    <a:lstStyle/>
                    <a:p>
                      <a:pPr algn="ctr" fontAlgn="b"/>
                      <a:r>
                        <a:rPr lang="en-US" sz="2000" u="none" strike="noStrike">
                          <a:effectLst/>
                        </a:rPr>
                        <a:t>Cell_8</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Very good!</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8119591</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6598845</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81.3</a:t>
                      </a:r>
                    </a:p>
                  </a:txBody>
                  <a:tcPr marL="12700" marR="12700" marT="12700" marB="0" anchor="b"/>
                </a:tc>
                <a:tc>
                  <a:txBody>
                    <a:bodyPr/>
                    <a:lstStyle/>
                    <a:p>
                      <a:pPr algn="ctr" fontAlgn="b"/>
                      <a:r>
                        <a:rPr lang="en-US" sz="2000" u="none" strike="noStrike">
                          <a:effectLst/>
                        </a:rPr>
                        <a:t>6196639</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76.3</a:t>
                      </a:r>
                    </a:p>
                  </a:txBody>
                  <a:tcPr marL="12700" marR="12700" marT="12700" marB="0" anchor="b"/>
                </a:tc>
                <a:tc>
                  <a:txBody>
                    <a:bodyPr/>
                    <a:lstStyle/>
                    <a:p>
                      <a:pPr algn="ctr" fontAlgn="b"/>
                      <a:r>
                        <a:rPr lang="en-US" sz="2000" u="none" strike="noStrike">
                          <a:effectLst/>
                        </a:rPr>
                        <a:t>3716</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4027</a:t>
                      </a:r>
                      <a:endParaRPr lang="en-US" sz="2000" b="0" i="0" u="none" strike="noStrike">
                        <a:solidFill>
                          <a:srgbClr val="000000"/>
                        </a:solidFill>
                        <a:effectLst/>
                        <a:latin typeface="Calibri"/>
                      </a:endParaRPr>
                    </a:p>
                  </a:txBody>
                  <a:tcPr marL="12700" marR="12700" marT="12700" marB="0" anchor="b"/>
                </a:tc>
              </a:tr>
              <a:tr h="674493">
                <a:tc>
                  <a:txBody>
                    <a:bodyPr/>
                    <a:lstStyle/>
                    <a:p>
                      <a:pPr algn="ctr" fontAlgn="b"/>
                      <a:r>
                        <a:rPr lang="en-US" sz="2000" u="none" strike="noStrike">
                          <a:effectLst/>
                        </a:rPr>
                        <a:t>Cell_9</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Very good!</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7946851</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6526587</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82.1</a:t>
                      </a:r>
                    </a:p>
                  </a:txBody>
                  <a:tcPr marL="12700" marR="12700" marT="12700" marB="0" anchor="b"/>
                </a:tc>
                <a:tc>
                  <a:txBody>
                    <a:bodyPr/>
                    <a:lstStyle/>
                    <a:p>
                      <a:pPr algn="ctr" fontAlgn="b"/>
                      <a:r>
                        <a:rPr lang="en-US" sz="2000" u="none" strike="noStrike">
                          <a:effectLst/>
                        </a:rPr>
                        <a:t>6142598</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77.3</a:t>
                      </a:r>
                    </a:p>
                  </a:txBody>
                  <a:tcPr marL="12700" marR="12700" marT="12700" marB="0" anchor="b"/>
                </a:tc>
                <a:tc>
                  <a:txBody>
                    <a:bodyPr/>
                    <a:lstStyle/>
                    <a:p>
                      <a:pPr algn="ctr" fontAlgn="b"/>
                      <a:r>
                        <a:rPr lang="en-US" sz="2000" u="none" strike="noStrike">
                          <a:effectLst/>
                        </a:rPr>
                        <a:t>4019</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4371</a:t>
                      </a:r>
                      <a:endParaRPr lang="en-US" sz="2000" b="0" i="0" u="none" strike="noStrike">
                        <a:solidFill>
                          <a:srgbClr val="000000"/>
                        </a:solidFill>
                        <a:effectLst/>
                        <a:latin typeface="Calibri"/>
                      </a:endParaRPr>
                    </a:p>
                  </a:txBody>
                  <a:tcPr marL="12700" marR="12700" marT="12700" marB="0" anchor="b"/>
                </a:tc>
              </a:tr>
              <a:tr h="674493">
                <a:tc>
                  <a:txBody>
                    <a:bodyPr/>
                    <a:lstStyle/>
                    <a:p>
                      <a:pPr algn="ctr" fontAlgn="b"/>
                      <a:r>
                        <a:rPr lang="en-US" sz="2000" u="none" strike="noStrike">
                          <a:effectLst/>
                        </a:rPr>
                        <a:t>Cell_10</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Very good!</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9672123</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7979027</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82.5</a:t>
                      </a:r>
                    </a:p>
                  </a:txBody>
                  <a:tcPr marL="12700" marR="12700" marT="12700" marB="0" anchor="b"/>
                </a:tc>
                <a:tc>
                  <a:txBody>
                    <a:bodyPr/>
                    <a:lstStyle/>
                    <a:p>
                      <a:pPr algn="ctr" fontAlgn="b"/>
                      <a:r>
                        <a:rPr lang="en-US" sz="2000" u="none" strike="noStrike">
                          <a:effectLst/>
                        </a:rPr>
                        <a:t>7552492</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78.1</a:t>
                      </a:r>
                    </a:p>
                  </a:txBody>
                  <a:tcPr marL="12700" marR="12700" marT="12700" marB="0" anchor="b"/>
                </a:tc>
                <a:tc>
                  <a:txBody>
                    <a:bodyPr/>
                    <a:lstStyle/>
                    <a:p>
                      <a:pPr algn="ctr" fontAlgn="b"/>
                      <a:r>
                        <a:rPr lang="en-US" sz="2000" u="none" strike="noStrike">
                          <a:effectLst/>
                        </a:rPr>
                        <a:t>3204</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dirty="0">
                          <a:effectLst/>
                        </a:rPr>
                        <a:t>3429</a:t>
                      </a:r>
                      <a:endParaRPr lang="en-US" sz="2000" b="0" i="0" u="none" strike="noStrike" dirty="0">
                        <a:solidFill>
                          <a:srgbClr val="000000"/>
                        </a:solidFill>
                        <a:effectLst/>
                        <a:latin typeface="Calibri"/>
                      </a:endParaRPr>
                    </a:p>
                  </a:txBody>
                  <a:tcPr marL="12700" marR="12700" marT="12700" marB="0" anchor="b"/>
                </a:tc>
              </a:tr>
              <a:tr h="674493">
                <a:tc>
                  <a:txBody>
                    <a:bodyPr/>
                    <a:lstStyle/>
                    <a:p>
                      <a:pPr algn="ctr" fontAlgn="b"/>
                      <a:r>
                        <a:rPr lang="en-US" sz="2000" u="none" strike="noStrike">
                          <a:effectLst/>
                        </a:rPr>
                        <a:t>Cell_11</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Very good!</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6814517</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5653627</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83.0</a:t>
                      </a:r>
                    </a:p>
                  </a:txBody>
                  <a:tcPr marL="12700" marR="12700" marT="12700" marB="0" anchor="b"/>
                </a:tc>
                <a:tc>
                  <a:txBody>
                    <a:bodyPr/>
                    <a:lstStyle/>
                    <a:p>
                      <a:pPr algn="ctr" fontAlgn="b"/>
                      <a:r>
                        <a:rPr lang="en-US" sz="2000" u="none" strike="noStrike" dirty="0">
                          <a:effectLst/>
                        </a:rPr>
                        <a:t>5403171</a:t>
                      </a:r>
                      <a:endParaRPr lang="en-US" sz="2000" b="0" i="0" u="none" strike="noStrike" dirty="0">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79.3</a:t>
                      </a:r>
                    </a:p>
                  </a:txBody>
                  <a:tcPr marL="12700" marR="12700" marT="12700" marB="0" anchor="b"/>
                </a:tc>
                <a:tc>
                  <a:txBody>
                    <a:bodyPr/>
                    <a:lstStyle/>
                    <a:p>
                      <a:pPr algn="ctr" fontAlgn="b"/>
                      <a:r>
                        <a:rPr lang="en-US" sz="2000" u="none" strike="noStrike" dirty="0">
                          <a:effectLst/>
                        </a:rPr>
                        <a:t>2737</a:t>
                      </a:r>
                      <a:endParaRPr lang="en-US" sz="2000" b="0" i="0" u="none" strike="noStrike" dirty="0">
                        <a:solidFill>
                          <a:srgbClr val="000000"/>
                        </a:solidFill>
                        <a:effectLst/>
                        <a:latin typeface="Calibri"/>
                      </a:endParaRPr>
                    </a:p>
                  </a:txBody>
                  <a:tcPr marL="12700" marR="12700" marT="12700" marB="0" anchor="b"/>
                </a:tc>
                <a:tc>
                  <a:txBody>
                    <a:bodyPr/>
                    <a:lstStyle/>
                    <a:p>
                      <a:pPr algn="ctr" fontAlgn="b"/>
                      <a:r>
                        <a:rPr lang="en-US" sz="2000" u="none" strike="noStrike">
                          <a:effectLst/>
                        </a:rPr>
                        <a:t>2896</a:t>
                      </a:r>
                      <a:endParaRPr lang="en-US" sz="2000" b="0" i="0" u="none" strike="noStrike">
                        <a:solidFill>
                          <a:srgbClr val="000000"/>
                        </a:solidFill>
                        <a:effectLst/>
                        <a:latin typeface="Calibri"/>
                      </a:endParaRPr>
                    </a:p>
                  </a:txBody>
                  <a:tcPr marL="12700" marR="12700" marT="12700" marB="0" anchor="b"/>
                </a:tc>
              </a:tr>
              <a:tr h="674493">
                <a:tc>
                  <a:txBody>
                    <a:bodyPr/>
                    <a:lstStyle/>
                    <a:p>
                      <a:pPr algn="ctr" fontAlgn="b"/>
                      <a:r>
                        <a:rPr lang="en-US" sz="2000" u="none" strike="noStrike">
                          <a:effectLst/>
                        </a:rPr>
                        <a:t>Cell_12</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Very good!</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9024335</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7363060</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81.6</a:t>
                      </a:r>
                    </a:p>
                  </a:txBody>
                  <a:tcPr marL="12700" marR="12700" marT="12700" marB="0" anchor="b"/>
                </a:tc>
                <a:tc>
                  <a:txBody>
                    <a:bodyPr/>
                    <a:lstStyle/>
                    <a:p>
                      <a:pPr algn="ctr" fontAlgn="b"/>
                      <a:r>
                        <a:rPr lang="en-US" sz="2000" u="none" strike="noStrike">
                          <a:effectLst/>
                        </a:rPr>
                        <a:t>6917248</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76.7</a:t>
                      </a:r>
                    </a:p>
                  </a:txBody>
                  <a:tcPr marL="12700" marR="12700" marT="12700" marB="0" anchor="b"/>
                </a:tc>
                <a:tc>
                  <a:txBody>
                    <a:bodyPr/>
                    <a:lstStyle/>
                    <a:p>
                      <a:pPr algn="ctr" fontAlgn="b"/>
                      <a:r>
                        <a:rPr lang="en-US" sz="2000" u="none" strike="noStrike">
                          <a:effectLst/>
                        </a:rPr>
                        <a:t>3239</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3498</a:t>
                      </a:r>
                      <a:endParaRPr lang="en-US" sz="2000" b="0" i="0" u="none" strike="noStrike">
                        <a:solidFill>
                          <a:srgbClr val="000000"/>
                        </a:solidFill>
                        <a:effectLst/>
                        <a:latin typeface="Calibri"/>
                      </a:endParaRPr>
                    </a:p>
                  </a:txBody>
                  <a:tcPr marL="12700" marR="12700" marT="12700" marB="0" anchor="b"/>
                </a:tc>
              </a:tr>
              <a:tr h="674493">
                <a:tc>
                  <a:txBody>
                    <a:bodyPr/>
                    <a:lstStyle/>
                    <a:p>
                      <a:pPr algn="ctr" fontAlgn="b"/>
                      <a:r>
                        <a:rPr lang="en-US" sz="2000" u="none" strike="noStrike">
                          <a:effectLst/>
                        </a:rPr>
                        <a:t>Cell_13</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Very good!</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8224518</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6855884</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83.4</a:t>
                      </a:r>
                    </a:p>
                  </a:txBody>
                  <a:tcPr marL="12700" marR="12700" marT="12700" marB="0" anchor="b"/>
                </a:tc>
                <a:tc>
                  <a:txBody>
                    <a:bodyPr/>
                    <a:lstStyle/>
                    <a:p>
                      <a:pPr algn="ctr" fontAlgn="b"/>
                      <a:r>
                        <a:rPr lang="en-US" sz="2000" u="none" strike="noStrike">
                          <a:effectLst/>
                        </a:rPr>
                        <a:t>6472480</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78.7</a:t>
                      </a:r>
                    </a:p>
                  </a:txBody>
                  <a:tcPr marL="12700" marR="12700" marT="12700" marB="0" anchor="b"/>
                </a:tc>
                <a:tc>
                  <a:txBody>
                    <a:bodyPr/>
                    <a:lstStyle/>
                    <a:p>
                      <a:pPr algn="ctr" fontAlgn="b"/>
                      <a:r>
                        <a:rPr lang="en-US" sz="2000" u="none" strike="noStrike">
                          <a:effectLst/>
                        </a:rPr>
                        <a:t>4488</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4867</a:t>
                      </a:r>
                      <a:endParaRPr lang="en-US" sz="2000" b="0" i="0" u="none" strike="noStrike">
                        <a:solidFill>
                          <a:srgbClr val="000000"/>
                        </a:solidFill>
                        <a:effectLst/>
                        <a:latin typeface="Calibri"/>
                      </a:endParaRPr>
                    </a:p>
                  </a:txBody>
                  <a:tcPr marL="12700" marR="12700" marT="12700" marB="0" anchor="b"/>
                </a:tc>
              </a:tr>
              <a:tr h="674493">
                <a:tc>
                  <a:txBody>
                    <a:bodyPr/>
                    <a:lstStyle/>
                    <a:p>
                      <a:pPr algn="ctr" fontAlgn="b"/>
                      <a:r>
                        <a:rPr lang="da-DK" sz="2000" u="none" strike="noStrike">
                          <a:effectLst/>
                        </a:rPr>
                        <a:t>Cell 14</a:t>
                      </a:r>
                      <a:endParaRPr lang="da-DK"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dirty="0">
                          <a:effectLst/>
                        </a:rPr>
                        <a:t>Very good!</a:t>
                      </a:r>
                      <a:endParaRPr lang="en-US" sz="2000" b="0" i="0" u="none" strike="noStrike" dirty="0">
                        <a:solidFill>
                          <a:srgbClr val="000000"/>
                        </a:solidFill>
                        <a:effectLst/>
                        <a:latin typeface="Calibri"/>
                      </a:endParaRPr>
                    </a:p>
                  </a:txBody>
                  <a:tcPr marL="12700" marR="12700" marT="12700" marB="0" anchor="b"/>
                </a:tc>
                <a:tc>
                  <a:txBody>
                    <a:bodyPr/>
                    <a:lstStyle/>
                    <a:p>
                      <a:pPr algn="ctr" fontAlgn="b"/>
                      <a:r>
                        <a:rPr lang="en-US" sz="2000" u="none" strike="noStrike" dirty="0">
                          <a:effectLst/>
                        </a:rPr>
                        <a:t>8168995</a:t>
                      </a:r>
                      <a:endParaRPr lang="en-US" sz="2000" b="0" i="0" u="none" strike="noStrike" dirty="0">
                        <a:solidFill>
                          <a:srgbClr val="000000"/>
                        </a:solidFill>
                        <a:effectLst/>
                        <a:latin typeface="Calibri"/>
                      </a:endParaRPr>
                    </a:p>
                  </a:txBody>
                  <a:tcPr marL="12700" marR="12700" marT="12700" marB="0" anchor="b"/>
                </a:tc>
                <a:tc>
                  <a:txBody>
                    <a:bodyPr/>
                    <a:lstStyle/>
                    <a:p>
                      <a:pPr algn="ctr" fontAlgn="b"/>
                      <a:r>
                        <a:rPr lang="en-US" sz="2000" u="none" strike="noStrike" dirty="0">
                          <a:effectLst/>
                        </a:rPr>
                        <a:t>6761990</a:t>
                      </a:r>
                      <a:endParaRPr lang="en-US" sz="2000" b="0" i="0" u="none" strike="noStrike" dirty="0">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82.8</a:t>
                      </a:r>
                    </a:p>
                  </a:txBody>
                  <a:tcPr marL="12700" marR="12700" marT="12700" marB="0" anchor="b"/>
                </a:tc>
                <a:tc>
                  <a:txBody>
                    <a:bodyPr/>
                    <a:lstStyle/>
                    <a:p>
                      <a:pPr algn="ctr" fontAlgn="b"/>
                      <a:r>
                        <a:rPr lang="en-US" sz="2000" u="none" strike="noStrike">
                          <a:effectLst/>
                        </a:rPr>
                        <a:t>6395450</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78.3</a:t>
                      </a:r>
                    </a:p>
                  </a:txBody>
                  <a:tcPr marL="12700" marR="12700" marT="12700" marB="0" anchor="b"/>
                </a:tc>
                <a:tc>
                  <a:txBody>
                    <a:bodyPr/>
                    <a:lstStyle/>
                    <a:p>
                      <a:pPr algn="ctr" fontAlgn="b"/>
                      <a:r>
                        <a:rPr lang="en-US" sz="2000" u="none" strike="noStrike">
                          <a:effectLst/>
                        </a:rPr>
                        <a:t>3215</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dirty="0">
                          <a:effectLst/>
                        </a:rPr>
                        <a:t>3475</a:t>
                      </a:r>
                      <a:endParaRPr lang="en-US" sz="2000" b="0" i="0" u="none" strike="noStrike" dirty="0">
                        <a:solidFill>
                          <a:srgbClr val="000000"/>
                        </a:solidFill>
                        <a:effectLst/>
                        <a:latin typeface="Calibri"/>
                      </a:endParaRPr>
                    </a:p>
                  </a:txBody>
                  <a:tcPr marL="12700" marR="12700" marT="12700" marB="0" anchor="b"/>
                </a:tc>
              </a:tr>
              <a:tr h="674493">
                <a:tc>
                  <a:txBody>
                    <a:bodyPr/>
                    <a:lstStyle/>
                    <a:p>
                      <a:pPr algn="ctr" fontAlgn="b"/>
                      <a:r>
                        <a:rPr lang="da-DK" sz="2000" u="none" strike="noStrike">
                          <a:effectLst/>
                        </a:rPr>
                        <a:t>Cell 15</a:t>
                      </a:r>
                      <a:endParaRPr lang="da-DK"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Very good!</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8266431</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dirty="0">
                          <a:effectLst/>
                        </a:rPr>
                        <a:t>6838516</a:t>
                      </a:r>
                      <a:endParaRPr lang="en-US" sz="2000" b="0" i="0" u="none" strike="noStrike" dirty="0">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82.7</a:t>
                      </a:r>
                    </a:p>
                  </a:txBody>
                  <a:tcPr marL="12700" marR="12700" marT="12700" marB="0" anchor="b"/>
                </a:tc>
                <a:tc>
                  <a:txBody>
                    <a:bodyPr/>
                    <a:lstStyle/>
                    <a:p>
                      <a:pPr algn="ctr" fontAlgn="b"/>
                      <a:r>
                        <a:rPr lang="en-US" sz="2000" u="none" strike="noStrike">
                          <a:effectLst/>
                        </a:rPr>
                        <a:t>6522522</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78.9</a:t>
                      </a:r>
                    </a:p>
                  </a:txBody>
                  <a:tcPr marL="12700" marR="12700" marT="12700" marB="0" anchor="b"/>
                </a:tc>
                <a:tc>
                  <a:txBody>
                    <a:bodyPr/>
                    <a:lstStyle/>
                    <a:p>
                      <a:pPr algn="ctr" fontAlgn="b"/>
                      <a:r>
                        <a:rPr lang="en-US" sz="2000" u="none" strike="noStrike" dirty="0">
                          <a:effectLst/>
                        </a:rPr>
                        <a:t>2369</a:t>
                      </a:r>
                      <a:endParaRPr lang="en-US" sz="2000" b="0" i="0" u="none" strike="noStrike" dirty="0">
                        <a:solidFill>
                          <a:srgbClr val="000000"/>
                        </a:solidFill>
                        <a:effectLst/>
                        <a:latin typeface="Calibri"/>
                      </a:endParaRPr>
                    </a:p>
                  </a:txBody>
                  <a:tcPr marL="12700" marR="12700" marT="12700" marB="0" anchor="b"/>
                </a:tc>
                <a:tc>
                  <a:txBody>
                    <a:bodyPr/>
                    <a:lstStyle/>
                    <a:p>
                      <a:pPr algn="ctr" fontAlgn="b"/>
                      <a:r>
                        <a:rPr lang="en-US" sz="2000" u="none" strike="noStrike" dirty="0">
                          <a:effectLst/>
                        </a:rPr>
                        <a:t>2519</a:t>
                      </a:r>
                      <a:endParaRPr lang="en-US" sz="2000" b="0" i="0" u="none" strike="noStrike" dirty="0">
                        <a:solidFill>
                          <a:srgbClr val="000000"/>
                        </a:solidFill>
                        <a:effectLst/>
                        <a:latin typeface="Calibri"/>
                      </a:endParaRPr>
                    </a:p>
                  </a:txBody>
                  <a:tcPr marL="12700" marR="12700" marT="12700" marB="0" anchor="b"/>
                </a:tc>
              </a:tr>
              <a:tr h="674493">
                <a:tc>
                  <a:txBody>
                    <a:bodyPr/>
                    <a:lstStyle/>
                    <a:p>
                      <a:pPr algn="ctr" fontAlgn="b"/>
                      <a:r>
                        <a:rPr lang="da-DK" sz="2000" u="none" strike="noStrike">
                          <a:effectLst/>
                        </a:rPr>
                        <a:t>Cell 16</a:t>
                      </a:r>
                      <a:endParaRPr lang="da-DK"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dirty="0">
                          <a:effectLst/>
                        </a:rPr>
                        <a:t>Very good!</a:t>
                      </a:r>
                      <a:endParaRPr lang="en-US" sz="2000" b="0" i="0" u="none" strike="noStrike" dirty="0">
                        <a:solidFill>
                          <a:srgbClr val="000000"/>
                        </a:solidFill>
                        <a:effectLst/>
                        <a:latin typeface="Calibri"/>
                      </a:endParaRPr>
                    </a:p>
                  </a:txBody>
                  <a:tcPr marL="12700" marR="12700" marT="12700" marB="0" anchor="b"/>
                </a:tc>
                <a:tc>
                  <a:txBody>
                    <a:bodyPr/>
                    <a:lstStyle/>
                    <a:p>
                      <a:pPr algn="ctr" fontAlgn="b"/>
                      <a:r>
                        <a:rPr lang="en-US" sz="2000" u="none" strike="noStrike">
                          <a:effectLst/>
                        </a:rPr>
                        <a:t>8525597</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dirty="0">
                          <a:effectLst/>
                        </a:rPr>
                        <a:t>7079661</a:t>
                      </a:r>
                      <a:endParaRPr lang="en-US" sz="2000" b="0" i="0" u="none" strike="noStrike" dirty="0">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83.0</a:t>
                      </a:r>
                    </a:p>
                  </a:txBody>
                  <a:tcPr marL="12700" marR="12700" marT="12700" marB="0" anchor="b"/>
                </a:tc>
                <a:tc>
                  <a:txBody>
                    <a:bodyPr/>
                    <a:lstStyle/>
                    <a:p>
                      <a:pPr algn="ctr" fontAlgn="b"/>
                      <a:r>
                        <a:rPr lang="en-US" sz="2000" u="none" strike="noStrike">
                          <a:effectLst/>
                        </a:rPr>
                        <a:t>6586434</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77.3</a:t>
                      </a:r>
                    </a:p>
                  </a:txBody>
                  <a:tcPr marL="12700" marR="12700" marT="12700" marB="0" anchor="b"/>
                </a:tc>
                <a:tc>
                  <a:txBody>
                    <a:bodyPr/>
                    <a:lstStyle/>
                    <a:p>
                      <a:pPr algn="ctr" fontAlgn="b"/>
                      <a:r>
                        <a:rPr lang="en-US" sz="2000" u="none" strike="noStrike" dirty="0">
                          <a:effectLst/>
                        </a:rPr>
                        <a:t>4576</a:t>
                      </a:r>
                      <a:endParaRPr lang="en-US" sz="2000" b="0" i="0" u="none" strike="noStrike" dirty="0">
                        <a:solidFill>
                          <a:srgbClr val="000000"/>
                        </a:solidFill>
                        <a:effectLst/>
                        <a:latin typeface="Calibri"/>
                      </a:endParaRPr>
                    </a:p>
                  </a:txBody>
                  <a:tcPr marL="12700" marR="12700" marT="12700" marB="0" anchor="b"/>
                </a:tc>
                <a:tc>
                  <a:txBody>
                    <a:bodyPr/>
                    <a:lstStyle/>
                    <a:p>
                      <a:pPr algn="ctr" fontAlgn="b"/>
                      <a:r>
                        <a:rPr lang="en-US" sz="2000" u="none" strike="noStrike">
                          <a:effectLst/>
                        </a:rPr>
                        <a:t>4955</a:t>
                      </a:r>
                      <a:endParaRPr lang="en-US" sz="2000" b="0" i="0" u="none" strike="noStrike">
                        <a:solidFill>
                          <a:srgbClr val="000000"/>
                        </a:solidFill>
                        <a:effectLst/>
                        <a:latin typeface="Calibri"/>
                      </a:endParaRPr>
                    </a:p>
                  </a:txBody>
                  <a:tcPr marL="12700" marR="12700" marT="12700" marB="0" anchor="b"/>
                </a:tc>
              </a:tr>
              <a:tr h="674493">
                <a:tc>
                  <a:txBody>
                    <a:bodyPr/>
                    <a:lstStyle/>
                    <a:p>
                      <a:pPr algn="ctr" fontAlgn="b"/>
                      <a:r>
                        <a:rPr lang="en-US" sz="2000" u="none" strike="noStrike" dirty="0">
                          <a:effectLst/>
                        </a:rPr>
                        <a:t>Cell_17</a:t>
                      </a:r>
                      <a:endParaRPr lang="en-US" sz="2000" b="0" i="0" u="none" strike="noStrike" dirty="0">
                        <a:solidFill>
                          <a:srgbClr val="000000"/>
                        </a:solidFill>
                        <a:effectLst/>
                        <a:latin typeface="Calibri"/>
                        <a:cs typeface="Calibri"/>
                      </a:endParaRPr>
                    </a:p>
                  </a:txBody>
                  <a:tcPr marL="12700" marR="12700" marT="12700" marB="0" anchor="b"/>
                </a:tc>
                <a:tc>
                  <a:txBody>
                    <a:bodyPr/>
                    <a:lstStyle/>
                    <a:p>
                      <a:pPr algn="ctr" fontAlgn="b"/>
                      <a:r>
                        <a:rPr lang="en-US" sz="2000" u="none" strike="noStrike">
                          <a:effectLst/>
                        </a:rPr>
                        <a:t>Very good!</a:t>
                      </a:r>
                      <a:endParaRPr lang="en-US" sz="2000" b="0" i="0" u="none" strike="noStrike">
                        <a:solidFill>
                          <a:srgbClr val="000000"/>
                        </a:solidFill>
                        <a:effectLst/>
                        <a:latin typeface="Calibri"/>
                        <a:cs typeface="Calibri"/>
                      </a:endParaRPr>
                    </a:p>
                  </a:txBody>
                  <a:tcPr marL="12700" marR="12700" marT="12700" marB="0" anchor="b"/>
                </a:tc>
                <a:tc>
                  <a:txBody>
                    <a:bodyPr/>
                    <a:lstStyle/>
                    <a:p>
                      <a:pPr algn="ctr" fontAlgn="b"/>
                      <a:r>
                        <a:rPr lang="en-US" sz="2000" u="none" strike="noStrike">
                          <a:effectLst/>
                        </a:rPr>
                        <a:t>8477944</a:t>
                      </a:r>
                      <a:endParaRPr lang="en-US" sz="2000" b="0" i="0" u="none" strike="noStrike">
                        <a:solidFill>
                          <a:srgbClr val="000000"/>
                        </a:solidFill>
                        <a:effectLst/>
                        <a:latin typeface="Calibri"/>
                        <a:cs typeface="Calibri"/>
                      </a:endParaRPr>
                    </a:p>
                  </a:txBody>
                  <a:tcPr marL="12700" marR="12700" marT="12700" marB="0" anchor="b"/>
                </a:tc>
                <a:tc>
                  <a:txBody>
                    <a:bodyPr/>
                    <a:lstStyle/>
                    <a:p>
                      <a:pPr algn="ctr" fontAlgn="b"/>
                      <a:r>
                        <a:rPr lang="en-US" sz="2000" u="none" strike="noStrike" dirty="0">
                          <a:effectLst/>
                        </a:rPr>
                        <a:t>6883249</a:t>
                      </a:r>
                      <a:endParaRPr lang="en-US" sz="2000" b="0" i="0" u="none" strike="noStrike" dirty="0">
                        <a:solidFill>
                          <a:srgbClr val="000000"/>
                        </a:solidFill>
                        <a:effectLst/>
                        <a:latin typeface="Calibri"/>
                        <a:cs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81.2</a:t>
                      </a:r>
                    </a:p>
                  </a:txBody>
                  <a:tcPr marL="12700" marR="12700" marT="12700" marB="0" anchor="b"/>
                </a:tc>
                <a:tc>
                  <a:txBody>
                    <a:bodyPr/>
                    <a:lstStyle/>
                    <a:p>
                      <a:pPr algn="ctr" fontAlgn="b"/>
                      <a:r>
                        <a:rPr lang="en-US" sz="2000" u="none" strike="noStrike">
                          <a:effectLst/>
                        </a:rPr>
                        <a:t>6421991</a:t>
                      </a:r>
                      <a:endParaRPr lang="en-US" sz="2000" b="0" i="0" u="none" strike="noStrike">
                        <a:solidFill>
                          <a:srgbClr val="000000"/>
                        </a:solidFill>
                        <a:effectLst/>
                        <a:latin typeface="Calibri"/>
                        <a:cs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75.7</a:t>
                      </a:r>
                    </a:p>
                  </a:txBody>
                  <a:tcPr marL="12700" marR="12700" marT="12700" marB="0" anchor="b"/>
                </a:tc>
                <a:tc>
                  <a:txBody>
                    <a:bodyPr/>
                    <a:lstStyle/>
                    <a:p>
                      <a:pPr algn="ctr" fontAlgn="b"/>
                      <a:r>
                        <a:rPr lang="en-US" sz="2000" u="none" strike="noStrike" dirty="0">
                          <a:effectLst/>
                        </a:rPr>
                        <a:t>4012</a:t>
                      </a:r>
                      <a:endParaRPr lang="en-US" sz="2000" b="0" i="0" u="none" strike="noStrike" dirty="0">
                        <a:solidFill>
                          <a:srgbClr val="000000"/>
                        </a:solidFill>
                        <a:effectLst/>
                        <a:latin typeface="Calibri"/>
                        <a:cs typeface="Calibri"/>
                      </a:endParaRPr>
                    </a:p>
                  </a:txBody>
                  <a:tcPr marL="12700" marR="12700" marT="12700" marB="0" anchor="b"/>
                </a:tc>
                <a:tc>
                  <a:txBody>
                    <a:bodyPr/>
                    <a:lstStyle/>
                    <a:p>
                      <a:pPr algn="ctr" fontAlgn="b"/>
                      <a:r>
                        <a:rPr lang="en-US" sz="2000" u="none" strike="noStrike" dirty="0">
                          <a:effectLst/>
                        </a:rPr>
                        <a:t>4375</a:t>
                      </a:r>
                      <a:endParaRPr lang="en-US" sz="2000" b="0" i="0" u="none" strike="noStrike" dirty="0">
                        <a:solidFill>
                          <a:srgbClr val="000000"/>
                        </a:solidFill>
                        <a:effectLst/>
                        <a:latin typeface="Calibri"/>
                        <a:cs typeface="Calibri"/>
                      </a:endParaRPr>
                    </a:p>
                  </a:txBody>
                  <a:tcPr marL="12700" marR="12700" marT="12700" marB="0" anchor="b"/>
                </a:tc>
              </a:tr>
              <a:tr h="674493">
                <a:tc>
                  <a:txBody>
                    <a:bodyPr/>
                    <a:lstStyle/>
                    <a:p>
                      <a:pPr algn="ctr" fontAlgn="b"/>
                      <a:r>
                        <a:rPr lang="da-DK" sz="2000" u="none" strike="noStrike" smtClean="0">
                          <a:effectLst/>
                        </a:rPr>
                        <a:t>Cell 18</a:t>
                      </a:r>
                      <a:endParaRPr lang="da-DK" sz="2000" b="0" i="0" u="none" strike="noStrike" dirty="0">
                        <a:solidFill>
                          <a:srgbClr val="000000"/>
                        </a:solidFill>
                        <a:effectLst/>
                        <a:latin typeface="Calibri"/>
                        <a:cs typeface="Calibri"/>
                      </a:endParaRPr>
                    </a:p>
                  </a:txBody>
                  <a:tcPr marL="12700" marR="12700" marT="12700" marB="0" anchor="b"/>
                </a:tc>
                <a:tc>
                  <a:txBody>
                    <a:bodyPr/>
                    <a:lstStyle/>
                    <a:p>
                      <a:pPr algn="ctr" fontAlgn="b"/>
                      <a:r>
                        <a:rPr lang="en-US" sz="2000" u="none" strike="noStrike" dirty="0" smtClean="0">
                          <a:effectLst/>
                        </a:rPr>
                        <a:t>Good</a:t>
                      </a:r>
                      <a:endParaRPr lang="en-US" sz="2000" b="0" i="0" u="none" strike="noStrike" dirty="0">
                        <a:solidFill>
                          <a:srgbClr val="000000"/>
                        </a:solidFill>
                        <a:effectLst/>
                        <a:latin typeface="Calibri"/>
                        <a:cs typeface="Calibri"/>
                      </a:endParaRPr>
                    </a:p>
                  </a:txBody>
                  <a:tcPr marL="12700" marR="12700" marT="12700" marB="0" anchor="b"/>
                </a:tc>
                <a:tc>
                  <a:txBody>
                    <a:bodyPr/>
                    <a:lstStyle/>
                    <a:p>
                      <a:pPr algn="ctr" fontAlgn="b"/>
                      <a:r>
                        <a:rPr lang="en-US" sz="2000" u="none" strike="noStrike" dirty="0" smtClean="0">
                          <a:effectLst/>
                        </a:rPr>
                        <a:t>7065766</a:t>
                      </a:r>
                      <a:endParaRPr lang="en-US" sz="2000" b="0" i="0" u="none" strike="noStrike" dirty="0">
                        <a:solidFill>
                          <a:srgbClr val="000000"/>
                        </a:solidFill>
                        <a:effectLst/>
                        <a:latin typeface="Calibri"/>
                        <a:cs typeface="Calibri"/>
                      </a:endParaRPr>
                    </a:p>
                  </a:txBody>
                  <a:tcPr marL="12700" marR="12700" marT="12700" marB="0" anchor="b"/>
                </a:tc>
                <a:tc>
                  <a:txBody>
                    <a:bodyPr/>
                    <a:lstStyle/>
                    <a:p>
                      <a:pPr algn="ctr" fontAlgn="b"/>
                      <a:r>
                        <a:rPr lang="en-US" sz="2000" u="none" strike="noStrike" dirty="0" smtClean="0">
                          <a:effectLst/>
                        </a:rPr>
                        <a:t>5565973</a:t>
                      </a:r>
                      <a:endParaRPr lang="en-US" sz="2000" b="0" i="0" u="none" strike="noStrike" dirty="0">
                        <a:solidFill>
                          <a:srgbClr val="000000"/>
                        </a:solidFill>
                        <a:effectLst/>
                        <a:latin typeface="Calibri"/>
                        <a:cs typeface="Calibri"/>
                      </a:endParaRPr>
                    </a:p>
                  </a:txBody>
                  <a:tcPr marL="12700" marR="12700" marT="12700" marB="0" anchor="b"/>
                </a:tc>
                <a:tc>
                  <a:txBody>
                    <a:bodyPr/>
                    <a:lstStyle/>
                    <a:p>
                      <a:pPr algn="ctr" fontAlgn="b"/>
                      <a:r>
                        <a:rPr lang="en-US" sz="2000" b="0" i="0" u="none" strike="noStrike" dirty="0">
                          <a:solidFill>
                            <a:srgbClr val="000000"/>
                          </a:solidFill>
                          <a:effectLst/>
                          <a:latin typeface="Calibri"/>
                        </a:rPr>
                        <a:t>78.8</a:t>
                      </a:r>
                    </a:p>
                  </a:txBody>
                  <a:tcPr marL="12700" marR="12700" marT="12700" marB="0" anchor="b"/>
                </a:tc>
                <a:tc>
                  <a:txBody>
                    <a:bodyPr/>
                    <a:lstStyle/>
                    <a:p>
                      <a:pPr algn="ctr" fontAlgn="b"/>
                      <a:r>
                        <a:rPr lang="en-US" sz="2000" u="none" strike="noStrike" dirty="0" smtClean="0">
                          <a:effectLst/>
                        </a:rPr>
                        <a:t>5239209</a:t>
                      </a:r>
                      <a:endParaRPr lang="en-US" sz="2000" b="0" i="0" u="none" strike="noStrike" dirty="0">
                        <a:solidFill>
                          <a:srgbClr val="000000"/>
                        </a:solidFill>
                        <a:effectLst/>
                        <a:latin typeface="Calibri"/>
                        <a:cs typeface="Calibri"/>
                      </a:endParaRPr>
                    </a:p>
                  </a:txBody>
                  <a:tcPr marL="12700" marR="12700" marT="12700" marB="0" anchor="b"/>
                </a:tc>
                <a:tc>
                  <a:txBody>
                    <a:bodyPr/>
                    <a:lstStyle/>
                    <a:p>
                      <a:pPr algn="ctr" fontAlgn="b"/>
                      <a:r>
                        <a:rPr lang="en-US" sz="2000" b="0" i="0" u="none" strike="noStrike" dirty="0">
                          <a:solidFill>
                            <a:srgbClr val="000000"/>
                          </a:solidFill>
                          <a:effectLst/>
                          <a:latin typeface="Calibri"/>
                        </a:rPr>
                        <a:t>74.1</a:t>
                      </a:r>
                    </a:p>
                  </a:txBody>
                  <a:tcPr marL="12700" marR="12700" marT="12700" marB="0" anchor="b"/>
                </a:tc>
                <a:tc>
                  <a:txBody>
                    <a:bodyPr/>
                    <a:lstStyle/>
                    <a:p>
                      <a:pPr algn="ctr" fontAlgn="b"/>
                      <a:r>
                        <a:rPr lang="en-US" sz="2000" u="none" strike="noStrike" dirty="0" smtClean="0">
                          <a:effectLst/>
                        </a:rPr>
                        <a:t>5069</a:t>
                      </a:r>
                      <a:endParaRPr lang="en-US" sz="2000" b="0" i="0" u="none" strike="noStrike" dirty="0">
                        <a:solidFill>
                          <a:srgbClr val="000000"/>
                        </a:solidFill>
                        <a:effectLst/>
                        <a:latin typeface="Calibri"/>
                        <a:cs typeface="Calibri"/>
                      </a:endParaRPr>
                    </a:p>
                  </a:txBody>
                  <a:tcPr marL="12700" marR="12700" marT="12700" marB="0" anchor="b"/>
                </a:tc>
                <a:tc>
                  <a:txBody>
                    <a:bodyPr/>
                    <a:lstStyle/>
                    <a:p>
                      <a:pPr algn="ctr" fontAlgn="b"/>
                      <a:r>
                        <a:rPr lang="en-US" sz="2000" u="none" strike="noStrike" dirty="0" smtClean="0">
                          <a:effectLst/>
                        </a:rPr>
                        <a:t>5506</a:t>
                      </a:r>
                      <a:endParaRPr lang="en-US" sz="2000" b="0" i="0" u="none" strike="noStrike" dirty="0">
                        <a:solidFill>
                          <a:srgbClr val="000000"/>
                        </a:solidFill>
                        <a:effectLst/>
                        <a:latin typeface="Calibri"/>
                        <a:cs typeface="Calibri"/>
                      </a:endParaRPr>
                    </a:p>
                  </a:txBody>
                  <a:tcPr marL="12700" marR="12700" marT="12700" marB="0" anchor="b"/>
                </a:tc>
              </a:tr>
            </a:tbl>
          </a:graphicData>
        </a:graphic>
      </p:graphicFrame>
      <p:sp>
        <p:nvSpPr>
          <p:cNvPr id="6" name="TextBox 5"/>
          <p:cNvSpPr txBox="1"/>
          <p:nvPr/>
        </p:nvSpPr>
        <p:spPr>
          <a:xfrm>
            <a:off x="15468600" y="20574000"/>
            <a:ext cx="10133074" cy="630942"/>
          </a:xfrm>
          <a:prstGeom prst="rect">
            <a:avLst/>
          </a:prstGeom>
          <a:noFill/>
        </p:spPr>
        <p:txBody>
          <a:bodyPr wrap="square" rtlCol="0">
            <a:spAutoFit/>
          </a:bodyPr>
          <a:lstStyle/>
          <a:p>
            <a:r>
              <a:rPr lang="en-US" sz="3500" b="1" dirty="0">
                <a:latin typeface="Calibri"/>
                <a:cs typeface="Calibri"/>
              </a:rPr>
              <a:t>Selected Genes with Different Expression Levels</a:t>
            </a:r>
          </a:p>
        </p:txBody>
      </p:sp>
      <p:sp>
        <p:nvSpPr>
          <p:cNvPr id="35" name="TextBox 32"/>
          <p:cNvSpPr txBox="1">
            <a:spLocks noChangeArrowheads="1"/>
          </p:cNvSpPr>
          <p:nvPr/>
        </p:nvSpPr>
        <p:spPr bwMode="auto">
          <a:xfrm>
            <a:off x="1600200" y="21296623"/>
            <a:ext cx="12420600" cy="630942"/>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R Frutiger Roman"/>
                <a:cs typeface="Arial" pitchFamily="34" charset="0"/>
              </a:defRPr>
            </a:lvl1pPr>
            <a:lvl2pPr marL="742950" indent="-285750" eaLnBrk="0" hangingPunct="0">
              <a:defRPr sz="2400">
                <a:solidFill>
                  <a:schemeClr val="tx1"/>
                </a:solidFill>
                <a:latin typeface="R Frutiger Roman"/>
                <a:cs typeface="Arial" pitchFamily="34" charset="0"/>
              </a:defRPr>
            </a:lvl2pPr>
            <a:lvl3pPr marL="1143000" indent="-228600" eaLnBrk="0" hangingPunct="0">
              <a:defRPr sz="2400">
                <a:solidFill>
                  <a:schemeClr val="tx1"/>
                </a:solidFill>
                <a:latin typeface="R Frutiger Roman"/>
                <a:cs typeface="Arial" pitchFamily="34" charset="0"/>
              </a:defRPr>
            </a:lvl3pPr>
            <a:lvl4pPr marL="1600200" indent="-228600" eaLnBrk="0" hangingPunct="0">
              <a:defRPr sz="2400">
                <a:solidFill>
                  <a:schemeClr val="tx1"/>
                </a:solidFill>
                <a:latin typeface="R Frutiger Roman"/>
                <a:cs typeface="Arial" pitchFamily="34" charset="0"/>
              </a:defRPr>
            </a:lvl4pPr>
            <a:lvl5pPr marL="2057400" indent="-228600" eaLnBrk="0" hangingPunct="0">
              <a:defRPr sz="2400">
                <a:solidFill>
                  <a:schemeClr val="tx1"/>
                </a:solidFill>
                <a:latin typeface="R Frutiger Roman"/>
                <a:cs typeface="Arial" pitchFamily="34" charset="0"/>
              </a:defRPr>
            </a:lvl5pPr>
            <a:lvl6pPr marL="2514600" indent="-228600" eaLnBrk="0" fontAlgn="base" hangingPunct="0">
              <a:spcBef>
                <a:spcPct val="0"/>
              </a:spcBef>
              <a:spcAft>
                <a:spcPct val="0"/>
              </a:spcAft>
              <a:defRPr sz="2400">
                <a:solidFill>
                  <a:schemeClr val="tx1"/>
                </a:solidFill>
                <a:latin typeface="R Frutiger Roman"/>
                <a:cs typeface="Arial" pitchFamily="34" charset="0"/>
              </a:defRPr>
            </a:lvl6pPr>
            <a:lvl7pPr marL="2971800" indent="-228600" eaLnBrk="0" fontAlgn="base" hangingPunct="0">
              <a:spcBef>
                <a:spcPct val="0"/>
              </a:spcBef>
              <a:spcAft>
                <a:spcPct val="0"/>
              </a:spcAft>
              <a:defRPr sz="2400">
                <a:solidFill>
                  <a:schemeClr val="tx1"/>
                </a:solidFill>
                <a:latin typeface="R Frutiger Roman"/>
                <a:cs typeface="Arial" pitchFamily="34" charset="0"/>
              </a:defRPr>
            </a:lvl7pPr>
            <a:lvl8pPr marL="3429000" indent="-228600" eaLnBrk="0" fontAlgn="base" hangingPunct="0">
              <a:spcBef>
                <a:spcPct val="0"/>
              </a:spcBef>
              <a:spcAft>
                <a:spcPct val="0"/>
              </a:spcAft>
              <a:defRPr sz="2400">
                <a:solidFill>
                  <a:schemeClr val="tx1"/>
                </a:solidFill>
                <a:latin typeface="R Frutiger Roman"/>
                <a:cs typeface="Arial" pitchFamily="34" charset="0"/>
              </a:defRPr>
            </a:lvl8pPr>
            <a:lvl9pPr marL="3886200" indent="-228600" eaLnBrk="0" fontAlgn="base" hangingPunct="0">
              <a:spcBef>
                <a:spcPct val="0"/>
              </a:spcBef>
              <a:spcAft>
                <a:spcPct val="0"/>
              </a:spcAft>
              <a:defRPr sz="2400">
                <a:solidFill>
                  <a:schemeClr val="tx1"/>
                </a:solidFill>
                <a:latin typeface="R Frutiger Roman"/>
                <a:cs typeface="Arial" pitchFamily="34" charset="0"/>
              </a:defRPr>
            </a:lvl9pPr>
          </a:lstStyle>
          <a:p>
            <a:pPr algn="ctr" eaLnBrk="1" hangingPunct="1">
              <a:defRPr/>
            </a:pPr>
            <a:r>
              <a:rPr lang="en-US" sz="3500" b="1" dirty="0" smtClean="0">
                <a:solidFill>
                  <a:schemeClr val="bg1"/>
                </a:solidFill>
                <a:latin typeface="+mj-lt"/>
              </a:rPr>
              <a:t>Software</a:t>
            </a:r>
          </a:p>
        </p:txBody>
      </p:sp>
    </p:spTree>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3872</TotalTime>
  <Words>1737</Words>
  <Application>Microsoft Macintosh PowerPoint</Application>
  <PresentationFormat>Custom</PresentationFormat>
  <Paragraphs>319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deepa</dc:creator>
  <cp:lastModifiedBy>Nupur Banerjee</cp:lastModifiedBy>
  <cp:revision>164</cp:revision>
  <cp:lastPrinted>2013-07-25T01:18:59Z</cp:lastPrinted>
  <dcterms:created xsi:type="dcterms:W3CDTF">2013-07-25T19:06:31Z</dcterms:created>
  <dcterms:modified xsi:type="dcterms:W3CDTF">2013-07-25T20:58:14Z</dcterms:modified>
</cp:coreProperties>
</file>