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25"/>
  </p:notesMasterIdLst>
  <p:sldIdLst>
    <p:sldId id="256" r:id="rId2"/>
    <p:sldId id="257" r:id="rId3"/>
    <p:sldId id="259" r:id="rId4"/>
    <p:sldId id="260" r:id="rId5"/>
    <p:sldId id="276" r:id="rId6"/>
    <p:sldId id="277" r:id="rId7"/>
    <p:sldId id="278" r:id="rId8"/>
    <p:sldId id="272" r:id="rId9"/>
    <p:sldId id="280" r:id="rId10"/>
    <p:sldId id="279" r:id="rId11"/>
    <p:sldId id="281" r:id="rId12"/>
    <p:sldId id="282" r:id="rId13"/>
    <p:sldId id="283" r:id="rId14"/>
    <p:sldId id="284" r:id="rId15"/>
    <p:sldId id="273" r:id="rId16"/>
    <p:sldId id="268" r:id="rId17"/>
    <p:sldId id="267" r:id="rId18"/>
    <p:sldId id="285" r:id="rId19"/>
    <p:sldId id="286" r:id="rId20"/>
    <p:sldId id="274" r:id="rId21"/>
    <p:sldId id="287" r:id="rId22"/>
    <p:sldId id="270" r:id="rId23"/>
    <p:sldId id="275"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E6C8B96-6E09-45B3-9D17-C569915A98BF}">
          <p14:sldIdLst>
            <p14:sldId id="256"/>
            <p14:sldId id="257"/>
            <p14:sldId id="259"/>
            <p14:sldId id="260"/>
            <p14:sldId id="276"/>
            <p14:sldId id="277"/>
            <p14:sldId id="278"/>
            <p14:sldId id="272"/>
            <p14:sldId id="280"/>
            <p14:sldId id="279"/>
            <p14:sldId id="281"/>
            <p14:sldId id="282"/>
            <p14:sldId id="283"/>
            <p14:sldId id="284"/>
            <p14:sldId id="273"/>
            <p14:sldId id="268"/>
            <p14:sldId id="267"/>
            <p14:sldId id="285"/>
            <p14:sldId id="286"/>
            <p14:sldId id="274"/>
            <p14:sldId id="287"/>
            <p14:sldId id="270"/>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may Gupta" initials="TG" lastIdx="1" clrIdx="0">
    <p:extLst>
      <p:ext uri="{19B8F6BF-5375-455C-9EA6-DF929625EA0E}">
        <p15:presenceInfo xmlns:p15="http://schemas.microsoft.com/office/powerpoint/2012/main" userId="61c5fbb5b93845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113" d="100"/>
          <a:sy n="113"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87babc6a6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87babc6a6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2d32caf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2d32caf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2d32caf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2d32caf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73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06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87babc6a6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87babc6a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7babc6a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7babc6a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41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953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951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23144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71"/>
        <p:cNvGrpSpPr/>
        <p:nvPr/>
      </p:nvGrpSpPr>
      <p:grpSpPr>
        <a:xfrm>
          <a:off x="0" y="0"/>
          <a:ext cx="0" cy="0"/>
          <a:chOff x="0" y="0"/>
          <a:chExt cx="0" cy="0"/>
        </a:xfrm>
      </p:grpSpPr>
      <p:sp>
        <p:nvSpPr>
          <p:cNvPr id="272" name="Google Shape;272;p14"/>
          <p:cNvSpPr txBox="1">
            <a:spLocks noGrp="1"/>
          </p:cNvSpPr>
          <p:nvPr>
            <p:ph type="title"/>
          </p:nvPr>
        </p:nvSpPr>
        <p:spPr>
          <a:xfrm>
            <a:off x="615900" y="445025"/>
            <a:ext cx="791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3" name="Google Shape;273;p14"/>
          <p:cNvSpPr txBox="1">
            <a:spLocks noGrp="1"/>
          </p:cNvSpPr>
          <p:nvPr>
            <p:ph type="subTitle" idx="1"/>
          </p:nvPr>
        </p:nvSpPr>
        <p:spPr>
          <a:xfrm>
            <a:off x="2094221" y="3970450"/>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4" name="Google Shape;274;p14"/>
          <p:cNvSpPr txBox="1">
            <a:spLocks noGrp="1"/>
          </p:cNvSpPr>
          <p:nvPr>
            <p:ph type="subTitle" idx="2"/>
          </p:nvPr>
        </p:nvSpPr>
        <p:spPr>
          <a:xfrm>
            <a:off x="4678796" y="3970450"/>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5" name="Google Shape;275;p14"/>
          <p:cNvSpPr txBox="1">
            <a:spLocks noGrp="1"/>
          </p:cNvSpPr>
          <p:nvPr>
            <p:ph type="title" idx="3" hasCustomPrompt="1"/>
          </p:nvPr>
        </p:nvSpPr>
        <p:spPr>
          <a:xfrm>
            <a:off x="2500925" y="1515826"/>
            <a:ext cx="15498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6" name="Google Shape;276;p14"/>
          <p:cNvSpPr txBox="1">
            <a:spLocks noGrp="1"/>
          </p:cNvSpPr>
          <p:nvPr>
            <p:ph type="title" idx="4" hasCustomPrompt="1"/>
          </p:nvPr>
        </p:nvSpPr>
        <p:spPr>
          <a:xfrm>
            <a:off x="5089518" y="1548415"/>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7" name="Google Shape;277;p14"/>
          <p:cNvSpPr txBox="1">
            <a:spLocks noGrp="1"/>
          </p:cNvSpPr>
          <p:nvPr>
            <p:ph type="title" idx="5" hasCustomPrompt="1"/>
          </p:nvPr>
        </p:nvSpPr>
        <p:spPr>
          <a:xfrm>
            <a:off x="2501169"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8" name="Google Shape;278;p14"/>
          <p:cNvSpPr txBox="1">
            <a:spLocks noGrp="1"/>
          </p:cNvSpPr>
          <p:nvPr>
            <p:ph type="title" idx="6" hasCustomPrompt="1"/>
          </p:nvPr>
        </p:nvSpPr>
        <p:spPr>
          <a:xfrm>
            <a:off x="5089762"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9" name="Google Shape;279;p14"/>
          <p:cNvSpPr txBox="1">
            <a:spLocks noGrp="1"/>
          </p:cNvSpPr>
          <p:nvPr>
            <p:ph type="subTitle" idx="7"/>
          </p:nvPr>
        </p:nvSpPr>
        <p:spPr>
          <a:xfrm>
            <a:off x="1974950" y="1994907"/>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0" name="Google Shape;280;p14"/>
          <p:cNvSpPr txBox="1">
            <a:spLocks noGrp="1"/>
          </p:cNvSpPr>
          <p:nvPr>
            <p:ph type="subTitle" idx="8"/>
          </p:nvPr>
        </p:nvSpPr>
        <p:spPr>
          <a:xfrm>
            <a:off x="4590650" y="1994907"/>
            <a:ext cx="25401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1" name="Google Shape;281;p14"/>
          <p:cNvSpPr txBox="1">
            <a:spLocks noGrp="1"/>
          </p:cNvSpPr>
          <p:nvPr>
            <p:ph type="subTitle" idx="9"/>
          </p:nvPr>
        </p:nvSpPr>
        <p:spPr>
          <a:xfrm>
            <a:off x="4567075"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2" name="Google Shape;282;p14"/>
          <p:cNvSpPr txBox="1">
            <a:spLocks noGrp="1"/>
          </p:cNvSpPr>
          <p:nvPr>
            <p:ph type="subTitle" idx="13"/>
          </p:nvPr>
        </p:nvSpPr>
        <p:spPr>
          <a:xfrm>
            <a:off x="2093196" y="2266029"/>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3" name="Google Shape;283;p14"/>
          <p:cNvSpPr txBox="1">
            <a:spLocks noGrp="1"/>
          </p:cNvSpPr>
          <p:nvPr>
            <p:ph type="subTitle" idx="14"/>
          </p:nvPr>
        </p:nvSpPr>
        <p:spPr>
          <a:xfrm>
            <a:off x="4682796" y="2263629"/>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4" name="Google Shape;284;p14"/>
          <p:cNvSpPr txBox="1">
            <a:spLocks noGrp="1"/>
          </p:cNvSpPr>
          <p:nvPr>
            <p:ph type="subTitle" idx="15"/>
          </p:nvPr>
        </p:nvSpPr>
        <p:spPr>
          <a:xfrm>
            <a:off x="1973950"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Tree>
    <p:extLst>
      <p:ext uri="{BB962C8B-B14F-4D97-AF65-F5344CB8AC3E}">
        <p14:creationId xmlns:p14="http://schemas.microsoft.com/office/powerpoint/2010/main" val="183516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480"/>
        <p:cNvGrpSpPr/>
        <p:nvPr/>
      </p:nvGrpSpPr>
      <p:grpSpPr>
        <a:xfrm>
          <a:off x="0" y="0"/>
          <a:ext cx="0" cy="0"/>
          <a:chOff x="0" y="0"/>
          <a:chExt cx="0" cy="0"/>
        </a:xfrm>
      </p:grpSpPr>
      <p:sp>
        <p:nvSpPr>
          <p:cNvPr id="487" name="Google Shape;487;p26"/>
          <p:cNvSpPr txBox="1">
            <a:spLocks noGrp="1"/>
          </p:cNvSpPr>
          <p:nvPr>
            <p:ph type="title"/>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1355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719581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18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39038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34054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0626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76031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12/8/2020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03287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0102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12/8/2020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5502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40"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cran.rstudio.com/web/packages/UBL/UBL.pdf" TargetMode="External"/><Relationship Id="rId2" Type="http://schemas.openxmlformats.org/officeDocument/2006/relationships/hyperlink" Target="https://shiring.github.io/machine_learning/2017/04/02/unbalanced"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20256028/understanding-scale-in-r"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ronavirus_disease_2019"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news.google.com/covid19/map?hl=en-US&amp;mid=%2Fm%2F09c7w0&amp;gl=US&amp;ceid=US%3Ae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OVID-19_drug_developmen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ovidtracking.com/data/national" TargetMode="External"/><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495"/>
        <p:cNvGrpSpPr/>
        <p:nvPr/>
      </p:nvGrpSpPr>
      <p:grpSpPr>
        <a:xfrm>
          <a:off x="0" y="0"/>
          <a:ext cx="0" cy="0"/>
          <a:chOff x="0" y="0"/>
          <a:chExt cx="0" cy="0"/>
        </a:xfrm>
      </p:grpSpPr>
      <p:pic>
        <p:nvPicPr>
          <p:cNvPr id="2" name="Picture 1">
            <a:extLst>
              <a:ext uri="{FF2B5EF4-FFF2-40B4-BE49-F238E27FC236}">
                <a16:creationId xmlns:a16="http://schemas.microsoft.com/office/drawing/2014/main" id="{DA121F31-59A3-4151-A316-5F8F32E2A7BE}"/>
              </a:ext>
            </a:extLst>
          </p:cNvPr>
          <p:cNvPicPr>
            <a:picLocks noChangeAspect="1"/>
          </p:cNvPicPr>
          <p:nvPr/>
        </p:nvPicPr>
        <p:blipFill rotWithShape="1">
          <a:blip r:embed="rId3">
            <a:alphaModFix amt="35000"/>
          </a:blip>
          <a:srcRect l="5485" r="12294" b="1"/>
          <a:stretch/>
        </p:blipFill>
        <p:spPr>
          <a:xfrm>
            <a:off x="20" y="10"/>
            <a:ext cx="9143980" cy="5143490"/>
          </a:xfrm>
          <a:prstGeom prst="rect">
            <a:avLst/>
          </a:prstGeom>
        </p:spPr>
      </p:pic>
      <p:sp>
        <p:nvSpPr>
          <p:cNvPr id="496" name="Google Shape;496;p29"/>
          <p:cNvSpPr txBox="1">
            <a:spLocks noGrp="1"/>
          </p:cNvSpPr>
          <p:nvPr>
            <p:ph type="subTitle" idx="1"/>
          </p:nvPr>
        </p:nvSpPr>
        <p:spPr>
          <a:xfrm>
            <a:off x="825038" y="3341714"/>
            <a:ext cx="7543800" cy="463365"/>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dirty="0">
                <a:solidFill>
                  <a:srgbClr val="FFFFFF"/>
                </a:solidFill>
                <a:latin typeface="Times New Roman" panose="02020603050405020304" pitchFamily="18" charset="0"/>
                <a:cs typeface="Times New Roman" panose="02020603050405020304" pitchFamily="18" charset="0"/>
              </a:rPr>
              <a:t>Real Data analysis</a:t>
            </a:r>
          </a:p>
          <a:p>
            <a:pPr marL="0" lvl="0" indent="0" rtl="0">
              <a:spcBef>
                <a:spcPts val="1600"/>
              </a:spcBef>
              <a:spcAft>
                <a:spcPts val="1600"/>
              </a:spcAft>
              <a:buNone/>
            </a:pPr>
            <a:endParaRPr lang="en-US" dirty="0">
              <a:solidFill>
                <a:srgbClr val="FFFFFF"/>
              </a:solidFill>
              <a:latin typeface="Times New Roman" panose="02020603050405020304" pitchFamily="18" charset="0"/>
              <a:cs typeface="Times New Roman" panose="02020603050405020304" pitchFamily="18" charset="0"/>
            </a:endParaRPr>
          </a:p>
        </p:txBody>
      </p:sp>
      <p:cxnSp>
        <p:nvCxnSpPr>
          <p:cNvPr id="120" name="Straight Connector 119">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12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393715F3-E409-46DF-B4A5-C6AFFF6671D5}"/>
              </a:ext>
            </a:extLst>
          </p:cNvPr>
          <p:cNvSpPr txBox="1"/>
          <p:nvPr/>
        </p:nvSpPr>
        <p:spPr>
          <a:xfrm>
            <a:off x="905743" y="2376000"/>
            <a:ext cx="74066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COVID-19 (SARS-CoV-2) </a:t>
            </a:r>
            <a:endParaRPr lang="en-US" dirty="0">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D5E7-A307-4459-94B2-65DEE9F46934}"/>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Exploring the dataset </a:t>
            </a:r>
            <a:endParaRPr lang="en-US" sz="4400" dirty="0"/>
          </a:p>
        </p:txBody>
      </p:sp>
      <p:pic>
        <p:nvPicPr>
          <p:cNvPr id="5" name="Picture 4" descr="Table&#10;&#10;Description automatically generated">
            <a:extLst>
              <a:ext uri="{FF2B5EF4-FFF2-40B4-BE49-F238E27FC236}">
                <a16:creationId xmlns:a16="http://schemas.microsoft.com/office/drawing/2014/main" id="{B7C57AA4-665E-4235-B1A4-CA6B0E991841}"/>
              </a:ext>
            </a:extLst>
          </p:cNvPr>
          <p:cNvPicPr>
            <a:picLocks noChangeAspect="1"/>
          </p:cNvPicPr>
          <p:nvPr/>
        </p:nvPicPr>
        <p:blipFill>
          <a:blip r:embed="rId2"/>
          <a:stretch>
            <a:fillRect/>
          </a:stretch>
        </p:blipFill>
        <p:spPr>
          <a:xfrm>
            <a:off x="822960" y="1850106"/>
            <a:ext cx="7543800" cy="2699472"/>
          </a:xfrm>
          <a:prstGeom prst="rect">
            <a:avLst/>
          </a:prstGeom>
        </p:spPr>
      </p:pic>
      <p:sp>
        <p:nvSpPr>
          <p:cNvPr id="6" name="TextBox 5">
            <a:extLst>
              <a:ext uri="{FF2B5EF4-FFF2-40B4-BE49-F238E27FC236}">
                <a16:creationId xmlns:a16="http://schemas.microsoft.com/office/drawing/2014/main" id="{8EB6DBE0-4D41-4A78-A000-CEDF094F7F1D}"/>
              </a:ext>
            </a:extLst>
          </p:cNvPr>
          <p:cNvSpPr txBox="1"/>
          <p:nvPr/>
        </p:nvSpPr>
        <p:spPr>
          <a:xfrm>
            <a:off x="777240" y="1391897"/>
            <a:ext cx="742492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in this slide, we can see the correlation between the variables. </a:t>
            </a:r>
          </a:p>
        </p:txBody>
      </p:sp>
    </p:spTree>
    <p:extLst>
      <p:ext uri="{BB962C8B-B14F-4D97-AF65-F5344CB8AC3E}">
        <p14:creationId xmlns:p14="http://schemas.microsoft.com/office/powerpoint/2010/main" val="249230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DCF1-BE40-4645-B958-99A0F9AED793}"/>
              </a:ext>
            </a:extLst>
          </p:cNvPr>
          <p:cNvSpPr>
            <a:spLocks noGrp="1"/>
          </p:cNvSpPr>
          <p:nvPr>
            <p:ph type="title"/>
          </p:nvPr>
        </p:nvSpPr>
        <p:spPr/>
        <p:txBody>
          <a:bodyPr>
            <a:normAutofit/>
          </a:bodyPr>
          <a:lstStyle/>
          <a:p>
            <a:r>
              <a:rPr lang="en-US" sz="4400" b="1">
                <a:latin typeface="Times New Roman" panose="02020603050405020304" pitchFamily="18" charset="0"/>
                <a:cs typeface="Times New Roman" panose="02020603050405020304" pitchFamily="18" charset="0"/>
              </a:rPr>
              <a:t>Exploring the dataset </a:t>
            </a:r>
            <a:endParaRPr lang="en-US" sz="4400" dirty="0"/>
          </a:p>
        </p:txBody>
      </p:sp>
      <p:pic>
        <p:nvPicPr>
          <p:cNvPr id="4" name="Picture 3">
            <a:extLst>
              <a:ext uri="{FF2B5EF4-FFF2-40B4-BE49-F238E27FC236}">
                <a16:creationId xmlns:a16="http://schemas.microsoft.com/office/drawing/2014/main" id="{279155C4-03C4-417F-936A-A94CB2F05648}"/>
              </a:ext>
            </a:extLst>
          </p:cNvPr>
          <p:cNvPicPr>
            <a:picLocks noChangeAspect="1"/>
          </p:cNvPicPr>
          <p:nvPr/>
        </p:nvPicPr>
        <p:blipFill>
          <a:blip r:embed="rId2"/>
          <a:stretch>
            <a:fillRect/>
          </a:stretch>
        </p:blipFill>
        <p:spPr>
          <a:xfrm>
            <a:off x="4550400" y="1455268"/>
            <a:ext cx="3822193" cy="2217600"/>
          </a:xfrm>
          <a:prstGeom prst="rect">
            <a:avLst/>
          </a:prstGeom>
        </p:spPr>
      </p:pic>
      <p:sp>
        <p:nvSpPr>
          <p:cNvPr id="5" name="TextBox 4">
            <a:extLst>
              <a:ext uri="{FF2B5EF4-FFF2-40B4-BE49-F238E27FC236}">
                <a16:creationId xmlns:a16="http://schemas.microsoft.com/office/drawing/2014/main" id="{BBDE453F-C73F-428D-BB5B-881B48ED7AC0}"/>
              </a:ext>
            </a:extLst>
          </p:cNvPr>
          <p:cNvSpPr txBox="1"/>
          <p:nvPr/>
        </p:nvSpPr>
        <p:spPr>
          <a:xfrm>
            <a:off x="928800" y="1533600"/>
            <a:ext cx="3499200" cy="2185214"/>
          </a:xfrm>
          <a:prstGeom prst="rect">
            <a:avLst/>
          </a:prstGeom>
          <a:noFill/>
        </p:spPr>
        <p:txBody>
          <a:bodyPr wrap="square" rtlCol="0">
            <a:spAutoFit/>
          </a:bodyPr>
          <a:lstStyle/>
          <a:p>
            <a:pPr marL="285750" indent="-285750">
              <a:spcBef>
                <a:spcPts val="600"/>
              </a:spcBef>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the scatterplot of each variable with our target variable which is ‘</a:t>
            </a:r>
            <a:r>
              <a:rPr lang="en-US" dirty="0" err="1">
                <a:latin typeface="Times New Roman" panose="02020603050405020304" pitchFamily="18" charset="0"/>
                <a:cs typeface="Times New Roman" panose="02020603050405020304" pitchFamily="18" charset="0"/>
              </a:rPr>
              <a:t>Today_positive_cases</a:t>
            </a:r>
            <a:r>
              <a:rPr lang="en-US" dirty="0">
                <a:latin typeface="Times New Roman" panose="02020603050405020304" pitchFamily="18" charset="0"/>
                <a:cs typeface="Times New Roman" panose="02020603050405020304" pitchFamily="18" charset="0"/>
              </a:rPr>
              <a:t> </a:t>
            </a:r>
          </a:p>
          <a:p>
            <a:pPr marL="285750" indent="-285750">
              <a:spcBef>
                <a:spcPts val="600"/>
              </a:spcBef>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a positive relation with most of the variables. We will see the effect of this in the models.</a:t>
            </a:r>
          </a:p>
        </p:txBody>
      </p:sp>
    </p:spTree>
    <p:extLst>
      <p:ext uri="{BB962C8B-B14F-4D97-AF65-F5344CB8AC3E}">
        <p14:creationId xmlns:p14="http://schemas.microsoft.com/office/powerpoint/2010/main" val="346616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2A1C-B121-451E-B625-805C9511961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Limitations with the Data </a:t>
            </a:r>
          </a:p>
        </p:txBody>
      </p:sp>
      <p:sp>
        <p:nvSpPr>
          <p:cNvPr id="3" name="TextBox 2">
            <a:extLst>
              <a:ext uri="{FF2B5EF4-FFF2-40B4-BE49-F238E27FC236}">
                <a16:creationId xmlns:a16="http://schemas.microsoft.com/office/drawing/2014/main" id="{6394EA32-7FCB-4778-A9C9-21577D0A2E9E}"/>
              </a:ext>
            </a:extLst>
          </p:cNvPr>
          <p:cNvSpPr txBox="1"/>
          <p:nvPr/>
        </p:nvSpPr>
        <p:spPr>
          <a:xfrm>
            <a:off x="907627" y="1659467"/>
            <a:ext cx="7459133"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number of Covid-19 positive and negative cases have increased over time, so the dataset is imbalanced, and we need to correct this imbalance, to get better predictions on our test set.    </a:t>
            </a:r>
          </a:p>
          <a:p>
            <a:pPr marL="285750" indent="-285750">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differences between the variables is very high . For example- The total number of positive cases is 14,534,035, and the negative is 161,986,294 which is more than 10 times the positive cases. So, we need to scale the data for the model to perform better. </a:t>
            </a:r>
          </a:p>
        </p:txBody>
      </p:sp>
    </p:spTree>
    <p:extLst>
      <p:ext uri="{BB962C8B-B14F-4D97-AF65-F5344CB8AC3E}">
        <p14:creationId xmlns:p14="http://schemas.microsoft.com/office/powerpoint/2010/main" val="25366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2C3B-B224-467C-8EB0-519DB1C98124}"/>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Correcting Imbalance</a:t>
            </a:r>
          </a:p>
        </p:txBody>
      </p:sp>
      <p:sp>
        <p:nvSpPr>
          <p:cNvPr id="3" name="TextBox 2">
            <a:extLst>
              <a:ext uri="{FF2B5EF4-FFF2-40B4-BE49-F238E27FC236}">
                <a16:creationId xmlns:a16="http://schemas.microsoft.com/office/drawing/2014/main" id="{20808638-C056-4146-98AD-0311A300FF5F}"/>
              </a:ext>
            </a:extLst>
          </p:cNvPr>
          <p:cNvSpPr txBox="1"/>
          <p:nvPr/>
        </p:nvSpPr>
        <p:spPr>
          <a:xfrm>
            <a:off x="902208" y="1578864"/>
            <a:ext cx="7464552"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the smoteR for correcting the imbalance in the dataset. SmoteR (Torgo et al., 2013) is an adaption for regression of the well-known Smote (Chawla et al., 2002) algorithm. </a:t>
            </a:r>
          </a:p>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SmoteR oversamples the rare case in the data (which is defined by us in the function) and under samples the non- rare case. The weightage of under and over sampling is also to be provided to the function.  </a:t>
            </a:r>
          </a:p>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SmoteRegress() function from the UBL library available in R.</a:t>
            </a:r>
          </a:p>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hlinkClick r:id="rId2"/>
              </a:rPr>
              <a:t>https://shiring.github.io/machine_learning/2017/04/02/unbalanced</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3"/>
              </a:rPr>
              <a:t>https://cran.rstudio.com/web/packages/UBL/UBL.pdf</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9092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7A39-F469-4207-BA8C-ACAE12398F1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Scaling the balanced Dataset</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EE3678-8D44-49E7-A127-98030A268BB0}"/>
              </a:ext>
            </a:extLst>
          </p:cNvPr>
          <p:cNvSpPr txBox="1"/>
          <p:nvPr/>
        </p:nvSpPr>
        <p:spPr>
          <a:xfrm>
            <a:off x="902208" y="1639824"/>
            <a:ext cx="7464552" cy="2462213"/>
          </a:xfrm>
          <a:prstGeom prst="rect">
            <a:avLst/>
          </a:prstGeom>
          <a:noFill/>
        </p:spPr>
        <p:txBody>
          <a:bodyPr wrap="square" rtlCol="0">
            <a:spAutoFit/>
          </a:bodyPr>
          <a:lstStyle/>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scaled the dataset using scale() function  available in R. scale compresses the dataset which is helpful when the order of magnitude in the variables is different. (like in our case).</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calculates the mean and standard deviation of the vector, then "scale" each element by those values by subtracting the mean and dividing by the standard deviation.</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hlinkClick r:id="rId2"/>
              </a:rPr>
              <a:t>https://stackoverflow.com/questions/20256028/understanding-scale-in-r</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3109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92" name="Rectangle 91">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6" name="Straight Connector 95">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8" name="Rectangle 97">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35" name="Picture 528">
            <a:extLst>
              <a:ext uri="{FF2B5EF4-FFF2-40B4-BE49-F238E27FC236}">
                <a16:creationId xmlns:a16="http://schemas.microsoft.com/office/drawing/2014/main" id="{6BB8DA71-7CF1-4D3F-B0B0-D354D933ACB6}"/>
              </a:ext>
            </a:extLst>
          </p:cNvPr>
          <p:cNvPicPr>
            <a:picLocks noChangeAspect="1"/>
          </p:cNvPicPr>
          <p:nvPr/>
        </p:nvPicPr>
        <p:blipFill rotWithShape="1">
          <a:blip r:embed="rId3"/>
          <a:srcRect l="4515" r="20384" b="-1"/>
          <a:stretch/>
        </p:blipFill>
        <p:spPr>
          <a:xfrm>
            <a:off x="475499" y="480060"/>
            <a:ext cx="4706750" cy="4183380"/>
          </a:xfrm>
          <a:prstGeom prst="rect">
            <a:avLst/>
          </a:prstGeom>
        </p:spPr>
      </p:pic>
      <p:sp>
        <p:nvSpPr>
          <p:cNvPr id="100" name="Rectangle 99">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*03*</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Data Analysis &amp; Model Development</a:t>
            </a:r>
          </a:p>
        </p:txBody>
      </p:sp>
      <p:sp>
        <p:nvSpPr>
          <p:cNvPr id="102" name="Rectangle 101">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398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1"/>
          <p:cNvSpPr txBox="1">
            <a:spLocks noGrp="1"/>
          </p:cNvSpPr>
          <p:nvPr>
            <p:ph type="title"/>
          </p:nvPr>
        </p:nvSpPr>
        <p:spPr>
          <a:xfrm>
            <a:off x="674100" y="230231"/>
            <a:ext cx="7795800" cy="6435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Times New Roman" panose="02020603050405020304" pitchFamily="18" charset="0"/>
                <a:cs typeface="Times New Roman" panose="02020603050405020304" pitchFamily="18" charset="0"/>
              </a:rPr>
              <a:t>Model Development and evaluation</a:t>
            </a:r>
            <a:endParaRPr sz="4000" b="1" dirty="0">
              <a:latin typeface="Times New Roman" panose="02020603050405020304" pitchFamily="18" charset="0"/>
              <a:cs typeface="Times New Roman" panose="02020603050405020304" pitchFamily="18" charset="0"/>
            </a:endParaRPr>
          </a:p>
        </p:txBody>
      </p:sp>
      <p:sp>
        <p:nvSpPr>
          <p:cNvPr id="609" name="Google Shape;609;p41"/>
          <p:cNvSpPr txBox="1"/>
          <p:nvPr/>
        </p:nvSpPr>
        <p:spPr>
          <a:xfrm>
            <a:off x="674100" y="3009187"/>
            <a:ext cx="7729800" cy="1232029"/>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We performed forward, backward and stepwise selection to select the best features. </a:t>
            </a:r>
          </a:p>
          <a:p>
            <a:pPr marL="457200" lvl="0" indent="-317500" algn="l" rtl="0">
              <a:spcBef>
                <a:spcPts val="0"/>
              </a:spcBef>
              <a:spcAft>
                <a:spcPts val="0"/>
              </a:spcAft>
              <a:buClr>
                <a:schemeClr val="accent1"/>
              </a:buClr>
              <a:buSzPts val="1400"/>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We implemented the linear regression model with the most relevant features selected from the model with least AIC in the selection techniques. </a:t>
            </a:r>
          </a:p>
          <a:p>
            <a:pPr marL="457200" lvl="0" indent="-317500" algn="l" rtl="0">
              <a:spcBef>
                <a:spcPts val="0"/>
              </a:spcBef>
              <a:spcAft>
                <a:spcPts val="0"/>
              </a:spcAft>
              <a:buClr>
                <a:schemeClr val="accent1"/>
              </a:buClr>
              <a:buSzPts val="1400"/>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We predict the values of our test set and report an MSE of 0.1037821 and R^ of .926 </a:t>
            </a:r>
            <a:endParaRPr dirty="0">
              <a:solidFill>
                <a:schemeClr val="dk1"/>
              </a:solidFill>
              <a:latin typeface="Times New Roman" panose="02020603050405020304" pitchFamily="18" charset="0"/>
              <a:ea typeface="Lato"/>
              <a:cs typeface="Times New Roman" panose="02020603050405020304" pitchFamily="18" charset="0"/>
              <a:sym typeface="Lato"/>
            </a:endParaRPr>
          </a:p>
        </p:txBody>
      </p:sp>
      <p:sp>
        <p:nvSpPr>
          <p:cNvPr id="2" name="TextBox 1">
            <a:extLst>
              <a:ext uri="{FF2B5EF4-FFF2-40B4-BE49-F238E27FC236}">
                <a16:creationId xmlns:a16="http://schemas.microsoft.com/office/drawing/2014/main" id="{94B03EF1-D0E9-44F1-8338-01C4D5202B92}"/>
              </a:ext>
            </a:extLst>
          </p:cNvPr>
          <p:cNvSpPr txBox="1"/>
          <p:nvPr/>
        </p:nvSpPr>
        <p:spPr>
          <a:xfrm>
            <a:off x="674100" y="828144"/>
            <a:ext cx="7729800" cy="461665"/>
          </a:xfrm>
          <a:prstGeom prst="rect">
            <a:avLst/>
          </a:prstGeom>
          <a:noFill/>
        </p:spPr>
        <p:txBody>
          <a:bodyPr wrap="square" rtlCol="0">
            <a:spAutoFit/>
          </a:bodyPr>
          <a:lstStyle/>
          <a:p>
            <a:r>
              <a:rPr lang="en" sz="2400" b="1" dirty="0">
                <a:latin typeface="Times New Roman" panose="02020603050405020304" pitchFamily="18" charset="0"/>
                <a:cs typeface="Times New Roman" panose="02020603050405020304" pitchFamily="18" charset="0"/>
              </a:rPr>
              <a:t>L</a:t>
            </a:r>
            <a:r>
              <a:rPr lang="en-US" sz="2400" b="1" dirty="0">
                <a:latin typeface="Times New Roman" panose="02020603050405020304" pitchFamily="18" charset="0"/>
                <a:cs typeface="Times New Roman" panose="02020603050405020304" pitchFamily="18" charset="0"/>
              </a:rPr>
              <a:t>inear</a:t>
            </a:r>
            <a:r>
              <a:rPr lang="en" sz="2400" b="1" dirty="0">
                <a:latin typeface="Times New Roman" panose="02020603050405020304" pitchFamily="18" charset="0"/>
                <a:cs typeface="Times New Roman" panose="02020603050405020304" pitchFamily="18" charset="0"/>
              </a:rPr>
              <a:t> Regression </a:t>
            </a:r>
            <a:r>
              <a:rPr lang="en-US" sz="2400" b="1" dirty="0">
                <a:latin typeface="Times New Roman" panose="02020603050405020304" pitchFamily="18" charset="0"/>
                <a:cs typeface="Times New Roman" panose="02020603050405020304" pitchFamily="18" charset="0"/>
              </a:rPr>
              <a:t>Model</a:t>
            </a:r>
            <a:endParaRPr lang="en-US" sz="2400" dirty="0"/>
          </a:p>
        </p:txBody>
      </p:sp>
      <p:pic>
        <p:nvPicPr>
          <p:cNvPr id="6" name="Picture 5" descr="A picture containing text, receipt&#10;&#10;Description automatically generated">
            <a:extLst>
              <a:ext uri="{FF2B5EF4-FFF2-40B4-BE49-F238E27FC236}">
                <a16:creationId xmlns:a16="http://schemas.microsoft.com/office/drawing/2014/main" id="{191DF6ED-03D0-4404-8780-E38586BE8892}"/>
              </a:ext>
            </a:extLst>
          </p:cNvPr>
          <p:cNvPicPr>
            <a:picLocks noChangeAspect="1"/>
          </p:cNvPicPr>
          <p:nvPr/>
        </p:nvPicPr>
        <p:blipFill>
          <a:blip r:embed="rId3"/>
          <a:stretch>
            <a:fillRect/>
          </a:stretch>
        </p:blipFill>
        <p:spPr>
          <a:xfrm>
            <a:off x="740100" y="1359717"/>
            <a:ext cx="2777913" cy="1764617"/>
          </a:xfrm>
          <a:prstGeom prst="rect">
            <a:avLst/>
          </a:prstGeom>
        </p:spPr>
      </p:pic>
      <p:pic>
        <p:nvPicPr>
          <p:cNvPr id="8" name="Picture 7" descr="Table&#10;&#10;Description automatically generated">
            <a:extLst>
              <a:ext uri="{FF2B5EF4-FFF2-40B4-BE49-F238E27FC236}">
                <a16:creationId xmlns:a16="http://schemas.microsoft.com/office/drawing/2014/main" id="{9CCF947F-DC66-4DF9-8F46-EA202F6DA9BB}"/>
              </a:ext>
            </a:extLst>
          </p:cNvPr>
          <p:cNvPicPr>
            <a:picLocks noChangeAspect="1"/>
          </p:cNvPicPr>
          <p:nvPr/>
        </p:nvPicPr>
        <p:blipFill>
          <a:blip r:embed="rId4"/>
          <a:stretch>
            <a:fillRect/>
          </a:stretch>
        </p:blipFill>
        <p:spPr>
          <a:xfrm>
            <a:off x="4984749" y="1335427"/>
            <a:ext cx="2574291" cy="17689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0"/>
          <p:cNvSpPr txBox="1">
            <a:spLocks noGrp="1"/>
          </p:cNvSpPr>
          <p:nvPr>
            <p:ph type="title"/>
          </p:nvPr>
        </p:nvSpPr>
        <p:spPr>
          <a:xfrm>
            <a:off x="674100" y="184709"/>
            <a:ext cx="7795800" cy="730800"/>
          </a:xfrm>
          <a:prstGeom prst="rect">
            <a:avLst/>
          </a:prstGeom>
        </p:spPr>
        <p:txBody>
          <a:bodyPr spcFirstLastPara="1" wrap="square" lIns="91425" tIns="91425" rIns="91425" bIns="91425" anchor="t" anchorCtr="0">
            <a:noAutofit/>
          </a:bodyPr>
          <a:lstStyle/>
          <a:p>
            <a:pPr lvl="0">
              <a:spcBef>
                <a:spcPts val="0"/>
              </a:spcBef>
            </a:pPr>
            <a:r>
              <a:rPr lang="en-US" sz="4000" b="1" dirty="0">
                <a:latin typeface="Times New Roman" panose="02020603050405020304" pitchFamily="18" charset="0"/>
                <a:cs typeface="Times New Roman" panose="02020603050405020304" pitchFamily="18" charset="0"/>
              </a:rPr>
              <a:t>Model Development and evaluation</a:t>
            </a:r>
            <a:endParaRPr sz="4000" b="1" dirty="0">
              <a:latin typeface="Times New Roman" panose="02020603050405020304" pitchFamily="18" charset="0"/>
              <a:cs typeface="Times New Roman" panose="02020603050405020304" pitchFamily="18" charset="0"/>
            </a:endParaRPr>
          </a:p>
        </p:txBody>
      </p:sp>
      <p:sp>
        <p:nvSpPr>
          <p:cNvPr id="603" name="Google Shape;603;p40"/>
          <p:cNvSpPr txBox="1"/>
          <p:nvPr/>
        </p:nvSpPr>
        <p:spPr>
          <a:xfrm>
            <a:off x="543564" y="1190666"/>
            <a:ext cx="3740737" cy="2762168"/>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1200"/>
              </a:spcAft>
              <a:buClr>
                <a:schemeClr val="accent1"/>
              </a:buClr>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Initially, we tuned the parameters for  the model (using the tune() function available in R) to get the best cost value. We can see from the graph that it is 10.</a:t>
            </a:r>
          </a:p>
          <a:p>
            <a:pPr marL="285750" lvl="0" indent="-285750" rtl="0">
              <a:spcBef>
                <a:spcPts val="0"/>
              </a:spcBef>
              <a:spcAft>
                <a:spcPts val="1200"/>
              </a:spcAft>
              <a:buClr>
                <a:schemeClr val="accent1"/>
              </a:buClr>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We used the e1071() package for </a:t>
            </a:r>
            <a:r>
              <a:rPr lang="en-US" dirty="0" err="1">
                <a:solidFill>
                  <a:schemeClr val="dk1"/>
                </a:solidFill>
                <a:latin typeface="Times New Roman" panose="02020603050405020304" pitchFamily="18" charset="0"/>
                <a:ea typeface="Lato"/>
                <a:cs typeface="Times New Roman" panose="02020603050405020304" pitchFamily="18" charset="0"/>
                <a:sym typeface="Lato"/>
              </a:rPr>
              <a:t>svm</a:t>
            </a:r>
            <a:r>
              <a:rPr lang="en-US" dirty="0">
                <a:solidFill>
                  <a:schemeClr val="dk1"/>
                </a:solidFill>
                <a:latin typeface="Times New Roman" panose="02020603050405020304" pitchFamily="18" charset="0"/>
                <a:ea typeface="Lato"/>
                <a:cs typeface="Times New Roman" panose="02020603050405020304" pitchFamily="18" charset="0"/>
                <a:sym typeface="Lato"/>
              </a:rPr>
              <a:t>. We implemented the model with the best cost value. We predicted the values of our test set and get an MSE of 0.097984 which is lower than what we got in linear regression and R^2 of .934</a:t>
            </a:r>
            <a:endParaRPr dirty="0">
              <a:solidFill>
                <a:schemeClr val="dk1"/>
              </a:solidFill>
              <a:latin typeface="Times New Roman" panose="02020603050405020304" pitchFamily="18" charset="0"/>
              <a:ea typeface="Lato"/>
              <a:cs typeface="Times New Roman" panose="02020603050405020304" pitchFamily="18" charset="0"/>
              <a:sym typeface="Lato"/>
            </a:endParaRPr>
          </a:p>
        </p:txBody>
      </p:sp>
      <p:sp>
        <p:nvSpPr>
          <p:cNvPr id="5" name="TextBox 4">
            <a:extLst>
              <a:ext uri="{FF2B5EF4-FFF2-40B4-BE49-F238E27FC236}">
                <a16:creationId xmlns:a16="http://schemas.microsoft.com/office/drawing/2014/main" id="{8D041B14-1F70-43E9-94F6-D32999276634}"/>
              </a:ext>
            </a:extLst>
          </p:cNvPr>
          <p:cNvSpPr txBox="1"/>
          <p:nvPr/>
        </p:nvSpPr>
        <p:spPr>
          <a:xfrm>
            <a:off x="707100" y="821531"/>
            <a:ext cx="7729800" cy="461665"/>
          </a:xfrm>
          <a:prstGeom prst="rect">
            <a:avLst/>
          </a:prstGeom>
          <a:noFill/>
        </p:spPr>
        <p:txBody>
          <a:bodyPr wrap="square" rtlCol="0">
            <a:spAutoFit/>
          </a:bodyPr>
          <a:lstStyle/>
          <a:p>
            <a:r>
              <a:rPr lang="en" sz="2400" b="1" dirty="0">
                <a:latin typeface="Times New Roman" panose="02020603050405020304" pitchFamily="18" charset="0"/>
                <a:cs typeface="Times New Roman" panose="02020603050405020304" pitchFamily="18" charset="0"/>
              </a:rPr>
              <a:t>L</a:t>
            </a:r>
            <a:r>
              <a:rPr lang="en-US" sz="2400" b="1" dirty="0">
                <a:latin typeface="Times New Roman" panose="02020603050405020304" pitchFamily="18" charset="0"/>
                <a:cs typeface="Times New Roman" panose="02020603050405020304" pitchFamily="18" charset="0"/>
              </a:rPr>
              <a:t>inear</a:t>
            </a:r>
            <a:r>
              <a:rPr lang="e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SVM</a:t>
            </a:r>
            <a:r>
              <a:rPr lang="e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Model</a:t>
            </a:r>
            <a:endParaRPr lang="en-US" sz="2400" dirty="0"/>
          </a:p>
        </p:txBody>
      </p:sp>
      <p:pic>
        <p:nvPicPr>
          <p:cNvPr id="3" name="Picture 2" descr="Chart, histogram&#10;&#10;Description automatically generated">
            <a:extLst>
              <a:ext uri="{FF2B5EF4-FFF2-40B4-BE49-F238E27FC236}">
                <a16:creationId xmlns:a16="http://schemas.microsoft.com/office/drawing/2014/main" id="{A8425159-B24C-428B-98E0-CC384680409F}"/>
              </a:ext>
            </a:extLst>
          </p:cNvPr>
          <p:cNvPicPr>
            <a:picLocks noChangeAspect="1"/>
          </p:cNvPicPr>
          <p:nvPr/>
        </p:nvPicPr>
        <p:blipFill>
          <a:blip r:embed="rId3"/>
          <a:stretch>
            <a:fillRect/>
          </a:stretch>
        </p:blipFill>
        <p:spPr>
          <a:xfrm>
            <a:off x="4572000" y="1406464"/>
            <a:ext cx="4028436" cy="29259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1344-46BB-4D70-B35E-D1132232D733}"/>
              </a:ext>
            </a:extLst>
          </p:cNvPr>
          <p:cNvSpPr>
            <a:spLocks noGrp="1"/>
          </p:cNvSpPr>
          <p:nvPr>
            <p:ph type="title"/>
          </p:nvPr>
        </p:nvSpPr>
        <p:spPr>
          <a:xfrm>
            <a:off x="800100" y="169334"/>
            <a:ext cx="7543800" cy="659554"/>
          </a:xfrm>
        </p:spPr>
        <p:txBody>
          <a:bodyPr>
            <a:normAutofit fontScale="90000"/>
          </a:bodyPr>
          <a:lstStyle/>
          <a:p>
            <a:r>
              <a:rPr lang="en-US" sz="4000" b="1" dirty="0">
                <a:latin typeface="Times New Roman" panose="02020603050405020304" pitchFamily="18" charset="0"/>
                <a:cs typeface="Times New Roman" panose="02020603050405020304" pitchFamily="18" charset="0"/>
              </a:rPr>
              <a:t>Model Development and evaluation</a:t>
            </a:r>
            <a:endParaRPr lang="en-US" sz="4000" dirty="0"/>
          </a:p>
        </p:txBody>
      </p:sp>
      <p:sp>
        <p:nvSpPr>
          <p:cNvPr id="3" name="Rectangle 2">
            <a:extLst>
              <a:ext uri="{FF2B5EF4-FFF2-40B4-BE49-F238E27FC236}">
                <a16:creationId xmlns:a16="http://schemas.microsoft.com/office/drawing/2014/main" id="{1EC1272F-39B9-4B39-BAD8-BA1992ABC20B}"/>
              </a:ext>
            </a:extLst>
          </p:cNvPr>
          <p:cNvSpPr/>
          <p:nvPr/>
        </p:nvSpPr>
        <p:spPr>
          <a:xfrm>
            <a:off x="800100" y="741164"/>
            <a:ext cx="3712876" cy="461665"/>
          </a:xfrm>
          <a:prstGeom prst="rect">
            <a:avLst/>
          </a:prstGeom>
        </p:spPr>
        <p:txBody>
          <a:bodyPr wrap="none">
            <a:spAutoFit/>
          </a:bodyPr>
          <a:lstStyle/>
          <a:p>
            <a:r>
              <a:rPr lang="en" sz="2400" b="1" dirty="0">
                <a:latin typeface="Times New Roman" panose="02020603050405020304" pitchFamily="18" charset="0"/>
                <a:cs typeface="Times New Roman" panose="02020603050405020304" pitchFamily="18" charset="0"/>
              </a:rPr>
              <a:t>Radial Kernel </a:t>
            </a:r>
            <a:r>
              <a:rPr lang="en-US" sz="2400" b="1" dirty="0">
                <a:latin typeface="Times New Roman" panose="02020603050405020304" pitchFamily="18" charset="0"/>
                <a:cs typeface="Times New Roman" panose="02020603050405020304" pitchFamily="18" charset="0"/>
              </a:rPr>
              <a:t>SVM</a:t>
            </a:r>
            <a:r>
              <a:rPr lang="e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Model</a:t>
            </a:r>
            <a:endParaRPr lang="en-US" sz="2400" dirty="0"/>
          </a:p>
        </p:txBody>
      </p:sp>
      <p:pic>
        <p:nvPicPr>
          <p:cNvPr id="5" name="Picture 4" descr="Chart&#10;&#10;Description automatically generated">
            <a:extLst>
              <a:ext uri="{FF2B5EF4-FFF2-40B4-BE49-F238E27FC236}">
                <a16:creationId xmlns:a16="http://schemas.microsoft.com/office/drawing/2014/main" id="{E938276F-E6BF-4634-8839-A89AEDB25499}"/>
              </a:ext>
            </a:extLst>
          </p:cNvPr>
          <p:cNvPicPr>
            <a:picLocks noChangeAspect="1"/>
          </p:cNvPicPr>
          <p:nvPr/>
        </p:nvPicPr>
        <p:blipFill>
          <a:blip r:embed="rId2"/>
          <a:stretch>
            <a:fillRect/>
          </a:stretch>
        </p:blipFill>
        <p:spPr>
          <a:xfrm>
            <a:off x="4931839" y="1547729"/>
            <a:ext cx="3412061" cy="2478275"/>
          </a:xfrm>
          <a:prstGeom prst="rect">
            <a:avLst/>
          </a:prstGeom>
        </p:spPr>
      </p:pic>
      <p:sp>
        <p:nvSpPr>
          <p:cNvPr id="6" name="TextBox 5">
            <a:extLst>
              <a:ext uri="{FF2B5EF4-FFF2-40B4-BE49-F238E27FC236}">
                <a16:creationId xmlns:a16="http://schemas.microsoft.com/office/drawing/2014/main" id="{AB3D89BD-0833-4D86-97A7-DD473D08F2FF}"/>
              </a:ext>
            </a:extLst>
          </p:cNvPr>
          <p:cNvSpPr txBox="1"/>
          <p:nvPr/>
        </p:nvSpPr>
        <p:spPr>
          <a:xfrm>
            <a:off x="921173" y="1547729"/>
            <a:ext cx="3712876"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tune the parameters to get the best cost and gamma values for our model. The best cost and gamma values were 5 and 0.02.</a:t>
            </a:r>
          </a:p>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train our model with the tuned parameters to get the best performance. We then run the model on the test set and the MSE increases to 0.1843159 and R^2 of .873. </a:t>
            </a:r>
          </a:p>
        </p:txBody>
      </p:sp>
    </p:spTree>
    <p:extLst>
      <p:ext uri="{BB962C8B-B14F-4D97-AF65-F5344CB8AC3E}">
        <p14:creationId xmlns:p14="http://schemas.microsoft.com/office/powerpoint/2010/main" val="103361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6F59-87F1-428B-A79A-B2D5EC7BF4B1}"/>
              </a:ext>
            </a:extLst>
          </p:cNvPr>
          <p:cNvSpPr>
            <a:spLocks noGrp="1"/>
          </p:cNvSpPr>
          <p:nvPr>
            <p:ph type="title"/>
          </p:nvPr>
        </p:nvSpPr>
        <p:spPr>
          <a:xfrm>
            <a:off x="800100" y="330100"/>
            <a:ext cx="7543800" cy="550434"/>
          </a:xfrm>
        </p:spPr>
        <p:txBody>
          <a:bodyPr>
            <a:noAutofit/>
          </a:bodyPr>
          <a:lstStyle/>
          <a:p>
            <a:r>
              <a:rPr lang="en-US" b="1" dirty="0">
                <a:latin typeface="Times New Roman" panose="02020603050405020304" pitchFamily="18" charset="0"/>
                <a:cs typeface="Times New Roman" panose="02020603050405020304" pitchFamily="18" charset="0"/>
              </a:rPr>
              <a:t>Model Development and evaluation</a:t>
            </a:r>
            <a:endParaRPr lang="en-US" dirty="0"/>
          </a:p>
        </p:txBody>
      </p:sp>
      <p:sp>
        <p:nvSpPr>
          <p:cNvPr id="3" name="Rectangle 2">
            <a:extLst>
              <a:ext uri="{FF2B5EF4-FFF2-40B4-BE49-F238E27FC236}">
                <a16:creationId xmlns:a16="http://schemas.microsoft.com/office/drawing/2014/main" id="{0A3B9F88-CF5C-4F55-9FCE-E614F3349CFB}"/>
              </a:ext>
            </a:extLst>
          </p:cNvPr>
          <p:cNvSpPr/>
          <p:nvPr/>
        </p:nvSpPr>
        <p:spPr>
          <a:xfrm>
            <a:off x="800100" y="830464"/>
            <a:ext cx="4883132" cy="461665"/>
          </a:xfrm>
          <a:prstGeom prst="rect">
            <a:avLst/>
          </a:prstGeom>
        </p:spPr>
        <p:txBody>
          <a:bodyPr wrap="none">
            <a:spAutoFit/>
          </a:bodyPr>
          <a:lstStyle/>
          <a:p>
            <a:pPr lvl="0"/>
            <a:r>
              <a:rPr lang="en" sz="2400" b="1" dirty="0">
                <a:solidFill>
                  <a:srgbClr val="000000"/>
                </a:solidFill>
                <a:latin typeface="Times New Roman" panose="02020603050405020304" pitchFamily="18" charset="0"/>
                <a:cs typeface="Times New Roman" panose="02020603050405020304" pitchFamily="18" charset="0"/>
              </a:rPr>
              <a:t>K-Nearest Neighbour (</a:t>
            </a:r>
            <a:r>
              <a:rPr lang="en-US" sz="2400" b="1" dirty="0">
                <a:solidFill>
                  <a:srgbClr val="000000"/>
                </a:solidFill>
                <a:latin typeface="Times New Roman" panose="02020603050405020304" pitchFamily="18" charset="0"/>
                <a:cs typeface="Times New Roman" panose="02020603050405020304" pitchFamily="18" charset="0"/>
              </a:rPr>
              <a:t>KNN)</a:t>
            </a:r>
            <a:r>
              <a:rPr lang="en" sz="2400" b="1"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Model</a:t>
            </a:r>
            <a:endParaRPr lang="en-US" sz="2400" dirty="0">
              <a:solidFill>
                <a:srgbClr val="000000"/>
              </a:solidFill>
            </a:endParaRPr>
          </a:p>
        </p:txBody>
      </p:sp>
      <p:sp>
        <p:nvSpPr>
          <p:cNvPr id="4" name="TextBox 3">
            <a:extLst>
              <a:ext uri="{FF2B5EF4-FFF2-40B4-BE49-F238E27FC236}">
                <a16:creationId xmlns:a16="http://schemas.microsoft.com/office/drawing/2014/main" id="{39013C2F-51EA-40D2-9F80-B7DDE930DA71}"/>
              </a:ext>
            </a:extLst>
          </p:cNvPr>
          <p:cNvSpPr txBox="1"/>
          <p:nvPr/>
        </p:nvSpPr>
        <p:spPr>
          <a:xfrm>
            <a:off x="894080" y="1679787"/>
            <a:ext cx="3928533"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the caret() package to train our KNN model. We preprocessed the model to find the best K value. A 10-fold cross validation(repeated CV) was used to get the best value of K which came out to be K=5.</a:t>
            </a:r>
          </a:p>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Now use this model to predict the values on our test set, the MSE comes out to be 0.1349 for this model and R^2 of .902</a:t>
            </a:r>
          </a:p>
        </p:txBody>
      </p:sp>
      <p:pic>
        <p:nvPicPr>
          <p:cNvPr id="6" name="Picture 5" descr="Chart, line chart&#10;&#10;Description automatically generated">
            <a:extLst>
              <a:ext uri="{FF2B5EF4-FFF2-40B4-BE49-F238E27FC236}">
                <a16:creationId xmlns:a16="http://schemas.microsoft.com/office/drawing/2014/main" id="{C30E8BA1-0C59-46AA-9EA4-72824616F741}"/>
              </a:ext>
            </a:extLst>
          </p:cNvPr>
          <p:cNvPicPr>
            <a:picLocks noChangeAspect="1"/>
          </p:cNvPicPr>
          <p:nvPr/>
        </p:nvPicPr>
        <p:blipFill>
          <a:blip r:embed="rId2"/>
          <a:stretch>
            <a:fillRect/>
          </a:stretch>
        </p:blipFill>
        <p:spPr>
          <a:xfrm>
            <a:off x="5028487" y="1792493"/>
            <a:ext cx="3152002" cy="2289387"/>
          </a:xfrm>
          <a:prstGeom prst="rect">
            <a:avLst/>
          </a:prstGeom>
        </p:spPr>
      </p:pic>
    </p:spTree>
    <p:extLst>
      <p:ext uri="{BB962C8B-B14F-4D97-AF65-F5344CB8AC3E}">
        <p14:creationId xmlns:p14="http://schemas.microsoft.com/office/powerpoint/2010/main" val="286872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6" name="Google Shape;506;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latin typeface="Times New Roman" panose="02020603050405020304" pitchFamily="18" charset="0"/>
                <a:cs typeface="Times New Roman" panose="02020603050405020304" pitchFamily="18" charset="0"/>
              </a:rPr>
              <a:t>Table of contents</a:t>
            </a:r>
            <a:endParaRPr sz="4400" b="1" dirty="0">
              <a:latin typeface="Times New Roman" panose="02020603050405020304" pitchFamily="18" charset="0"/>
              <a:cs typeface="Times New Roman" panose="02020603050405020304" pitchFamily="18" charset="0"/>
            </a:endParaRPr>
          </a:p>
        </p:txBody>
      </p:sp>
      <p:sp>
        <p:nvSpPr>
          <p:cNvPr id="511" name="Google Shape;511;p30"/>
          <p:cNvSpPr txBox="1">
            <a:spLocks noGrp="1"/>
          </p:cNvSpPr>
          <p:nvPr>
            <p:ph type="subTitle" idx="1"/>
          </p:nvPr>
        </p:nvSpPr>
        <p:spPr>
          <a:xfrm>
            <a:off x="1200069" y="3128738"/>
            <a:ext cx="2363700" cy="491700"/>
          </a:xfrm>
          <a:prstGeom prst="rect">
            <a:avLst/>
          </a:prstGeom>
        </p:spPr>
        <p:txBody>
          <a:bodyPr spcFirstLastPara="1" wrap="square" lIns="91425" tIns="91425" rIns="91425" bIns="91425" anchor="t" anchorCtr="0">
            <a:noAutofit/>
          </a:bodyPr>
          <a:lstStyle/>
          <a:p>
            <a:pPr marL="0" indent="0"/>
            <a:r>
              <a:rPr lang="en" sz="4400" dirty="0">
                <a:solidFill>
                  <a:srgbClr val="90C226"/>
                </a:solidFill>
                <a:ea typeface="+mj-ea"/>
                <a:cs typeface="Times New Roman" panose="02020603050405020304" pitchFamily="18" charset="0"/>
              </a:rPr>
              <a:t>03</a:t>
            </a:r>
            <a:endParaRPr lang="en" sz="1600" b="1" dirty="0">
              <a:cs typeface="Times New Roman" panose="02020603050405020304" pitchFamily="18" charset="0"/>
            </a:endParaRPr>
          </a:p>
          <a:p>
            <a:pPr marL="0" indent="0"/>
            <a:r>
              <a:rPr lang="en-US" sz="1600" b="1" dirty="0">
                <a:latin typeface="Times New Roman" panose="02020603050405020304" pitchFamily="18" charset="0"/>
                <a:cs typeface="Times New Roman" panose="02020603050405020304" pitchFamily="18" charset="0"/>
              </a:rPr>
              <a:t>Data Analysis &amp; </a:t>
            </a:r>
          </a:p>
          <a:p>
            <a:pPr marL="0" indent="0"/>
            <a:r>
              <a:rPr lang="en-US" sz="1600" b="1" dirty="0">
                <a:latin typeface="Times New Roman" panose="02020603050405020304" pitchFamily="18" charset="0"/>
                <a:cs typeface="Times New Roman" panose="02020603050405020304" pitchFamily="18" charset="0"/>
              </a:rPr>
              <a:t>Model Development</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512" name="Google Shape;512;p30"/>
          <p:cNvSpPr txBox="1">
            <a:spLocks noGrp="1"/>
          </p:cNvSpPr>
          <p:nvPr>
            <p:ph type="subTitle" idx="2"/>
          </p:nvPr>
        </p:nvSpPr>
        <p:spPr>
          <a:xfrm>
            <a:off x="4766996" y="3134472"/>
            <a:ext cx="2363700" cy="491700"/>
          </a:xfrm>
          <a:prstGeom prst="rect">
            <a:avLst/>
          </a:prstGeom>
        </p:spPr>
        <p:txBody>
          <a:bodyPr spcFirstLastPara="1" wrap="square" lIns="91425" tIns="91425" rIns="91425" bIns="91425" anchor="t" anchorCtr="0">
            <a:noAutofit/>
          </a:bodyPr>
          <a:lstStyle/>
          <a:p>
            <a:pPr marL="0" lvl="0" indent="0">
              <a:buClrTx/>
              <a:buSzPts val="4400"/>
            </a:pPr>
            <a:r>
              <a:rPr lang="en" sz="4400" dirty="0">
                <a:solidFill>
                  <a:srgbClr val="90C226"/>
                </a:solidFill>
                <a:ea typeface="+mj-ea"/>
                <a:cs typeface="Times New Roman" panose="02020603050405020304" pitchFamily="18" charset="0"/>
              </a:rPr>
              <a:t>04</a:t>
            </a:r>
            <a:endParaRPr lang="en-US" sz="4400" dirty="0">
              <a:solidFill>
                <a:srgbClr val="90C226"/>
              </a:solidFill>
              <a:ea typeface="+mj-ea"/>
              <a:cs typeface="Times New Roman" panose="02020603050405020304" pitchFamily="18" charset="0"/>
            </a:endParaRPr>
          </a:p>
          <a:p>
            <a:pPr marL="0" lvl="0" indent="0" algn="ctr" rtl="0">
              <a:spcBef>
                <a:spcPts val="0"/>
              </a:spcBef>
              <a:spcAft>
                <a:spcPts val="0"/>
              </a:spcAft>
              <a:buNone/>
            </a:pPr>
            <a:r>
              <a:rPr lang="en-US" sz="1600" b="1" dirty="0">
                <a:latin typeface="Times New Roman" panose="02020603050405020304" pitchFamily="18" charset="0"/>
                <a:cs typeface="Times New Roman" panose="02020603050405020304" pitchFamily="18" charset="0"/>
              </a:rPr>
              <a:t> Conclusion</a:t>
            </a:r>
          </a:p>
        </p:txBody>
      </p:sp>
      <p:sp>
        <p:nvSpPr>
          <p:cNvPr id="513" name="Google Shape;513;p30"/>
          <p:cNvSpPr txBox="1">
            <a:spLocks noGrp="1"/>
          </p:cNvSpPr>
          <p:nvPr>
            <p:ph type="subTitle" idx="7"/>
          </p:nvPr>
        </p:nvSpPr>
        <p:spPr>
          <a:xfrm>
            <a:off x="1080819" y="1188415"/>
            <a:ext cx="2602200" cy="360000"/>
          </a:xfrm>
          <a:prstGeom prst="rect">
            <a:avLst/>
          </a:prstGeom>
        </p:spPr>
        <p:txBody>
          <a:bodyPr spcFirstLastPara="1" wrap="square" lIns="91425" tIns="91425" rIns="91425" bIns="91425" anchor="t" anchorCtr="0">
            <a:noAutofit/>
          </a:bodyPr>
          <a:lstStyle/>
          <a:p>
            <a:pPr marL="0" lvl="0" indent="0">
              <a:buClrTx/>
              <a:buSzPts val="4400"/>
            </a:pPr>
            <a:r>
              <a:rPr lang="en" sz="4400" b="0" dirty="0">
                <a:solidFill>
                  <a:srgbClr val="90C226"/>
                </a:solidFill>
                <a:ea typeface="+mj-ea"/>
                <a:cs typeface="Times New Roman" panose="02020603050405020304" pitchFamily="18" charset="0"/>
              </a:rPr>
              <a:t>01</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514" name="Google Shape;514;p30"/>
          <p:cNvSpPr txBox="1">
            <a:spLocks noGrp="1"/>
          </p:cNvSpPr>
          <p:nvPr>
            <p:ph type="subTitle" idx="8"/>
          </p:nvPr>
        </p:nvSpPr>
        <p:spPr>
          <a:xfrm>
            <a:off x="4678796" y="1188415"/>
            <a:ext cx="2540100" cy="360000"/>
          </a:xfrm>
          <a:prstGeom prst="rect">
            <a:avLst/>
          </a:prstGeom>
        </p:spPr>
        <p:txBody>
          <a:bodyPr spcFirstLastPara="1" wrap="square" lIns="91425" tIns="91425" rIns="91425" bIns="91425" anchor="t" anchorCtr="0">
            <a:noAutofit/>
          </a:bodyPr>
          <a:lstStyle/>
          <a:p>
            <a:pPr marL="0" lvl="0" indent="0">
              <a:buClrTx/>
              <a:buSzPts val="4400"/>
            </a:pPr>
            <a:r>
              <a:rPr lang="en" sz="4400" b="0" dirty="0">
                <a:solidFill>
                  <a:srgbClr val="90C226"/>
                </a:solidFill>
                <a:ea typeface="+mj-ea"/>
                <a:cs typeface="Times New Roman" panose="02020603050405020304" pitchFamily="18" charset="0"/>
              </a:rPr>
              <a:t>02</a:t>
            </a:r>
          </a:p>
          <a:p>
            <a:pPr marL="0" indent="0"/>
            <a:r>
              <a:rPr lang="en-US" dirty="0">
                <a:latin typeface="Times New Roman" panose="02020603050405020304" pitchFamily="18" charset="0"/>
                <a:cs typeface="Times New Roman" panose="02020603050405020304" pitchFamily="18" charset="0"/>
              </a:rPr>
              <a:t>Data Exploration &amp; Interpretation</a:t>
            </a:r>
          </a:p>
        </p:txBody>
      </p:sp>
      <p:sp>
        <p:nvSpPr>
          <p:cNvPr id="4" name="Rectangle 3">
            <a:extLst>
              <a:ext uri="{FF2B5EF4-FFF2-40B4-BE49-F238E27FC236}">
                <a16:creationId xmlns:a16="http://schemas.microsoft.com/office/drawing/2014/main" id="{84BCED0B-E0C3-480E-81D4-6A1DAA5272C7}"/>
              </a:ext>
            </a:extLst>
          </p:cNvPr>
          <p:cNvSpPr/>
          <p:nvPr/>
        </p:nvSpPr>
        <p:spPr>
          <a:xfrm>
            <a:off x="3352233" y="2357438"/>
            <a:ext cx="1657350" cy="989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Data Analytics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85" name="Rectangle 8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29" name="Picture 528">
            <a:extLst>
              <a:ext uri="{FF2B5EF4-FFF2-40B4-BE49-F238E27FC236}">
                <a16:creationId xmlns:a16="http://schemas.microsoft.com/office/drawing/2014/main" id="{A9F872E2-458E-4F32-919F-83DE542009AE}"/>
              </a:ext>
            </a:extLst>
          </p:cNvPr>
          <p:cNvPicPr>
            <a:picLocks noChangeAspect="1"/>
          </p:cNvPicPr>
          <p:nvPr/>
        </p:nvPicPr>
        <p:blipFill rotWithShape="1">
          <a:blip r:embed="rId3"/>
          <a:srcRect l="15137" r="2220"/>
          <a:stretch/>
        </p:blipFill>
        <p:spPr>
          <a:xfrm>
            <a:off x="12" y="10"/>
            <a:ext cx="5667666" cy="5143490"/>
          </a:xfrm>
          <a:prstGeom prst="rect">
            <a:avLst/>
          </a:prstGeom>
        </p:spPr>
      </p:pic>
      <p:sp>
        <p:nvSpPr>
          <p:cNvPr id="91" name="Rectangle 90">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*04*</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Interpretation &amp; Conclusion</a:t>
            </a:r>
          </a:p>
        </p:txBody>
      </p:sp>
      <p:sp>
        <p:nvSpPr>
          <p:cNvPr id="93" name="Rectangle 92">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984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37">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39">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41">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1" name="Rectangle 43">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265AE-6FF4-477A-9B0A-47A114119475}"/>
              </a:ext>
            </a:extLst>
          </p:cNvPr>
          <p:cNvSpPr>
            <a:spLocks noGrp="1"/>
          </p:cNvSpPr>
          <p:nvPr>
            <p:ph type="title"/>
          </p:nvPr>
        </p:nvSpPr>
        <p:spPr>
          <a:xfrm>
            <a:off x="470436" y="-67743"/>
            <a:ext cx="8181805" cy="793242"/>
          </a:xfrm>
        </p:spPr>
        <p:txBody>
          <a:bodyPr vert="horz" lIns="91440" tIns="45720" rIns="91440" bIns="45720" rtlCol="0" anchor="b">
            <a:normAutofit/>
          </a:bodyPr>
          <a:lstStyle/>
          <a:p>
            <a:pPr defTabSz="914400"/>
            <a:r>
              <a:rPr lang="en-US" sz="4500" b="1" spc="-50" dirty="0">
                <a:solidFill>
                  <a:schemeClr val="tx1">
                    <a:lumMod val="85000"/>
                    <a:lumOff val="15000"/>
                  </a:schemeClr>
                </a:solidFill>
                <a:latin typeface="Times New Roman" panose="02020603050405020304" pitchFamily="18" charset="0"/>
                <a:cs typeface="Times New Roman" panose="02020603050405020304" pitchFamily="18" charset="0"/>
              </a:rPr>
              <a:t>Model Comparison</a:t>
            </a:r>
          </a:p>
        </p:txBody>
      </p:sp>
      <p:pic>
        <p:nvPicPr>
          <p:cNvPr id="6" name="Picture 5" descr="Chart, scatter chart&#10;&#10;Description automatically generated">
            <a:extLst>
              <a:ext uri="{FF2B5EF4-FFF2-40B4-BE49-F238E27FC236}">
                <a16:creationId xmlns:a16="http://schemas.microsoft.com/office/drawing/2014/main" id="{5B0B1FEA-4E5F-45A6-9E9A-632E050CEADB}"/>
              </a:ext>
            </a:extLst>
          </p:cNvPr>
          <p:cNvPicPr>
            <a:picLocks noChangeAspect="1"/>
          </p:cNvPicPr>
          <p:nvPr/>
        </p:nvPicPr>
        <p:blipFill>
          <a:blip r:embed="rId2"/>
          <a:stretch>
            <a:fillRect/>
          </a:stretch>
        </p:blipFill>
        <p:spPr>
          <a:xfrm>
            <a:off x="476592" y="1154269"/>
            <a:ext cx="2006063" cy="1457059"/>
          </a:xfrm>
          <a:prstGeom prst="rect">
            <a:avLst/>
          </a:prstGeom>
        </p:spPr>
      </p:pic>
      <p:sp>
        <p:nvSpPr>
          <p:cNvPr id="62" name="Rectangle 45">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4650"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0C1AE113-0C3A-41B9-B320-FD5D7DAE7A57}"/>
              </a:ext>
            </a:extLst>
          </p:cNvPr>
          <p:cNvPicPr>
            <a:picLocks noChangeAspect="1"/>
          </p:cNvPicPr>
          <p:nvPr/>
        </p:nvPicPr>
        <p:blipFill>
          <a:blip r:embed="rId3"/>
          <a:stretch>
            <a:fillRect/>
          </a:stretch>
        </p:blipFill>
        <p:spPr>
          <a:xfrm>
            <a:off x="2577048" y="1156469"/>
            <a:ext cx="1994952" cy="1448989"/>
          </a:xfrm>
          <a:prstGeom prst="rect">
            <a:avLst/>
          </a:prstGeom>
        </p:spPr>
      </p:pic>
      <p:sp>
        <p:nvSpPr>
          <p:cNvPr id="63" name="Rectangle 47">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904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scatter chart&#10;&#10;Description automatically generated">
            <a:extLst>
              <a:ext uri="{FF2B5EF4-FFF2-40B4-BE49-F238E27FC236}">
                <a16:creationId xmlns:a16="http://schemas.microsoft.com/office/drawing/2014/main" id="{E78EF63E-15CB-4EE7-ABA4-792778D1083D}"/>
              </a:ext>
            </a:extLst>
          </p:cNvPr>
          <p:cNvPicPr>
            <a:picLocks noChangeAspect="1"/>
          </p:cNvPicPr>
          <p:nvPr/>
        </p:nvPicPr>
        <p:blipFill>
          <a:blip r:embed="rId4"/>
          <a:stretch>
            <a:fillRect/>
          </a:stretch>
        </p:blipFill>
        <p:spPr>
          <a:xfrm>
            <a:off x="4671444" y="1147153"/>
            <a:ext cx="2025660" cy="1471293"/>
          </a:xfrm>
          <a:prstGeom prst="rect">
            <a:avLst/>
          </a:prstGeom>
        </p:spPr>
      </p:pic>
      <p:sp>
        <p:nvSpPr>
          <p:cNvPr id="64" name="Rectangle 49">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9098"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5DD5F8CC-D41B-4D6E-8423-5FAB2D096DCF}"/>
              </a:ext>
            </a:extLst>
          </p:cNvPr>
          <p:cNvPicPr>
            <a:picLocks noChangeAspect="1"/>
          </p:cNvPicPr>
          <p:nvPr/>
        </p:nvPicPr>
        <p:blipFill>
          <a:blip r:embed="rId5"/>
          <a:stretch>
            <a:fillRect/>
          </a:stretch>
        </p:blipFill>
        <p:spPr>
          <a:xfrm>
            <a:off x="6791495" y="1153491"/>
            <a:ext cx="2016930" cy="1464953"/>
          </a:xfrm>
          <a:prstGeom prst="rect">
            <a:avLst/>
          </a:prstGeom>
        </p:spPr>
      </p:pic>
      <p:cxnSp>
        <p:nvCxnSpPr>
          <p:cNvPr id="65" name="Straight Connector 51">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53">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55">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B704182B-00A2-44BF-AF18-4D1BA97E10A3}"/>
              </a:ext>
            </a:extLst>
          </p:cNvPr>
          <p:cNvSpPr txBox="1"/>
          <p:nvPr/>
        </p:nvSpPr>
        <p:spPr>
          <a:xfrm>
            <a:off x="825655" y="2910840"/>
            <a:ext cx="125053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MSE= 0.10</a:t>
            </a:r>
          </a:p>
          <a:p>
            <a:pPr algn="ctr"/>
            <a:r>
              <a:rPr lang="en-US" dirty="0">
                <a:latin typeface="Times New Roman" panose="02020603050405020304" pitchFamily="18" charset="0"/>
                <a:cs typeface="Times New Roman" panose="02020603050405020304" pitchFamily="18" charset="0"/>
              </a:rPr>
              <a:t>R^2=0.92</a:t>
            </a:r>
          </a:p>
        </p:txBody>
      </p:sp>
      <p:sp>
        <p:nvSpPr>
          <p:cNvPr id="43" name="TextBox 42">
            <a:extLst>
              <a:ext uri="{FF2B5EF4-FFF2-40B4-BE49-F238E27FC236}">
                <a16:creationId xmlns:a16="http://schemas.microsoft.com/office/drawing/2014/main" id="{B21D3824-D77E-4550-8C7D-6AD58AF80A6B}"/>
              </a:ext>
            </a:extLst>
          </p:cNvPr>
          <p:cNvSpPr txBox="1"/>
          <p:nvPr/>
        </p:nvSpPr>
        <p:spPr>
          <a:xfrm>
            <a:off x="5128210" y="2910840"/>
            <a:ext cx="125053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MSE= 0.18</a:t>
            </a:r>
          </a:p>
          <a:p>
            <a:pPr algn="ctr"/>
            <a:r>
              <a:rPr lang="en-US" dirty="0">
                <a:latin typeface="Times New Roman" panose="02020603050405020304" pitchFamily="18" charset="0"/>
                <a:cs typeface="Times New Roman" panose="02020603050405020304" pitchFamily="18" charset="0"/>
              </a:rPr>
              <a:t>R^2= 0.87</a:t>
            </a:r>
          </a:p>
        </p:txBody>
      </p:sp>
      <p:sp>
        <p:nvSpPr>
          <p:cNvPr id="45" name="TextBox 44">
            <a:extLst>
              <a:ext uri="{FF2B5EF4-FFF2-40B4-BE49-F238E27FC236}">
                <a16:creationId xmlns:a16="http://schemas.microsoft.com/office/drawing/2014/main" id="{078542F2-0DCF-45BC-890B-7D21FED347ED}"/>
              </a:ext>
            </a:extLst>
          </p:cNvPr>
          <p:cNvSpPr txBox="1"/>
          <p:nvPr/>
        </p:nvSpPr>
        <p:spPr>
          <a:xfrm>
            <a:off x="2979913" y="2910840"/>
            <a:ext cx="145433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MSE= 0.097</a:t>
            </a:r>
          </a:p>
          <a:p>
            <a:pPr algn="ctr"/>
            <a:r>
              <a:rPr lang="en-US" dirty="0">
                <a:latin typeface="Times New Roman" panose="02020603050405020304" pitchFamily="18" charset="0"/>
                <a:cs typeface="Times New Roman" panose="02020603050405020304" pitchFamily="18" charset="0"/>
              </a:rPr>
              <a:t>R^2=0.93</a:t>
            </a:r>
          </a:p>
        </p:txBody>
      </p:sp>
      <p:sp>
        <p:nvSpPr>
          <p:cNvPr id="47" name="TextBox 46">
            <a:extLst>
              <a:ext uri="{FF2B5EF4-FFF2-40B4-BE49-F238E27FC236}">
                <a16:creationId xmlns:a16="http://schemas.microsoft.com/office/drawing/2014/main" id="{9E4CC8F1-8CE5-4CD1-87DA-EB7D5F1EA7D8}"/>
              </a:ext>
            </a:extLst>
          </p:cNvPr>
          <p:cNvSpPr txBox="1"/>
          <p:nvPr/>
        </p:nvSpPr>
        <p:spPr>
          <a:xfrm>
            <a:off x="7165411" y="2911063"/>
            <a:ext cx="139426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MSE= 0.135</a:t>
            </a:r>
          </a:p>
          <a:p>
            <a:pPr algn="ctr"/>
            <a:r>
              <a:rPr lang="en-US" dirty="0">
                <a:latin typeface="Times New Roman" panose="02020603050405020304" pitchFamily="18" charset="0"/>
                <a:cs typeface="Times New Roman" panose="02020603050405020304" pitchFamily="18" charset="0"/>
              </a:rPr>
              <a:t>R^2= 0.90</a:t>
            </a:r>
          </a:p>
        </p:txBody>
      </p:sp>
      <p:sp>
        <p:nvSpPr>
          <p:cNvPr id="12" name="TextBox 11">
            <a:extLst>
              <a:ext uri="{FF2B5EF4-FFF2-40B4-BE49-F238E27FC236}">
                <a16:creationId xmlns:a16="http://schemas.microsoft.com/office/drawing/2014/main" id="{F7707FAD-D4C1-4D52-9559-CB4AA167AA54}"/>
              </a:ext>
            </a:extLst>
          </p:cNvPr>
          <p:cNvSpPr txBox="1"/>
          <p:nvPr/>
        </p:nvSpPr>
        <p:spPr>
          <a:xfrm>
            <a:off x="472946" y="3419372"/>
            <a:ext cx="189176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Linear Regression</a:t>
            </a:r>
          </a:p>
        </p:txBody>
      </p:sp>
      <p:sp>
        <p:nvSpPr>
          <p:cNvPr id="49" name="TextBox 48">
            <a:extLst>
              <a:ext uri="{FF2B5EF4-FFF2-40B4-BE49-F238E27FC236}">
                <a16:creationId xmlns:a16="http://schemas.microsoft.com/office/drawing/2014/main" id="{DD806565-0386-4BB8-8329-9260866DC316}"/>
              </a:ext>
            </a:extLst>
          </p:cNvPr>
          <p:cNvSpPr txBox="1"/>
          <p:nvPr/>
        </p:nvSpPr>
        <p:spPr>
          <a:xfrm>
            <a:off x="2640288" y="3419595"/>
            <a:ext cx="189176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Linear Kernel SVM</a:t>
            </a:r>
          </a:p>
        </p:txBody>
      </p:sp>
      <p:sp>
        <p:nvSpPr>
          <p:cNvPr id="51" name="TextBox 50">
            <a:extLst>
              <a:ext uri="{FF2B5EF4-FFF2-40B4-BE49-F238E27FC236}">
                <a16:creationId xmlns:a16="http://schemas.microsoft.com/office/drawing/2014/main" id="{B3166F1B-1DA2-4584-ADF4-4BE35E4842E8}"/>
              </a:ext>
            </a:extLst>
          </p:cNvPr>
          <p:cNvSpPr txBox="1"/>
          <p:nvPr/>
        </p:nvSpPr>
        <p:spPr>
          <a:xfrm>
            <a:off x="4738392" y="3419595"/>
            <a:ext cx="189176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Radial Kernel SVM</a:t>
            </a:r>
          </a:p>
        </p:txBody>
      </p:sp>
      <p:sp>
        <p:nvSpPr>
          <p:cNvPr id="53" name="TextBox 52">
            <a:extLst>
              <a:ext uri="{FF2B5EF4-FFF2-40B4-BE49-F238E27FC236}">
                <a16:creationId xmlns:a16="http://schemas.microsoft.com/office/drawing/2014/main" id="{6FAAE9C4-22EE-41FB-BD0F-370A02A4BB43}"/>
              </a:ext>
            </a:extLst>
          </p:cNvPr>
          <p:cNvSpPr txBox="1"/>
          <p:nvPr/>
        </p:nvSpPr>
        <p:spPr>
          <a:xfrm>
            <a:off x="6938331" y="3419595"/>
            <a:ext cx="189176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K-Nearest Neighbors (KNN) </a:t>
            </a:r>
          </a:p>
        </p:txBody>
      </p:sp>
    </p:spTree>
    <p:extLst>
      <p:ext uri="{BB962C8B-B14F-4D97-AF65-F5344CB8AC3E}">
        <p14:creationId xmlns:p14="http://schemas.microsoft.com/office/powerpoint/2010/main" val="395161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2"/>
        <p:cNvGrpSpPr/>
        <p:nvPr/>
      </p:nvGrpSpPr>
      <p:grpSpPr>
        <a:xfrm>
          <a:off x="0" y="0"/>
          <a:ext cx="0" cy="0"/>
          <a:chOff x="0" y="0"/>
          <a:chExt cx="0" cy="0"/>
        </a:xfrm>
      </p:grpSpPr>
      <p:sp>
        <p:nvSpPr>
          <p:cNvPr id="117" name="Rectangle 11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Rectangle 11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1" name="Straight Connector 12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23" name="Google Shape;623;p43"/>
          <p:cNvSpPr txBox="1">
            <a:spLocks noGrp="1"/>
          </p:cNvSpPr>
          <p:nvPr>
            <p:ph type="title"/>
          </p:nvPr>
        </p:nvSpPr>
        <p:spPr>
          <a:xfrm>
            <a:off x="800100" y="215133"/>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4400" b="1" spc="-50" dirty="0">
                <a:latin typeface="Times New Roman" panose="02020603050405020304" pitchFamily="18" charset="0"/>
                <a:cs typeface="Times New Roman" panose="02020603050405020304" pitchFamily="18" charset="0"/>
              </a:rPr>
              <a:t>Conclusion</a:t>
            </a:r>
          </a:p>
        </p:txBody>
      </p:sp>
      <p:pic>
        <p:nvPicPr>
          <p:cNvPr id="2" name="Picture 1">
            <a:extLst>
              <a:ext uri="{FF2B5EF4-FFF2-40B4-BE49-F238E27FC236}">
                <a16:creationId xmlns:a16="http://schemas.microsoft.com/office/drawing/2014/main" id="{1E5F7835-EC4D-41AC-ADD9-61F424907E94}"/>
              </a:ext>
            </a:extLst>
          </p:cNvPr>
          <p:cNvPicPr>
            <a:picLocks noChangeAspect="1"/>
          </p:cNvPicPr>
          <p:nvPr/>
        </p:nvPicPr>
        <p:blipFill>
          <a:blip r:embed="rId3"/>
          <a:stretch>
            <a:fillRect/>
          </a:stretch>
        </p:blipFill>
        <p:spPr>
          <a:xfrm>
            <a:off x="6015427" y="2295054"/>
            <a:ext cx="2351332" cy="887627"/>
          </a:xfrm>
          <a:prstGeom prst="rect">
            <a:avLst/>
          </a:prstGeom>
        </p:spPr>
      </p:pic>
      <p:sp>
        <p:nvSpPr>
          <p:cNvPr id="624" name="Google Shape;624;p43"/>
          <p:cNvSpPr txBox="1">
            <a:spLocks noGrp="1"/>
          </p:cNvSpPr>
          <p:nvPr>
            <p:ph type="subTitle" idx="4294967295"/>
          </p:nvPr>
        </p:nvSpPr>
        <p:spPr>
          <a:xfrm flipH="1">
            <a:off x="895148" y="1478883"/>
            <a:ext cx="4762705" cy="3095626"/>
          </a:xfrm>
          <a:prstGeom prst="rect">
            <a:avLst/>
          </a:prstGeom>
        </p:spPr>
        <p:txBody>
          <a:bodyPr spcFirstLastPara="1" wrap="square" lIns="91425" tIns="91425" rIns="91425" bIns="91425" anchor="t" anchorCtr="0">
            <a:noAutofit/>
          </a:bodyPr>
          <a:lstStyle/>
          <a:p>
            <a:pPr marL="425450" indent="-285750" algn="just">
              <a:lnSpc>
                <a:spcPct val="100000"/>
              </a:lnSpc>
              <a:spcBef>
                <a:spcPts val="0"/>
              </a:spcBef>
              <a:spcAft>
                <a:spcPts val="600"/>
              </a:spcAft>
              <a:buSzPts val="14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Among all the algorithms we have used, the Linear SVM gives us the lowest Mean squared error (MSE) and highest accuracy. </a:t>
            </a:r>
          </a:p>
          <a:p>
            <a:pPr marL="425450" indent="-285750" algn="just">
              <a:lnSpc>
                <a:spcPct val="100000"/>
              </a:lnSpc>
              <a:spcBef>
                <a:spcPts val="0"/>
              </a:spcBef>
              <a:spcAft>
                <a:spcPts val="600"/>
              </a:spcAft>
              <a:buSzPts val="14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 we can conclude that for our balanced and scaled dataset, Linear SVM gives the best prediction with the least error.</a:t>
            </a:r>
          </a:p>
          <a:p>
            <a:pPr marL="425450" indent="-285750" algn="just">
              <a:lnSpc>
                <a:spcPct val="100000"/>
              </a:lnSpc>
              <a:spcBef>
                <a:spcPts val="0"/>
              </a:spcBef>
              <a:spcAft>
                <a:spcPts val="600"/>
              </a:spcAft>
              <a:buSzPts val="14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Also, Linear Regression is the one after that which tells us about the relation of our target variable with the predictors. Total deaths and today negative were positively related to our target variable which is today positive.   </a:t>
            </a:r>
            <a:endParaRPr lang="e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0CDF6CC-BC5C-4CB0-AB1B-86AC748DB5D9}"/>
              </a:ext>
            </a:extLst>
          </p:cNvPr>
          <p:cNvSpPr/>
          <p:nvPr/>
        </p:nvSpPr>
        <p:spPr>
          <a:xfrm>
            <a:off x="2621756" y="1193006"/>
            <a:ext cx="3850482" cy="168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Thank</a:t>
            </a:r>
            <a:r>
              <a:rPr lang="en-US" sz="5400" b="1" dirty="0">
                <a:latin typeface="Times New Roman" panose="02020603050405020304" pitchFamily="18" charset="0"/>
                <a:cs typeface="Times New Roman" panose="02020603050405020304" pitchFamily="18" charset="0"/>
              </a:rPr>
              <a:t> </a:t>
            </a:r>
            <a:r>
              <a:rPr lang="en-US" sz="5400" b="1" dirty="0">
                <a:solidFill>
                  <a:schemeClr val="tx1"/>
                </a:solidFill>
                <a:latin typeface="Times New Roman" panose="02020603050405020304" pitchFamily="18" charset="0"/>
                <a:cs typeface="Times New Roman" panose="02020603050405020304" pitchFamily="18" charset="0"/>
              </a:rPr>
              <a:t>you</a:t>
            </a:r>
            <a:r>
              <a:rPr lang="en-US" sz="54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7112B5F4-E785-462D-BE74-E6AD851B3D4D}"/>
              </a:ext>
            </a:extLst>
          </p:cNvPr>
          <p:cNvSpPr/>
          <p:nvPr/>
        </p:nvSpPr>
        <p:spPr>
          <a:xfrm>
            <a:off x="6693694" y="4150519"/>
            <a:ext cx="2200275" cy="39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Tanmay Gupta</a:t>
            </a:r>
          </a:p>
        </p:txBody>
      </p:sp>
      <p:cxnSp>
        <p:nvCxnSpPr>
          <p:cNvPr id="9" name="Connector: Elbow 8">
            <a:extLst>
              <a:ext uri="{FF2B5EF4-FFF2-40B4-BE49-F238E27FC236}">
                <a16:creationId xmlns:a16="http://schemas.microsoft.com/office/drawing/2014/main" id="{82BC9196-E45B-4BE2-8C8D-40CB66BBBC8F}"/>
              </a:ext>
            </a:extLst>
          </p:cNvPr>
          <p:cNvCxnSpPr/>
          <p:nvPr/>
        </p:nvCxnSpPr>
        <p:spPr>
          <a:xfrm rot="16200000" flipH="1">
            <a:off x="5757863" y="3075384"/>
            <a:ext cx="1035844" cy="1007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1340551-7192-4E54-982A-7E8C19D86F7B}"/>
              </a:ext>
            </a:extLst>
          </p:cNvPr>
          <p:cNvSpPr/>
          <p:nvPr/>
        </p:nvSpPr>
        <p:spPr>
          <a:xfrm>
            <a:off x="5918597" y="3061096"/>
            <a:ext cx="950119" cy="400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From</a:t>
            </a:r>
          </a:p>
        </p:txBody>
      </p:sp>
    </p:spTree>
    <p:extLst>
      <p:ext uri="{BB962C8B-B14F-4D97-AF65-F5344CB8AC3E}">
        <p14:creationId xmlns:p14="http://schemas.microsoft.com/office/powerpoint/2010/main" val="406589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150" name="Rectangle 14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Rectangle 15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4" name="Straight Connector 15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6" name="Rectangle 15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47" name="Graphic 146" descr="Server">
            <a:extLst>
              <a:ext uri="{FF2B5EF4-FFF2-40B4-BE49-F238E27FC236}">
                <a16:creationId xmlns:a16="http://schemas.microsoft.com/office/drawing/2014/main" id="{11297EC7-2088-4058-8963-AEF4787450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184" y="480060"/>
            <a:ext cx="4183380" cy="4183380"/>
          </a:xfrm>
          <a:prstGeom prst="rect">
            <a:avLst/>
          </a:prstGeom>
        </p:spPr>
      </p:pic>
      <p:sp>
        <p:nvSpPr>
          <p:cNvPr id="158" name="Rectangle 15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*01*</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Introduction</a:t>
            </a:r>
          </a:p>
        </p:txBody>
      </p:sp>
      <p:sp>
        <p:nvSpPr>
          <p:cNvPr id="160" name="Rectangle 15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3"/>
          <p:cNvSpPr txBox="1">
            <a:spLocks noGrp="1"/>
          </p:cNvSpPr>
          <p:nvPr>
            <p:ph type="title"/>
          </p:nvPr>
        </p:nvSpPr>
        <p:spPr>
          <a:xfrm>
            <a:off x="720000" y="408710"/>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400" b="1" dirty="0">
                <a:solidFill>
                  <a:schemeClr val="tx1"/>
                </a:solidFill>
                <a:latin typeface="Times New Roman" panose="02020603050405020304" pitchFamily="18" charset="0"/>
                <a:cs typeface="Times New Roman" panose="02020603050405020304" pitchFamily="18" charset="0"/>
              </a:rPr>
              <a:t>Introduction</a:t>
            </a:r>
            <a:endParaRPr b="1" dirty="0">
              <a:solidFill>
                <a:schemeClr val="tx1"/>
              </a:solidFill>
              <a:latin typeface="Times New Roman" panose="02020603050405020304" pitchFamily="18" charset="0"/>
              <a:cs typeface="Times New Roman" panose="02020603050405020304" pitchFamily="18" charset="0"/>
            </a:endParaRPr>
          </a:p>
        </p:txBody>
      </p:sp>
      <p:sp>
        <p:nvSpPr>
          <p:cNvPr id="534" name="Google Shape;534;p33"/>
          <p:cNvSpPr txBox="1"/>
          <p:nvPr/>
        </p:nvSpPr>
        <p:spPr>
          <a:xfrm flipH="1">
            <a:off x="720003" y="2200657"/>
            <a:ext cx="7459798" cy="3070859"/>
          </a:xfrm>
          <a:prstGeom prst="rect">
            <a:avLst/>
          </a:prstGeom>
          <a:noFill/>
          <a:ln>
            <a:noFill/>
          </a:ln>
        </p:spPr>
        <p:txBody>
          <a:bodyPr spcFirstLastPara="1" wrap="square" lIns="91425" tIns="91425" rIns="91425" bIns="91425" anchor="t" anchorCtr="0">
            <a:noAutofit/>
          </a:bodyPr>
          <a:lstStyle/>
          <a:p>
            <a:pPr marL="342900" indent="-34290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COVID-19 is caused by  severe acute respiratory syndrome coronavirus 2 (SARS-CoV-2).</a:t>
            </a:r>
          </a:p>
          <a:p>
            <a:pPr marL="342900" indent="-34290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Gloria Hallelujah"/>
              </a:rPr>
              <a:t>Declared a pandemic by WHO in May 2020</a:t>
            </a:r>
          </a:p>
          <a:p>
            <a:pPr marL="342900" indent="-34290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Gloria Hallelujah"/>
              </a:rPr>
              <a:t>Symptoms occur 1-14 days after contact with the virus.</a:t>
            </a:r>
          </a:p>
          <a:p>
            <a:pPr marL="342900" indent="-34290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Gloria Hallelujah"/>
              </a:rPr>
              <a:t>Preventive measures- Social Distancing,Wearing Masks, Sanitizer, Face Coverings.</a:t>
            </a:r>
          </a:p>
          <a:p>
            <a:pPr marL="342900" indent="-342900">
              <a:buClr>
                <a:schemeClr val="accent1"/>
              </a:buClr>
              <a:buFont typeface="Wingdings" panose="05000000000000000000" pitchFamily="2" charset="2"/>
              <a:buChar char="Ø"/>
            </a:pPr>
            <a:r>
              <a:rPr lang="en-US" dirty="0">
                <a:latin typeface="Times New Roman" panose="02020603050405020304" pitchFamily="18" charset="0"/>
                <a:ea typeface="Gloria Hallelujah"/>
                <a:cs typeface="Times New Roman" panose="02020603050405020304" pitchFamily="18" charset="0"/>
                <a:sym typeface="Gloria Hallelujah"/>
              </a:rPr>
              <a:t>Reference-  </a:t>
            </a:r>
            <a:r>
              <a:rPr lang="en-US" dirty="0">
                <a:latin typeface="Times New Roman" panose="02020603050405020304" pitchFamily="18" charset="0"/>
                <a:ea typeface="Gloria Hallelujah"/>
                <a:cs typeface="Times New Roman" panose="02020603050405020304" pitchFamily="18" charset="0"/>
                <a:sym typeface="Gloria Hallelujah"/>
                <a:hlinkClick r:id="rId3"/>
              </a:rPr>
              <a:t>https://en.wikipedia.org/wiki/Coronavirus_disease_2019</a:t>
            </a:r>
            <a:r>
              <a:rPr lang="en-US" dirty="0">
                <a:latin typeface="Times New Roman" panose="02020603050405020304" pitchFamily="18" charset="0"/>
                <a:ea typeface="Gloria Hallelujah"/>
                <a:cs typeface="Times New Roman" panose="02020603050405020304" pitchFamily="18" charset="0"/>
                <a:sym typeface="Gloria Hallelujah"/>
              </a:rPr>
              <a:t> </a:t>
            </a:r>
            <a:r>
              <a:rPr lang="en" dirty="0">
                <a:latin typeface="Times New Roman" panose="02020603050405020304" pitchFamily="18" charset="0"/>
                <a:ea typeface="Gloria Hallelujah"/>
                <a:cs typeface="Times New Roman" panose="02020603050405020304" pitchFamily="18" charset="0"/>
                <a:sym typeface="Gloria Hallelujah"/>
              </a:rPr>
              <a:t> </a:t>
            </a:r>
            <a:endParaRPr dirty="0">
              <a:latin typeface="Times New Roman" panose="02020603050405020304" pitchFamily="18" charset="0"/>
              <a:ea typeface="Gloria Hallelujah"/>
              <a:cs typeface="Times New Roman" panose="02020603050405020304" pitchFamily="18" charset="0"/>
              <a:sym typeface="Gloria Hallelujah"/>
            </a:endParaRPr>
          </a:p>
        </p:txBody>
      </p:sp>
      <p:sp>
        <p:nvSpPr>
          <p:cNvPr id="550" name="Google Shape;550;p33"/>
          <p:cNvSpPr txBox="1"/>
          <p:nvPr/>
        </p:nvSpPr>
        <p:spPr>
          <a:xfrm flipH="1">
            <a:off x="720001" y="1310472"/>
            <a:ext cx="7459800" cy="670727"/>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panose="02020603050405020304" pitchFamily="18" charset="0"/>
                <a:ea typeface="Gloria Hallelujah"/>
                <a:cs typeface="Times New Roman" panose="02020603050405020304" pitchFamily="18" charset="0"/>
                <a:sym typeface="Gloria Hallelujah"/>
              </a:rPr>
              <a:t>COVID-19- Background</a:t>
            </a:r>
            <a:endParaRPr sz="2000" dirty="0">
              <a:latin typeface="Times New Roman" panose="02020603050405020304" pitchFamily="18" charset="0"/>
              <a:ea typeface="Gloria Hallelujah"/>
              <a:cs typeface="Times New Roman" panose="02020603050405020304" pitchFamily="18" charset="0"/>
              <a:sym typeface="Gloria Halleluja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9870-B776-417C-A2F1-29D82409BE7B}"/>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cs typeface="Times New Roman" panose="02020603050405020304" pitchFamily="18" charset="0"/>
              </a:rPr>
              <a:t>COVID-19 in the US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2B098C-E75D-47C4-B861-F7F3DF89423B}"/>
              </a:ext>
            </a:extLst>
          </p:cNvPr>
          <p:cNvSpPr txBox="1"/>
          <p:nvPr/>
        </p:nvSpPr>
        <p:spPr>
          <a:xfrm>
            <a:off x="822960" y="1701433"/>
            <a:ext cx="7888224" cy="2416046"/>
          </a:xfrm>
          <a:prstGeom prst="rect">
            <a:avLst/>
          </a:prstGeom>
          <a:noFill/>
        </p:spPr>
        <p:txBody>
          <a:bodyPr wrap="square" rtlCol="0">
            <a:spAutoFit/>
          </a:bodyPr>
          <a:lstStyle/>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will study the impact of COVID-19 in the USA.</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Case- 20 January 2020 in Washington</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Number of Cases since then- More than15 Million</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Most affected areas- California , Texas and Florida.</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Number of deaths – 282,000</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hlinkClick r:id="rId2"/>
              </a:rPr>
              <a:t>https://news.google.com/covid19/map?hl=en-US&amp;mid=%2Fm%2F09c7w0&amp;gl=US&amp;ceid=US%3Aen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5975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01C3-812F-4AD0-9D5B-A9CCE4B31DE5}"/>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cs typeface="Times New Roman" panose="02020603050405020304" pitchFamily="18" charset="0"/>
              </a:rPr>
              <a:t>Research and Development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5B5090-B0CF-4CAD-9BCE-D1F4487EA98D}"/>
              </a:ext>
            </a:extLst>
          </p:cNvPr>
          <p:cNvSpPr txBox="1"/>
          <p:nvPr/>
        </p:nvSpPr>
        <p:spPr>
          <a:xfrm>
            <a:off x="908304" y="1676400"/>
            <a:ext cx="7458456" cy="3247043"/>
          </a:xfrm>
          <a:prstGeom prst="rect">
            <a:avLst/>
          </a:prstGeom>
          <a:noFill/>
        </p:spPr>
        <p:txBody>
          <a:bodyPr wrap="square" rtlCol="0">
            <a:spAutoFit/>
          </a:bodyPr>
          <a:lstStyle/>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59 Vaccine candidates are in clinical research phases with 17 in phase II-III.</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Top Universities working towards the vaccine- John Hopkins University and the University Of Oxford (in  collaboration with AstraZeneca).</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Companies developing vaccine- Pfizer and BioNtech, Moderna.</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Pfizer Inc and BioNTech, Moderna and the University of Oxford (in collaboration with AstraZeneca), announced positive results from interim analyses of their Phase III vaccine trials.</a:t>
            </a:r>
          </a:p>
          <a:p>
            <a:pPr marL="285750" indent="-285750">
              <a:spcAft>
                <a:spcPts val="6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hlinkClick r:id="rId2"/>
              </a:rPr>
              <a:t>https://en.wikipedia.org/wiki/COVID-19_drug_development</a:t>
            </a:r>
            <a:r>
              <a:rPr lang="en-US" dirty="0">
                <a:latin typeface="Times New Roman" panose="02020603050405020304" pitchFamily="18" charset="0"/>
                <a:cs typeface="Times New Roman" panose="02020603050405020304" pitchFamily="18" charset="0"/>
              </a:rPr>
              <a:t> </a:t>
            </a:r>
          </a:p>
          <a:p>
            <a:pPr marL="285750" indent="-285750">
              <a:buClr>
                <a:schemeClr val="accent1"/>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dirty="0"/>
          </a:p>
        </p:txBody>
      </p:sp>
    </p:spTree>
    <p:extLst>
      <p:ext uri="{BB962C8B-B14F-4D97-AF65-F5344CB8AC3E}">
        <p14:creationId xmlns:p14="http://schemas.microsoft.com/office/powerpoint/2010/main" val="31832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3DC47-9821-4D39-9198-C4624EB8F963}"/>
              </a:ext>
            </a:extLst>
          </p:cNvPr>
          <p:cNvSpPr>
            <a:spLocks noGrp="1"/>
          </p:cNvSpPr>
          <p:nvPr>
            <p:ph type="title"/>
          </p:nvPr>
        </p:nvSpPr>
        <p:spPr>
          <a:xfrm>
            <a:off x="4808763" y="476209"/>
            <a:ext cx="3845379" cy="1088068"/>
          </a:xfrm>
        </p:spPr>
        <p:txBody>
          <a:bodyPr vert="horz" lIns="91440" tIns="45720" rIns="91440" bIns="45720" rtlCol="0" anchor="b">
            <a:noAutofit/>
          </a:bodyPr>
          <a:lstStyle/>
          <a:p>
            <a:pPr defTabSz="914400"/>
            <a:r>
              <a:rPr lang="en-US" b="1" spc="-50" dirty="0">
                <a:latin typeface="Times New Roman" panose="02020603050405020304" pitchFamily="18" charset="0"/>
                <a:cs typeface="Times New Roman" panose="02020603050405020304" pitchFamily="18" charset="0"/>
              </a:rPr>
              <a:t>Goal of the project</a:t>
            </a:r>
          </a:p>
        </p:txBody>
      </p:sp>
      <p:pic>
        <p:nvPicPr>
          <p:cNvPr id="20" name="Picture 2" descr="6 Key Questions To Effectively Analyze Your eLearning Course Audiences -  eLearning Industry">
            <a:extLst>
              <a:ext uri="{FF2B5EF4-FFF2-40B4-BE49-F238E27FC236}">
                <a16:creationId xmlns:a16="http://schemas.microsoft.com/office/drawing/2014/main" id="{50FC0750-0970-4EB0-9918-3841BD4D83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94" y="1306892"/>
            <a:ext cx="4088720" cy="2289683"/>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1564641"/>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0AC13E0-E94B-45E0-B147-D0E7DAD1C15B}"/>
              </a:ext>
            </a:extLst>
          </p:cNvPr>
          <p:cNvSpPr txBox="1"/>
          <p:nvPr/>
        </p:nvSpPr>
        <p:spPr>
          <a:xfrm>
            <a:off x="4808763" y="1649185"/>
            <a:ext cx="3845379" cy="2752635"/>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Ø"/>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We will focus on predicting the number of daily covid-19 cases in the United States Of America(USA) by analyzing the COVID-19 dataset from here-  </a:t>
            </a:r>
            <a:r>
              <a:rPr lang="en-US"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https://covidtracking.com/data/national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
        <p:nvSpPr>
          <p:cNvPr id="53" name="Rectangle 5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6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85" name="Rectangle 8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3" name="Graphic 82" descr="Bug under Magnifying Glass">
            <a:extLst>
              <a:ext uri="{FF2B5EF4-FFF2-40B4-BE49-F238E27FC236}">
                <a16:creationId xmlns:a16="http://schemas.microsoft.com/office/drawing/2014/main" id="{27585005-70F8-4762-832A-DB5BE05D1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184" y="480060"/>
            <a:ext cx="4183380" cy="4183380"/>
          </a:xfrm>
          <a:prstGeom prst="rect">
            <a:avLst/>
          </a:prstGeom>
        </p:spPr>
      </p:pic>
      <p:sp>
        <p:nvSpPr>
          <p:cNvPr id="93" name="Rectangle 92">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*02*</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Data Exploration &amp; Interpretation</a:t>
            </a:r>
          </a:p>
        </p:txBody>
      </p:sp>
      <p:sp>
        <p:nvSpPr>
          <p:cNvPr id="95" name="Rectangle 94">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30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3341-E625-40D3-99F7-0BBF1208732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Exploring the dataset </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C9C86E-BC2A-426C-B49A-01680A37979A}"/>
              </a:ext>
            </a:extLst>
          </p:cNvPr>
          <p:cNvSpPr txBox="1"/>
          <p:nvPr/>
        </p:nvSpPr>
        <p:spPr>
          <a:xfrm>
            <a:off x="815340" y="3064499"/>
            <a:ext cx="749503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dataset consists of 18 columns which consists of the Date, total deaths, deaths on that day, total number of people in ICU, Number of people hospitalized, Total number of positive patients, number of people tested positive today, Total number of negative patients, number of negative tested today, states, total tests. I have modified the column names for a better understanding.</a:t>
            </a:r>
          </a:p>
        </p:txBody>
      </p:sp>
      <p:pic>
        <p:nvPicPr>
          <p:cNvPr id="8" name="Picture 7" descr="Text, letter&#10;&#10;Description automatically generated">
            <a:extLst>
              <a:ext uri="{FF2B5EF4-FFF2-40B4-BE49-F238E27FC236}">
                <a16:creationId xmlns:a16="http://schemas.microsoft.com/office/drawing/2014/main" id="{E258E34D-71EA-4E0C-BDA9-E4A19C729252}"/>
              </a:ext>
            </a:extLst>
          </p:cNvPr>
          <p:cNvPicPr>
            <a:picLocks noChangeAspect="1"/>
          </p:cNvPicPr>
          <p:nvPr/>
        </p:nvPicPr>
        <p:blipFill>
          <a:blip r:embed="rId2"/>
          <a:stretch>
            <a:fillRect/>
          </a:stretch>
        </p:blipFill>
        <p:spPr>
          <a:xfrm>
            <a:off x="815339" y="1526240"/>
            <a:ext cx="7551421" cy="1397841"/>
          </a:xfrm>
          <a:prstGeom prst="rect">
            <a:avLst/>
          </a:prstGeom>
        </p:spPr>
      </p:pic>
    </p:spTree>
    <p:extLst>
      <p:ext uri="{BB962C8B-B14F-4D97-AF65-F5344CB8AC3E}">
        <p14:creationId xmlns:p14="http://schemas.microsoft.com/office/powerpoint/2010/main" val="16785636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1230</Words>
  <Application>Microsoft Office PowerPoint</Application>
  <PresentationFormat>On-screen Show (16:9)</PresentationFormat>
  <Paragraphs>96</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 Light</vt:lpstr>
      <vt:lpstr>Arial</vt:lpstr>
      <vt:lpstr>Times New Roman</vt:lpstr>
      <vt:lpstr>Wingdings</vt:lpstr>
      <vt:lpstr>Calibri</vt:lpstr>
      <vt:lpstr>Retrospect</vt:lpstr>
      <vt:lpstr>PowerPoint Presentation</vt:lpstr>
      <vt:lpstr>Table of contents</vt:lpstr>
      <vt:lpstr>*01* Introduction</vt:lpstr>
      <vt:lpstr>Introduction</vt:lpstr>
      <vt:lpstr>COVID-19 in the US</vt:lpstr>
      <vt:lpstr>Research and Development</vt:lpstr>
      <vt:lpstr>Goal of the project</vt:lpstr>
      <vt:lpstr>*02* Data Exploration &amp; Interpretation</vt:lpstr>
      <vt:lpstr>Exploring the dataset </vt:lpstr>
      <vt:lpstr>Exploring the dataset </vt:lpstr>
      <vt:lpstr>Exploring the dataset </vt:lpstr>
      <vt:lpstr>Limitations with the Data </vt:lpstr>
      <vt:lpstr>Correcting Imbalance</vt:lpstr>
      <vt:lpstr>Scaling the balanced Dataset</vt:lpstr>
      <vt:lpstr>*03* Data Analysis &amp; Model Development</vt:lpstr>
      <vt:lpstr>Model Development and evaluation</vt:lpstr>
      <vt:lpstr>Model Development and evaluation</vt:lpstr>
      <vt:lpstr>Model Development and evaluation</vt:lpstr>
      <vt:lpstr>Model Development and evaluation</vt:lpstr>
      <vt:lpstr>*04* Interpretation &amp; Conclusion</vt:lpstr>
      <vt:lpstr>Model Comparison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Gupta</dc:creator>
  <cp:lastModifiedBy>Tanmay Gupta</cp:lastModifiedBy>
  <cp:revision>10</cp:revision>
  <dcterms:created xsi:type="dcterms:W3CDTF">2020-12-08T10:45:59Z</dcterms:created>
  <dcterms:modified xsi:type="dcterms:W3CDTF">2020-12-08T12:16:04Z</dcterms:modified>
</cp:coreProperties>
</file>