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17"/>
  </p:notesMasterIdLst>
  <p:sldIdLst>
    <p:sldId id="256" r:id="rId2"/>
    <p:sldId id="257" r:id="rId3"/>
    <p:sldId id="258" r:id="rId4"/>
    <p:sldId id="259" r:id="rId5"/>
    <p:sldId id="260" r:id="rId6"/>
    <p:sldId id="272" r:id="rId7"/>
    <p:sldId id="265" r:id="rId8"/>
    <p:sldId id="263" r:id="rId9"/>
    <p:sldId id="264" r:id="rId10"/>
    <p:sldId id="273" r:id="rId11"/>
    <p:sldId id="268" r:id="rId12"/>
    <p:sldId id="267" r:id="rId13"/>
    <p:sldId id="274" r:id="rId14"/>
    <p:sldId id="270" r:id="rId15"/>
    <p:sldId id="275"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Lato" panose="020B0604020202020204" charset="0"/>
      <p:regular r:id="rId24"/>
      <p:bold r:id="rId25"/>
      <p:italic r:id="rId26"/>
      <p:boldItalic r:id="rId27"/>
    </p:embeddedFont>
    <p:embeddedFont>
      <p:font typeface="Source Sans Pro SemiBold" panose="020B0603030403020204" pitchFamily="34" charset="0"/>
      <p:bold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7" d="100"/>
          <a:sy n="107" d="100"/>
        </p:scale>
        <p:origin x="7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tx1"/>
                </a:solidFill>
              </a:rPr>
              <a:t>Purchase</a:t>
            </a:r>
            <a:r>
              <a:rPr lang="en-US" baseline="0" dirty="0">
                <a:solidFill>
                  <a:schemeClr val="tx1"/>
                </a:solidFill>
              </a:rPr>
              <a:t> chart over gender</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cat>
            <c:strRef>
              <c:f>Sheet1!$B$1:$C$1</c:f>
              <c:strCache>
                <c:ptCount val="2"/>
                <c:pt idx="0">
                  <c:v>Male </c:v>
                </c:pt>
                <c:pt idx="1">
                  <c:v>Female</c:v>
                </c:pt>
              </c:strCache>
            </c:strRef>
          </c:cat>
          <c:val>
            <c:numRef>
              <c:f>Sheet1!$B$2:$C$2</c:f>
              <c:numCache>
                <c:formatCode>General</c:formatCode>
                <c:ptCount val="2"/>
                <c:pt idx="0">
                  <c:v>20269</c:v>
                </c:pt>
                <c:pt idx="1">
                  <c:v>21269</c:v>
                </c:pt>
              </c:numCache>
            </c:numRef>
          </c:val>
          <c:extLst>
            <c:ext xmlns:c16="http://schemas.microsoft.com/office/drawing/2014/chart" uri="{C3380CC4-5D6E-409C-BE32-E72D297353CC}">
              <c16:uniqueId val="{00000000-6671-4BE5-8090-57000875E6DD}"/>
            </c:ext>
          </c:extLst>
        </c:ser>
        <c:dLbls>
          <c:showLegendKey val="0"/>
          <c:showVal val="0"/>
          <c:showCatName val="0"/>
          <c:showSerName val="0"/>
          <c:showPercent val="0"/>
          <c:showBubbleSize val="0"/>
        </c:dLbls>
        <c:gapWidth val="219"/>
        <c:overlap val="-27"/>
        <c:axId val="534423168"/>
        <c:axId val="537516656"/>
      </c:barChart>
      <c:catAx>
        <c:axId val="534423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7516656"/>
        <c:crosses val="autoZero"/>
        <c:auto val="1"/>
        <c:lblAlgn val="ctr"/>
        <c:lblOffset val="100"/>
        <c:noMultiLvlLbl val="0"/>
      </c:catAx>
      <c:valAx>
        <c:axId val="537516656"/>
        <c:scaling>
          <c:orientation val="minMax"/>
          <c:max val="2200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Purchase over last 3 years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4423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Sheet2!$A$2:$A$15</cx:f>
        <cx:lvl ptCount="14">
          <cx:pt idx="0">15-20</cx:pt>
          <cx:pt idx="1">20-25</cx:pt>
          <cx:pt idx="2">25-30</cx:pt>
          <cx:pt idx="3">30-35</cx:pt>
          <cx:pt idx="4">35-40</cx:pt>
          <cx:pt idx="5">40-45</cx:pt>
          <cx:pt idx="6">45-50</cx:pt>
          <cx:pt idx="7">50-55</cx:pt>
          <cx:pt idx="8">55-60</cx:pt>
          <cx:pt idx="9">60-65</cx:pt>
          <cx:pt idx="10">65-70</cx:pt>
          <cx:pt idx="11">70-75</cx:pt>
          <cx:pt idx="12">75-80</cx:pt>
          <cx:pt idx="13">80-85</cx:pt>
        </cx:lvl>
      </cx:strDim>
      <cx:numDim type="val">
        <cx:f>Sheet2!$B$2:$B$15</cx:f>
        <cx:lvl ptCount="14" formatCode="General">
          <cx:pt idx="0">750</cx:pt>
          <cx:pt idx="1">3793</cx:pt>
          <cx:pt idx="2">4220</cx:pt>
          <cx:pt idx="3">2050</cx:pt>
          <cx:pt idx="4">2450</cx:pt>
          <cx:pt idx="5">3300</cx:pt>
          <cx:pt idx="6">3635</cx:pt>
          <cx:pt idx="7">4430</cx:pt>
          <cx:pt idx="8">3600</cx:pt>
          <cx:pt idx="9">3756</cx:pt>
          <cx:pt idx="10">3502</cx:pt>
          <cx:pt idx="11">1820</cx:pt>
          <cx:pt idx="12">1650</cx:pt>
          <cx:pt idx="13">802</cx:pt>
        </cx:lvl>
      </cx:numDim>
    </cx:data>
  </cx:chartData>
  <cx:chart>
    <cx:title pos="t" align="ctr" overlay="0">
      <cx:tx>
        <cx:txData>
          <cx:v>Descending Purchase chart over age</cx:v>
        </cx:txData>
      </cx:tx>
      <cx:txPr>
        <a:bodyPr spcFirstLastPara="1" vertOverflow="ellipsis" horzOverflow="overflow" wrap="square" lIns="0" tIns="0" rIns="0" bIns="0" anchor="ctr" anchorCtr="1"/>
        <a:lstStyle/>
        <a:p>
          <a:pPr algn="ctr" rtl="0">
            <a:defRPr/>
          </a:pPr>
          <a:r>
            <a:rPr lang="en-US" sz="1400" b="0" i="0" u="none" strike="noStrike" baseline="0" dirty="0">
              <a:solidFill>
                <a:schemeClr val="tx1"/>
              </a:solidFill>
              <a:latin typeface="Calibri" panose="020F0502020204030204"/>
            </a:rPr>
            <a:t>Descending Purchase chart over age</a:t>
          </a:r>
        </a:p>
      </cx:txPr>
    </cx:title>
    <cx:plotArea>
      <cx:plotAreaRegion>
        <cx:plotSurface>
          <cx:spPr>
            <a:solidFill>
              <a:schemeClr val="bg1"/>
            </a:solidFill>
          </cx:spPr>
        </cx:plotSurface>
        <cx:series layoutId="clusteredColumn" uniqueId="{611F1973-37E0-4783-8242-E7ED66F7EEC8}">
          <cx:tx>
            <cx:txData>
              <cx:f>Sheet2!$B$1</cx:f>
              <cx:v>Bikes purchased over 3 years</cx:v>
            </cx:txData>
          </cx:tx>
          <cx:dataId val="0"/>
          <cx:layoutPr>
            <cx:aggregation/>
          </cx:layoutPr>
          <cx:axisId val="1"/>
        </cx:series>
        <cx:series layoutId="paretoLine" ownerIdx="0" uniqueId="{30CA40F1-5E4F-404A-A8FD-749BA55D7F65}">
          <cx:spPr>
            <a:solidFill>
              <a:sysClr val="window" lastClr="FFFFFF"/>
            </a:solidFill>
            <a:ln>
              <a:noFill/>
            </a:ln>
          </cx:spPr>
          <cx:axisId val="2"/>
        </cx:series>
      </cx:plotAreaRegion>
      <cx:axis id="0">
        <cx:catScaling gapWidth="0"/>
        <cx:title>
          <cx:tx>
            <cx:txData>
              <cx:v>Age Range</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Age Range</a:t>
              </a:r>
            </a:p>
          </cx:txPr>
        </cx:title>
        <cx:tickLabels/>
      </cx:axis>
      <cx:axis id="1">
        <cx:valScaling/>
        <cx:title>
          <cx:tx>
            <cx:txData>
              <cx:v>Biked purchased over last 3 years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Biked purchased over last 3 years</a:t>
              </a:r>
            </a:p>
          </cx:txPr>
        </cx:title>
        <cx:majorGridlines/>
        <cx:tickLabels/>
      </cx:axis>
      <cx:axis id="2" hidden="1">
        <cx:valScaling max="1" min="0"/>
        <cx:units unit="percentage"/>
        <cx:tickLabels/>
        <cx:spPr>
          <a:ln>
            <a:noFill/>
          </a:ln>
        </cx:spPr>
      </cx:axis>
    </cx:plotArea>
  </cx:chart>
  <cx:spPr>
    <a:ln>
      <a:solidFill>
        <a:sysClr val="windowText" lastClr="000000"/>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2A692-5ADD-4480-8A9B-7A6706A85C6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6061B6E-C5DF-4AC3-8A33-8EF4EBC5504F}">
      <dgm:prSet/>
      <dgm:spPr/>
      <dgm:t>
        <a:bodyPr/>
        <a:lstStyle/>
        <a:p>
          <a:pPr>
            <a:lnSpc>
              <a:spcPct val="100000"/>
            </a:lnSpc>
          </a:pPr>
          <a:r>
            <a:rPr lang="en-US" dirty="0">
              <a:latin typeface="Times New Roman" panose="02020603050405020304" pitchFamily="18" charset="0"/>
              <a:cs typeface="Times New Roman" panose="02020603050405020304" pitchFamily="18" charset="0"/>
            </a:rPr>
            <a:t>Sprocket Central Pty Ltd specializes  in high-quality bikes and accessible cycling accessories for riders.</a:t>
          </a:r>
        </a:p>
      </dgm:t>
    </dgm:pt>
    <dgm:pt modelId="{32711438-DDF3-4C5D-B8F2-81903B700771}" type="parTrans" cxnId="{A95DEC68-F895-418E-9270-F9F9DAF3A678}">
      <dgm:prSet/>
      <dgm:spPr/>
      <dgm:t>
        <a:bodyPr/>
        <a:lstStyle/>
        <a:p>
          <a:endParaRPr lang="en-US"/>
        </a:p>
      </dgm:t>
    </dgm:pt>
    <dgm:pt modelId="{8897B46D-07FF-4773-806F-79F27BCABA18}" type="sibTrans" cxnId="{A95DEC68-F895-418E-9270-F9F9DAF3A678}">
      <dgm:prSet/>
      <dgm:spPr/>
      <dgm:t>
        <a:bodyPr/>
        <a:lstStyle/>
        <a:p>
          <a:endParaRPr lang="en-US"/>
        </a:p>
      </dgm:t>
    </dgm:pt>
    <dgm:pt modelId="{48A2B43A-56DF-4687-8614-4CD1FA876D82}">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marketing team wants to boost their business by analyzing the current customer base and determine customer trends and behavior</a:t>
          </a:r>
        </a:p>
      </dgm:t>
    </dgm:pt>
    <dgm:pt modelId="{86D635F8-8036-4869-99F0-C695F4A5114F}" type="parTrans" cxnId="{6442D371-6947-4D67-BC3C-8135FC574441}">
      <dgm:prSet/>
      <dgm:spPr/>
      <dgm:t>
        <a:bodyPr/>
        <a:lstStyle/>
        <a:p>
          <a:endParaRPr lang="en-US"/>
        </a:p>
      </dgm:t>
    </dgm:pt>
    <dgm:pt modelId="{A6BF199C-42D4-4F30-9CFD-1DC1562209A6}" type="sibTrans" cxnId="{6442D371-6947-4D67-BC3C-8135FC574441}">
      <dgm:prSet/>
      <dgm:spPr/>
      <dgm:t>
        <a:bodyPr/>
        <a:lstStyle/>
        <a:p>
          <a:endParaRPr lang="en-US"/>
        </a:p>
      </dgm:t>
    </dgm:pt>
    <dgm:pt modelId="{D99C1C1A-6201-4BD4-84E4-E5A7934FE4B1}">
      <dgm:prSet/>
      <dgm:spPr/>
      <dgm:t>
        <a:bodyPr/>
        <a:lstStyle/>
        <a:p>
          <a:pPr>
            <a:lnSpc>
              <a:spcPct val="100000"/>
            </a:lnSpc>
          </a:pPr>
          <a:r>
            <a:rPr lang="en-US" dirty="0">
              <a:latin typeface="Times New Roman" panose="02020603050405020304" pitchFamily="18" charset="0"/>
              <a:cs typeface="Times New Roman" panose="02020603050405020304" pitchFamily="18" charset="0"/>
            </a:rPr>
            <a:t>We have explored, preprocessed and analyzed the customer  dataset for sprocket Central Pty Ltd.</a:t>
          </a:r>
        </a:p>
      </dgm:t>
    </dgm:pt>
    <dgm:pt modelId="{578DC89F-2663-4FCC-8D21-CFD273FE53C9}" type="parTrans" cxnId="{7E1AD248-E560-4995-A4EE-6D48E1EF8CD9}">
      <dgm:prSet/>
      <dgm:spPr/>
      <dgm:t>
        <a:bodyPr/>
        <a:lstStyle/>
        <a:p>
          <a:endParaRPr lang="en-US"/>
        </a:p>
      </dgm:t>
    </dgm:pt>
    <dgm:pt modelId="{CEFD73A8-1B83-4F9F-993D-23B28ACC7738}" type="sibTrans" cxnId="{7E1AD248-E560-4995-A4EE-6D48E1EF8CD9}">
      <dgm:prSet/>
      <dgm:spPr/>
      <dgm:t>
        <a:bodyPr/>
        <a:lstStyle/>
        <a:p>
          <a:endParaRPr lang="en-US"/>
        </a:p>
      </dgm:t>
    </dgm:pt>
    <dgm:pt modelId="{0AA047DB-6C3D-4D02-927E-67D87B5998D7}" type="pres">
      <dgm:prSet presAssocID="{48B2A692-5ADD-4480-8A9B-7A6706A85C64}" presName="root" presStyleCnt="0">
        <dgm:presLayoutVars>
          <dgm:dir/>
          <dgm:resizeHandles val="exact"/>
        </dgm:presLayoutVars>
      </dgm:prSet>
      <dgm:spPr/>
    </dgm:pt>
    <dgm:pt modelId="{5419EF2F-56BF-4C90-9972-BB62ED29D924}" type="pres">
      <dgm:prSet presAssocID="{66061B6E-C5DF-4AC3-8A33-8EF4EBC5504F}" presName="compNode" presStyleCnt="0"/>
      <dgm:spPr/>
    </dgm:pt>
    <dgm:pt modelId="{BB941547-2107-4A46-A3FE-A0E894F3C25A}" type="pres">
      <dgm:prSet presAssocID="{66061B6E-C5DF-4AC3-8A33-8EF4EBC5504F}" presName="iconRect" presStyleLbl="node1" presStyleIdx="0" presStyleCnt="3" custLinFactNeighborX="-9531" custLinFactNeighborY="-3243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ke"/>
        </a:ext>
      </dgm:extLst>
    </dgm:pt>
    <dgm:pt modelId="{860B2A3F-404B-4F7F-B7CD-2B0D286C5DE7}" type="pres">
      <dgm:prSet presAssocID="{66061B6E-C5DF-4AC3-8A33-8EF4EBC5504F}" presName="spaceRect" presStyleCnt="0"/>
      <dgm:spPr/>
    </dgm:pt>
    <dgm:pt modelId="{DD99F205-E4AA-4D33-BBE4-292C8EF28EDF}" type="pres">
      <dgm:prSet presAssocID="{66061B6E-C5DF-4AC3-8A33-8EF4EBC5504F}" presName="textRect" presStyleLbl="revTx" presStyleIdx="0" presStyleCnt="3" custScaleY="162683">
        <dgm:presLayoutVars>
          <dgm:chMax val="1"/>
          <dgm:chPref val="1"/>
        </dgm:presLayoutVars>
      </dgm:prSet>
      <dgm:spPr/>
    </dgm:pt>
    <dgm:pt modelId="{5C030B31-54C6-46B2-8FCC-26C33BDE108F}" type="pres">
      <dgm:prSet presAssocID="{8897B46D-07FF-4773-806F-79F27BCABA18}" presName="sibTrans" presStyleCnt="0"/>
      <dgm:spPr/>
    </dgm:pt>
    <dgm:pt modelId="{60E202D7-4978-414B-AC88-00AF6A91D289}" type="pres">
      <dgm:prSet presAssocID="{48A2B43A-56DF-4687-8614-4CD1FA876D82}" presName="compNode" presStyleCnt="0"/>
      <dgm:spPr/>
    </dgm:pt>
    <dgm:pt modelId="{7ED48C1C-D8B3-4B7F-8F2E-B26B7D8976F6}" type="pres">
      <dgm:prSet presAssocID="{48A2B43A-56DF-4687-8614-4CD1FA876D82}" presName="iconRect" presStyleLbl="node1" presStyleIdx="1" presStyleCnt="3" custLinFactNeighborX="-3574" custLinFactNeighborY="-4810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B14E42BC-E1CA-4BA1-BF98-6ADE57A3F2AB}" type="pres">
      <dgm:prSet presAssocID="{48A2B43A-56DF-4687-8614-4CD1FA876D82}" presName="spaceRect" presStyleCnt="0"/>
      <dgm:spPr/>
    </dgm:pt>
    <dgm:pt modelId="{22572BF8-1AFE-4A93-A739-A44646C82A6C}" type="pres">
      <dgm:prSet presAssocID="{48A2B43A-56DF-4687-8614-4CD1FA876D82}" presName="textRect" presStyleLbl="revTx" presStyleIdx="1" presStyleCnt="3" custLinFactNeighborX="-536" custLinFactNeighborY="-42356">
        <dgm:presLayoutVars>
          <dgm:chMax val="1"/>
          <dgm:chPref val="1"/>
        </dgm:presLayoutVars>
      </dgm:prSet>
      <dgm:spPr/>
    </dgm:pt>
    <dgm:pt modelId="{A2EF6C61-FA1D-4C2D-B1C8-DE819FA837A6}" type="pres">
      <dgm:prSet presAssocID="{A6BF199C-42D4-4F30-9CFD-1DC1562209A6}" presName="sibTrans" presStyleCnt="0"/>
      <dgm:spPr/>
    </dgm:pt>
    <dgm:pt modelId="{3DDA3B63-2CF3-48DF-99B7-6091F8C73D12}" type="pres">
      <dgm:prSet presAssocID="{D99C1C1A-6201-4BD4-84E4-E5A7934FE4B1}" presName="compNode" presStyleCnt="0"/>
      <dgm:spPr/>
    </dgm:pt>
    <dgm:pt modelId="{D44A18C0-6314-452D-948F-55FB909582D5}" type="pres">
      <dgm:prSet presAssocID="{D99C1C1A-6201-4BD4-84E4-E5A7934FE4B1}" presName="iconRect" presStyleLbl="node1" presStyleIdx="2" presStyleCnt="3" custLinFactNeighborX="-8603" custLinFactNeighborY="-1676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E6DA8EE0-4F57-4E9E-BAF3-3A11B2312EDB}" type="pres">
      <dgm:prSet presAssocID="{D99C1C1A-6201-4BD4-84E4-E5A7934FE4B1}" presName="spaceRect" presStyleCnt="0"/>
      <dgm:spPr/>
    </dgm:pt>
    <dgm:pt modelId="{08602811-B7BA-46F5-A564-BC770ADF86A4}" type="pres">
      <dgm:prSet presAssocID="{D99C1C1A-6201-4BD4-84E4-E5A7934FE4B1}" presName="textRect" presStyleLbl="revTx" presStyleIdx="2" presStyleCnt="3" custScaleY="225338" custLinFactNeighborY="51647">
        <dgm:presLayoutVars>
          <dgm:chMax val="1"/>
          <dgm:chPref val="1"/>
        </dgm:presLayoutVars>
      </dgm:prSet>
      <dgm:spPr/>
    </dgm:pt>
  </dgm:ptLst>
  <dgm:cxnLst>
    <dgm:cxn modelId="{81016A25-75C9-488E-992F-C88FDD86EE3F}" type="presOf" srcId="{66061B6E-C5DF-4AC3-8A33-8EF4EBC5504F}" destId="{DD99F205-E4AA-4D33-BBE4-292C8EF28EDF}" srcOrd="0" destOrd="0" presId="urn:microsoft.com/office/officeart/2018/2/layout/IconLabelList"/>
    <dgm:cxn modelId="{28F22240-2A1B-4237-94F9-FEBF5DE8E527}" type="presOf" srcId="{48A2B43A-56DF-4687-8614-4CD1FA876D82}" destId="{22572BF8-1AFE-4A93-A739-A44646C82A6C}" srcOrd="0" destOrd="0" presId="urn:microsoft.com/office/officeart/2018/2/layout/IconLabelList"/>
    <dgm:cxn modelId="{7E1AD248-E560-4995-A4EE-6D48E1EF8CD9}" srcId="{48B2A692-5ADD-4480-8A9B-7A6706A85C64}" destId="{D99C1C1A-6201-4BD4-84E4-E5A7934FE4B1}" srcOrd="2" destOrd="0" parTransId="{578DC89F-2663-4FCC-8D21-CFD273FE53C9}" sibTransId="{CEFD73A8-1B83-4F9F-993D-23B28ACC7738}"/>
    <dgm:cxn modelId="{A95DEC68-F895-418E-9270-F9F9DAF3A678}" srcId="{48B2A692-5ADD-4480-8A9B-7A6706A85C64}" destId="{66061B6E-C5DF-4AC3-8A33-8EF4EBC5504F}" srcOrd="0" destOrd="0" parTransId="{32711438-DDF3-4C5D-B8F2-81903B700771}" sibTransId="{8897B46D-07FF-4773-806F-79F27BCABA18}"/>
    <dgm:cxn modelId="{6442D371-6947-4D67-BC3C-8135FC574441}" srcId="{48B2A692-5ADD-4480-8A9B-7A6706A85C64}" destId="{48A2B43A-56DF-4687-8614-4CD1FA876D82}" srcOrd="1" destOrd="0" parTransId="{86D635F8-8036-4869-99F0-C695F4A5114F}" sibTransId="{A6BF199C-42D4-4F30-9CFD-1DC1562209A6}"/>
    <dgm:cxn modelId="{F58D5DAB-82A3-46B9-B32B-D07A1F785DE2}" type="presOf" srcId="{48B2A692-5ADD-4480-8A9B-7A6706A85C64}" destId="{0AA047DB-6C3D-4D02-927E-67D87B5998D7}" srcOrd="0" destOrd="0" presId="urn:microsoft.com/office/officeart/2018/2/layout/IconLabelList"/>
    <dgm:cxn modelId="{CFA7D2D8-3536-4414-A903-FF173426DC39}" type="presOf" srcId="{D99C1C1A-6201-4BD4-84E4-E5A7934FE4B1}" destId="{08602811-B7BA-46F5-A564-BC770ADF86A4}" srcOrd="0" destOrd="0" presId="urn:microsoft.com/office/officeart/2018/2/layout/IconLabelList"/>
    <dgm:cxn modelId="{BB9E9DD0-93AB-46EC-8470-1029B89B0414}" type="presParOf" srcId="{0AA047DB-6C3D-4D02-927E-67D87B5998D7}" destId="{5419EF2F-56BF-4C90-9972-BB62ED29D924}" srcOrd="0" destOrd="0" presId="urn:microsoft.com/office/officeart/2018/2/layout/IconLabelList"/>
    <dgm:cxn modelId="{104DCC37-19E0-4C8B-B70D-97F39616BE0D}" type="presParOf" srcId="{5419EF2F-56BF-4C90-9972-BB62ED29D924}" destId="{BB941547-2107-4A46-A3FE-A0E894F3C25A}" srcOrd="0" destOrd="0" presId="urn:microsoft.com/office/officeart/2018/2/layout/IconLabelList"/>
    <dgm:cxn modelId="{6F1BA35F-728E-45D1-B5EA-3F3975D479C7}" type="presParOf" srcId="{5419EF2F-56BF-4C90-9972-BB62ED29D924}" destId="{860B2A3F-404B-4F7F-B7CD-2B0D286C5DE7}" srcOrd="1" destOrd="0" presId="urn:microsoft.com/office/officeart/2018/2/layout/IconLabelList"/>
    <dgm:cxn modelId="{DBE57CDB-E60A-4FAB-BEBC-2A3CD557876A}" type="presParOf" srcId="{5419EF2F-56BF-4C90-9972-BB62ED29D924}" destId="{DD99F205-E4AA-4D33-BBE4-292C8EF28EDF}" srcOrd="2" destOrd="0" presId="urn:microsoft.com/office/officeart/2018/2/layout/IconLabelList"/>
    <dgm:cxn modelId="{3B8D0265-81EE-4E85-B42F-29EF2DE87BAA}" type="presParOf" srcId="{0AA047DB-6C3D-4D02-927E-67D87B5998D7}" destId="{5C030B31-54C6-46B2-8FCC-26C33BDE108F}" srcOrd="1" destOrd="0" presId="urn:microsoft.com/office/officeart/2018/2/layout/IconLabelList"/>
    <dgm:cxn modelId="{B0A235F0-3B6C-4C8D-B83D-9DB8DBFB20E1}" type="presParOf" srcId="{0AA047DB-6C3D-4D02-927E-67D87B5998D7}" destId="{60E202D7-4978-414B-AC88-00AF6A91D289}" srcOrd="2" destOrd="0" presId="urn:microsoft.com/office/officeart/2018/2/layout/IconLabelList"/>
    <dgm:cxn modelId="{F38DCD96-9987-464C-8086-044AED75E88E}" type="presParOf" srcId="{60E202D7-4978-414B-AC88-00AF6A91D289}" destId="{7ED48C1C-D8B3-4B7F-8F2E-B26B7D8976F6}" srcOrd="0" destOrd="0" presId="urn:microsoft.com/office/officeart/2018/2/layout/IconLabelList"/>
    <dgm:cxn modelId="{CB27A80D-21B5-4856-812D-8504FA99139D}" type="presParOf" srcId="{60E202D7-4978-414B-AC88-00AF6A91D289}" destId="{B14E42BC-E1CA-4BA1-BF98-6ADE57A3F2AB}" srcOrd="1" destOrd="0" presId="urn:microsoft.com/office/officeart/2018/2/layout/IconLabelList"/>
    <dgm:cxn modelId="{14F0D116-7C88-4426-B3E1-7987C0DD8C86}" type="presParOf" srcId="{60E202D7-4978-414B-AC88-00AF6A91D289}" destId="{22572BF8-1AFE-4A93-A739-A44646C82A6C}" srcOrd="2" destOrd="0" presId="urn:microsoft.com/office/officeart/2018/2/layout/IconLabelList"/>
    <dgm:cxn modelId="{81B1CA24-57E5-4A37-BC99-56A9D11BA9A7}" type="presParOf" srcId="{0AA047DB-6C3D-4D02-927E-67D87B5998D7}" destId="{A2EF6C61-FA1D-4C2D-B1C8-DE819FA837A6}" srcOrd="3" destOrd="0" presId="urn:microsoft.com/office/officeart/2018/2/layout/IconLabelList"/>
    <dgm:cxn modelId="{BF64A4A3-3BBF-43DC-BF99-E4F1BD2CC301}" type="presParOf" srcId="{0AA047DB-6C3D-4D02-927E-67D87B5998D7}" destId="{3DDA3B63-2CF3-48DF-99B7-6091F8C73D12}" srcOrd="4" destOrd="0" presId="urn:microsoft.com/office/officeart/2018/2/layout/IconLabelList"/>
    <dgm:cxn modelId="{D93F80D0-13E2-4C39-98E0-D0CA35A7D672}" type="presParOf" srcId="{3DDA3B63-2CF3-48DF-99B7-6091F8C73D12}" destId="{D44A18C0-6314-452D-948F-55FB909582D5}" srcOrd="0" destOrd="0" presId="urn:microsoft.com/office/officeart/2018/2/layout/IconLabelList"/>
    <dgm:cxn modelId="{EA72A21D-746C-4567-919D-C04A9C963491}" type="presParOf" srcId="{3DDA3B63-2CF3-48DF-99B7-6091F8C73D12}" destId="{E6DA8EE0-4F57-4E9E-BAF3-3A11B2312EDB}" srcOrd="1" destOrd="0" presId="urn:microsoft.com/office/officeart/2018/2/layout/IconLabelList"/>
    <dgm:cxn modelId="{BD1EFA04-CEAF-48D3-B146-83041DB1C83D}" type="presParOf" srcId="{3DDA3B63-2CF3-48DF-99B7-6091F8C73D12}" destId="{08602811-B7BA-46F5-A564-BC770ADF86A4}"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41547-2107-4A46-A3FE-A0E894F3C25A}">
      <dsp:nvSpPr>
        <dsp:cNvPr id="0" name=""/>
        <dsp:cNvSpPr/>
      </dsp:nvSpPr>
      <dsp:spPr>
        <a:xfrm>
          <a:off x="311890" y="532521"/>
          <a:ext cx="599589" cy="599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99F205-E4AA-4D33-BBE4-292C8EF28EDF}">
      <dsp:nvSpPr>
        <dsp:cNvPr id="0" name=""/>
        <dsp:cNvSpPr/>
      </dsp:nvSpPr>
      <dsp:spPr>
        <a:xfrm>
          <a:off x="2621" y="1350427"/>
          <a:ext cx="1332421" cy="97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Sprocket Central Pty Ltd specializes  in high-quality bikes and accessible cycling accessories for riders.</a:t>
          </a:r>
        </a:p>
      </dsp:txBody>
      <dsp:txXfrm>
        <a:off x="2621" y="1350427"/>
        <a:ext cx="1332421" cy="975430"/>
      </dsp:txXfrm>
    </dsp:sp>
    <dsp:sp modelId="{7ED48C1C-D8B3-4B7F-8F2E-B26B7D8976F6}">
      <dsp:nvSpPr>
        <dsp:cNvPr id="0" name=""/>
        <dsp:cNvSpPr/>
      </dsp:nvSpPr>
      <dsp:spPr>
        <a:xfrm>
          <a:off x="1913204" y="532519"/>
          <a:ext cx="599589" cy="599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572BF8-1AFE-4A93-A739-A44646C82A6C}">
      <dsp:nvSpPr>
        <dsp:cNvPr id="0" name=""/>
        <dsp:cNvSpPr/>
      </dsp:nvSpPr>
      <dsp:spPr>
        <a:xfrm>
          <a:off x="1561075" y="1378345"/>
          <a:ext cx="1332421" cy="599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The marketing team wants to boost their business by analyzing the current customer base and determine customer trends and behavior</a:t>
          </a:r>
        </a:p>
      </dsp:txBody>
      <dsp:txXfrm>
        <a:off x="1561075" y="1378345"/>
        <a:ext cx="1332421" cy="599589"/>
      </dsp:txXfrm>
    </dsp:sp>
    <dsp:sp modelId="{D44A18C0-6314-452D-948F-55FB909582D5}">
      <dsp:nvSpPr>
        <dsp:cNvPr id="0" name=""/>
        <dsp:cNvSpPr/>
      </dsp:nvSpPr>
      <dsp:spPr>
        <a:xfrm>
          <a:off x="3448646" y="532522"/>
          <a:ext cx="599589" cy="5995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602811-B7BA-46F5-A564-BC770ADF86A4}">
      <dsp:nvSpPr>
        <dsp:cNvPr id="0" name=""/>
        <dsp:cNvSpPr/>
      </dsp:nvSpPr>
      <dsp:spPr>
        <a:xfrm>
          <a:off x="3133813" y="1378342"/>
          <a:ext cx="1332421" cy="135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We have explored, preprocessed and analyzed the customer  dataset for sprocket Central Pty Ltd.</a:t>
          </a:r>
        </a:p>
      </dsp:txBody>
      <dsp:txXfrm>
        <a:off x="3133813" y="1378342"/>
        <a:ext cx="1332421" cy="135110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069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87babc6a6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87babc6a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87babc6a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7babc6a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411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87babc6a6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87babc6a6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52d32caf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52d32caf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2d32caf4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52d32caf4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52d32caf4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52d32caf4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52d32caf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52d32caf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73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87aa42eff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87aa42eff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52d32caf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52d32caf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52d32caf4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52d32caf4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2953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29519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23144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71"/>
        <p:cNvGrpSpPr/>
        <p:nvPr/>
      </p:nvGrpSpPr>
      <p:grpSpPr>
        <a:xfrm>
          <a:off x="0" y="0"/>
          <a:ext cx="0" cy="0"/>
          <a:chOff x="0" y="0"/>
          <a:chExt cx="0" cy="0"/>
        </a:xfrm>
      </p:grpSpPr>
      <p:sp>
        <p:nvSpPr>
          <p:cNvPr id="272" name="Google Shape;272;p14"/>
          <p:cNvSpPr txBox="1">
            <a:spLocks noGrp="1"/>
          </p:cNvSpPr>
          <p:nvPr>
            <p:ph type="title"/>
          </p:nvPr>
        </p:nvSpPr>
        <p:spPr>
          <a:xfrm>
            <a:off x="615900" y="445025"/>
            <a:ext cx="791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3" name="Google Shape;273;p14"/>
          <p:cNvSpPr txBox="1">
            <a:spLocks noGrp="1"/>
          </p:cNvSpPr>
          <p:nvPr>
            <p:ph type="subTitle" idx="1"/>
          </p:nvPr>
        </p:nvSpPr>
        <p:spPr>
          <a:xfrm>
            <a:off x="2094221" y="3970450"/>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4" name="Google Shape;274;p14"/>
          <p:cNvSpPr txBox="1">
            <a:spLocks noGrp="1"/>
          </p:cNvSpPr>
          <p:nvPr>
            <p:ph type="subTitle" idx="2"/>
          </p:nvPr>
        </p:nvSpPr>
        <p:spPr>
          <a:xfrm>
            <a:off x="4678796" y="3970450"/>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5" name="Google Shape;275;p14"/>
          <p:cNvSpPr txBox="1">
            <a:spLocks noGrp="1"/>
          </p:cNvSpPr>
          <p:nvPr>
            <p:ph type="title" idx="3" hasCustomPrompt="1"/>
          </p:nvPr>
        </p:nvSpPr>
        <p:spPr>
          <a:xfrm>
            <a:off x="2500925" y="1515826"/>
            <a:ext cx="15498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6" name="Google Shape;276;p14"/>
          <p:cNvSpPr txBox="1">
            <a:spLocks noGrp="1"/>
          </p:cNvSpPr>
          <p:nvPr>
            <p:ph type="title" idx="4" hasCustomPrompt="1"/>
          </p:nvPr>
        </p:nvSpPr>
        <p:spPr>
          <a:xfrm>
            <a:off x="5089518" y="1548415"/>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7" name="Google Shape;277;p14"/>
          <p:cNvSpPr txBox="1">
            <a:spLocks noGrp="1"/>
          </p:cNvSpPr>
          <p:nvPr>
            <p:ph type="title" idx="5" hasCustomPrompt="1"/>
          </p:nvPr>
        </p:nvSpPr>
        <p:spPr>
          <a:xfrm>
            <a:off x="2501169" y="3247044"/>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8" name="Google Shape;278;p14"/>
          <p:cNvSpPr txBox="1">
            <a:spLocks noGrp="1"/>
          </p:cNvSpPr>
          <p:nvPr>
            <p:ph type="title" idx="6" hasCustomPrompt="1"/>
          </p:nvPr>
        </p:nvSpPr>
        <p:spPr>
          <a:xfrm>
            <a:off x="5089762" y="3247044"/>
            <a:ext cx="15498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9" name="Google Shape;279;p14"/>
          <p:cNvSpPr txBox="1">
            <a:spLocks noGrp="1"/>
          </p:cNvSpPr>
          <p:nvPr>
            <p:ph type="subTitle" idx="7"/>
          </p:nvPr>
        </p:nvSpPr>
        <p:spPr>
          <a:xfrm>
            <a:off x="1974950" y="1994907"/>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280" name="Google Shape;280;p14"/>
          <p:cNvSpPr txBox="1">
            <a:spLocks noGrp="1"/>
          </p:cNvSpPr>
          <p:nvPr>
            <p:ph type="subTitle" idx="8"/>
          </p:nvPr>
        </p:nvSpPr>
        <p:spPr>
          <a:xfrm>
            <a:off x="4590650" y="1994907"/>
            <a:ext cx="25401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281" name="Google Shape;281;p14"/>
          <p:cNvSpPr txBox="1">
            <a:spLocks noGrp="1"/>
          </p:cNvSpPr>
          <p:nvPr>
            <p:ph type="subTitle" idx="9"/>
          </p:nvPr>
        </p:nvSpPr>
        <p:spPr>
          <a:xfrm>
            <a:off x="4567075" y="3697600"/>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
        <p:nvSpPr>
          <p:cNvPr id="282" name="Google Shape;282;p14"/>
          <p:cNvSpPr txBox="1">
            <a:spLocks noGrp="1"/>
          </p:cNvSpPr>
          <p:nvPr>
            <p:ph type="subTitle" idx="13"/>
          </p:nvPr>
        </p:nvSpPr>
        <p:spPr>
          <a:xfrm>
            <a:off x="2093196" y="2266029"/>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3" name="Google Shape;283;p14"/>
          <p:cNvSpPr txBox="1">
            <a:spLocks noGrp="1"/>
          </p:cNvSpPr>
          <p:nvPr>
            <p:ph type="subTitle" idx="14"/>
          </p:nvPr>
        </p:nvSpPr>
        <p:spPr>
          <a:xfrm>
            <a:off x="4682796" y="2263629"/>
            <a:ext cx="2363700" cy="4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2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4" name="Google Shape;284;p14"/>
          <p:cNvSpPr txBox="1">
            <a:spLocks noGrp="1"/>
          </p:cNvSpPr>
          <p:nvPr>
            <p:ph type="subTitle" idx="15"/>
          </p:nvPr>
        </p:nvSpPr>
        <p:spPr>
          <a:xfrm>
            <a:off x="1973950" y="3697600"/>
            <a:ext cx="26022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endParaRPr/>
          </a:p>
        </p:txBody>
      </p:sp>
    </p:spTree>
    <p:extLst>
      <p:ext uri="{BB962C8B-B14F-4D97-AF65-F5344CB8AC3E}">
        <p14:creationId xmlns:p14="http://schemas.microsoft.com/office/powerpoint/2010/main" val="183516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602350" y="1215450"/>
            <a:ext cx="2680800" cy="1011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Font typeface="Source Sans Pro SemiBold"/>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3" name="Google Shape;163;p7"/>
          <p:cNvSpPr txBox="1">
            <a:spLocks noGrp="1"/>
          </p:cNvSpPr>
          <p:nvPr>
            <p:ph type="subTitle" idx="1"/>
          </p:nvPr>
        </p:nvSpPr>
        <p:spPr>
          <a:xfrm flipH="1">
            <a:off x="601925" y="2303850"/>
            <a:ext cx="2760600" cy="168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extLst>
      <p:ext uri="{BB962C8B-B14F-4D97-AF65-F5344CB8AC3E}">
        <p14:creationId xmlns:p14="http://schemas.microsoft.com/office/powerpoint/2010/main" val="1910002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53"/>
        <p:cNvGrpSpPr/>
        <p:nvPr/>
      </p:nvGrpSpPr>
      <p:grpSpPr>
        <a:xfrm>
          <a:off x="0" y="0"/>
          <a:ext cx="0" cy="0"/>
          <a:chOff x="0" y="0"/>
          <a:chExt cx="0" cy="0"/>
        </a:xfrm>
      </p:grpSpPr>
      <p:sp>
        <p:nvSpPr>
          <p:cNvPr id="254" name="Google Shape;254;p13"/>
          <p:cNvSpPr txBox="1">
            <a:spLocks noGrp="1"/>
          </p:cNvSpPr>
          <p:nvPr>
            <p:ph type="subTitle" idx="1"/>
          </p:nvPr>
        </p:nvSpPr>
        <p:spPr>
          <a:xfrm flipH="1">
            <a:off x="3760800" y="3127475"/>
            <a:ext cx="16224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13"/>
          <p:cNvSpPr txBox="1">
            <a:spLocks noGrp="1"/>
          </p:cNvSpPr>
          <p:nvPr>
            <p:ph type="subTitle" idx="2"/>
          </p:nvPr>
        </p:nvSpPr>
        <p:spPr>
          <a:xfrm flipH="1">
            <a:off x="6359525" y="3127475"/>
            <a:ext cx="16224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subTitle" idx="3"/>
          </p:nvPr>
        </p:nvSpPr>
        <p:spPr>
          <a:xfrm flipH="1">
            <a:off x="1194300" y="3127500"/>
            <a:ext cx="1597800" cy="82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13"/>
          <p:cNvSpPr txBox="1">
            <a:spLocks noGrp="1"/>
          </p:cNvSpPr>
          <p:nvPr>
            <p:ph type="title" hasCustomPrompt="1"/>
          </p:nvPr>
        </p:nvSpPr>
        <p:spPr>
          <a:xfrm>
            <a:off x="1251900" y="2271200"/>
            <a:ext cx="1482600" cy="55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8" name="Google Shape;258;p13"/>
          <p:cNvSpPr txBox="1">
            <a:spLocks noGrp="1"/>
          </p:cNvSpPr>
          <p:nvPr>
            <p:ph type="title" idx="4" hasCustomPrompt="1"/>
          </p:nvPr>
        </p:nvSpPr>
        <p:spPr>
          <a:xfrm>
            <a:off x="3818800" y="2271200"/>
            <a:ext cx="1506300" cy="55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59" name="Google Shape;259;p13"/>
          <p:cNvSpPr txBox="1">
            <a:spLocks noGrp="1"/>
          </p:cNvSpPr>
          <p:nvPr>
            <p:ph type="title" idx="5" hasCustomPrompt="1"/>
          </p:nvPr>
        </p:nvSpPr>
        <p:spPr>
          <a:xfrm>
            <a:off x="6419675" y="2271200"/>
            <a:ext cx="1502100" cy="55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70" name="Google Shape;270;p13"/>
          <p:cNvSpPr txBox="1">
            <a:spLocks noGrp="1"/>
          </p:cNvSpPr>
          <p:nvPr>
            <p:ph type="title" idx="6"/>
          </p:nvPr>
        </p:nvSpPr>
        <p:spPr>
          <a:xfrm>
            <a:off x="607863" y="431217"/>
            <a:ext cx="7795800" cy="730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4097016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480"/>
        <p:cNvGrpSpPr/>
        <p:nvPr/>
      </p:nvGrpSpPr>
      <p:grpSpPr>
        <a:xfrm>
          <a:off x="0" y="0"/>
          <a:ext cx="0" cy="0"/>
          <a:chOff x="0" y="0"/>
          <a:chExt cx="0" cy="0"/>
        </a:xfrm>
      </p:grpSpPr>
      <p:sp>
        <p:nvSpPr>
          <p:cNvPr id="487" name="Google Shape;487;p26"/>
          <p:cNvSpPr txBox="1">
            <a:spLocks noGrp="1"/>
          </p:cNvSpPr>
          <p:nvPr>
            <p:ph type="title"/>
          </p:nvPr>
        </p:nvSpPr>
        <p:spPr>
          <a:xfrm>
            <a:off x="607863" y="431217"/>
            <a:ext cx="7795800" cy="730800"/>
          </a:xfrm>
          <a:prstGeom prst="rect">
            <a:avLst/>
          </a:prstGeom>
        </p:spPr>
        <p:txBody>
          <a:bodyPr spcFirstLastPara="1" wrap="square" lIns="91425" tIns="91425" rIns="91425" bIns="91425" anchor="t" anchorCtr="0">
            <a:noAutofit/>
          </a:bodyPr>
          <a:lstStyle>
            <a:lvl1pPr lvl="0" rtl="0">
              <a:spcBef>
                <a:spcPts val="0"/>
              </a:spcBef>
              <a:spcAft>
                <a:spcPts val="0"/>
              </a:spcAft>
              <a:buSzPts val="50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313552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6719581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183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39038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34054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0626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10/9/2020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76031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10/9/2020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03287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50102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10/9/2020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55028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5.png"/><Relationship Id="rId4" Type="http://schemas.microsoft.com/office/2014/relationships/chartEx" Target="../charts/chartEx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9"/>
          <p:cNvSpPr txBox="1">
            <a:spLocks noGrp="1"/>
          </p:cNvSpPr>
          <p:nvPr>
            <p:ph type="subTitle" idx="1"/>
          </p:nvPr>
        </p:nvSpPr>
        <p:spPr>
          <a:xfrm flipH="1">
            <a:off x="3173750" y="3427650"/>
            <a:ext cx="2496300" cy="62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Data analytics approach</a:t>
            </a:r>
            <a:endParaRPr dirty="0">
              <a:latin typeface="Times New Roman" panose="02020603050405020304" pitchFamily="18" charset="0"/>
              <a:cs typeface="Times New Roman" panose="02020603050405020304" pitchFamily="18" charset="0"/>
            </a:endParaRPr>
          </a:p>
          <a:p>
            <a:pPr marL="0" lvl="0" indent="0" algn="ctr"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pic>
        <p:nvPicPr>
          <p:cNvPr id="497" name="Google Shape;497;p29"/>
          <p:cNvPicPr preferRelativeResize="0"/>
          <p:nvPr/>
        </p:nvPicPr>
        <p:blipFill>
          <a:blip r:embed="rId3">
            <a:alphaModFix/>
          </a:blip>
          <a:stretch>
            <a:fillRect/>
          </a:stretch>
        </p:blipFill>
        <p:spPr>
          <a:xfrm>
            <a:off x="2848025" y="1869350"/>
            <a:ext cx="3190649" cy="1193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6"/>
        <p:cNvGrpSpPr/>
        <p:nvPr/>
      </p:nvGrpSpPr>
      <p:grpSpPr>
        <a:xfrm>
          <a:off x="0" y="0"/>
          <a:ext cx="0" cy="0"/>
          <a:chOff x="0" y="0"/>
          <a:chExt cx="0" cy="0"/>
        </a:xfrm>
      </p:grpSpPr>
      <p:sp>
        <p:nvSpPr>
          <p:cNvPr id="92" name="Rectangle 91">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6" name="Straight Connector 95">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8" name="Rectangle 97">
            <a:extLst>
              <a:ext uri="{FF2B5EF4-FFF2-40B4-BE49-F238E27FC236}">
                <a16:creationId xmlns:a16="http://schemas.microsoft.com/office/drawing/2014/main" id="{9549EB89-5BFB-4E1E-AEEA-87C343D8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35" name="Picture 528">
            <a:extLst>
              <a:ext uri="{FF2B5EF4-FFF2-40B4-BE49-F238E27FC236}">
                <a16:creationId xmlns:a16="http://schemas.microsoft.com/office/drawing/2014/main" id="{6BB8DA71-7CF1-4D3F-B0B0-D354D933ACB6}"/>
              </a:ext>
            </a:extLst>
          </p:cNvPr>
          <p:cNvPicPr>
            <a:picLocks noChangeAspect="1"/>
          </p:cNvPicPr>
          <p:nvPr/>
        </p:nvPicPr>
        <p:blipFill rotWithShape="1">
          <a:blip r:embed="rId3"/>
          <a:srcRect l="4515" r="20384" b="-1"/>
          <a:stretch/>
        </p:blipFill>
        <p:spPr>
          <a:xfrm>
            <a:off x="475499" y="480060"/>
            <a:ext cx="4706750" cy="4183380"/>
          </a:xfrm>
          <a:prstGeom prst="rect">
            <a:avLst/>
          </a:prstGeom>
        </p:spPr>
      </p:pic>
      <p:sp>
        <p:nvSpPr>
          <p:cNvPr id="100" name="Rectangle 99">
            <a:extLst>
              <a:ext uri="{FF2B5EF4-FFF2-40B4-BE49-F238E27FC236}">
                <a16:creationId xmlns:a16="http://schemas.microsoft.com/office/drawing/2014/main" id="{3D1FA295-BDF6-44B9-90C5-FE3E2CE35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Google Shape;527;p32"/>
          <p:cNvSpPr txBox="1">
            <a:spLocks noGrp="1"/>
          </p:cNvSpPr>
          <p:nvPr>
            <p:ph type="title"/>
          </p:nvPr>
        </p:nvSpPr>
        <p:spPr>
          <a:xfrm>
            <a:off x="6072663" y="480060"/>
            <a:ext cx="2744435" cy="2194560"/>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1100"/>
            </a:pPr>
            <a:r>
              <a:rPr lang="en-US" sz="3300" spc="-50" dirty="0">
                <a:solidFill>
                  <a:srgbClr val="FFFFFF"/>
                </a:solidFill>
              </a:rPr>
              <a:t>*03*</a:t>
            </a:r>
            <a:br>
              <a:rPr lang="en-US" sz="3300" spc="-50" dirty="0">
                <a:solidFill>
                  <a:srgbClr val="FFFFFF"/>
                </a:solidFill>
              </a:rPr>
            </a:br>
            <a:r>
              <a:rPr lang="en-US" sz="3300" spc="-50" dirty="0">
                <a:solidFill>
                  <a:srgbClr val="FFFFFF"/>
                </a:solidFill>
                <a:latin typeface="Times New Roman" panose="02020603050405020304" pitchFamily="18" charset="0"/>
                <a:cs typeface="Times New Roman" panose="02020603050405020304" pitchFamily="18" charset="0"/>
              </a:rPr>
              <a:t>Model Development</a:t>
            </a:r>
          </a:p>
        </p:txBody>
      </p:sp>
      <p:sp>
        <p:nvSpPr>
          <p:cNvPr id="102" name="Rectangle 101">
            <a:extLst>
              <a:ext uri="{FF2B5EF4-FFF2-40B4-BE49-F238E27FC236}">
                <a16:creationId xmlns:a16="http://schemas.microsoft.com/office/drawing/2014/main" id="{81A36F1F-EEAE-48D1-A1FB-BD6FC850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398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1"/>
          <p:cNvSpPr txBox="1">
            <a:spLocks noGrp="1"/>
          </p:cNvSpPr>
          <p:nvPr>
            <p:ph type="title"/>
          </p:nvPr>
        </p:nvSpPr>
        <p:spPr>
          <a:xfrm>
            <a:off x="524081" y="433431"/>
            <a:ext cx="7795800" cy="7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dirty="0">
                <a:latin typeface="Times New Roman" panose="02020603050405020304" pitchFamily="18" charset="0"/>
                <a:cs typeface="Times New Roman" panose="02020603050405020304" pitchFamily="18" charset="0"/>
              </a:rPr>
              <a:t>Linear Regression </a:t>
            </a:r>
            <a:r>
              <a:rPr lang="en-US" sz="4400" b="1" dirty="0">
                <a:latin typeface="Times New Roman" panose="02020603050405020304" pitchFamily="18" charset="0"/>
                <a:cs typeface="Times New Roman" panose="02020603050405020304" pitchFamily="18" charset="0"/>
              </a:rPr>
              <a:t>Model</a:t>
            </a:r>
            <a:endParaRPr sz="4400" b="1" dirty="0">
              <a:latin typeface="Times New Roman" panose="02020603050405020304" pitchFamily="18" charset="0"/>
              <a:cs typeface="Times New Roman" panose="02020603050405020304" pitchFamily="18" charset="0"/>
            </a:endParaRPr>
          </a:p>
        </p:txBody>
      </p:sp>
      <p:sp>
        <p:nvSpPr>
          <p:cNvPr id="609" name="Google Shape;609;p41"/>
          <p:cNvSpPr txBox="1"/>
          <p:nvPr/>
        </p:nvSpPr>
        <p:spPr>
          <a:xfrm>
            <a:off x="271200" y="3361401"/>
            <a:ext cx="7729800" cy="1232029"/>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1"/>
              </a:buClr>
              <a:buSzPts val="1400"/>
              <a:buFont typeface="Wingdings" panose="05000000000000000000" pitchFamily="2" charset="2"/>
              <a:buChar char="Ø"/>
            </a:pPr>
            <a:r>
              <a:rPr lang="en" dirty="0">
                <a:solidFill>
                  <a:schemeClr val="dk1"/>
                </a:solidFill>
                <a:latin typeface="Times New Roman" panose="02020603050405020304" pitchFamily="18" charset="0"/>
                <a:ea typeface="Lato"/>
                <a:cs typeface="Times New Roman" panose="02020603050405020304" pitchFamily="18" charset="0"/>
                <a:sym typeface="Lato"/>
              </a:rPr>
              <a:t>The model s</a:t>
            </a:r>
            <a:r>
              <a:rPr lang="en-US" dirty="0">
                <a:solidFill>
                  <a:schemeClr val="dk1"/>
                </a:solidFill>
                <a:latin typeface="Times New Roman" panose="02020603050405020304" pitchFamily="18" charset="0"/>
                <a:ea typeface="Lato"/>
                <a:cs typeface="Times New Roman" panose="02020603050405020304" pitchFamily="18" charset="0"/>
                <a:sym typeface="Lato"/>
              </a:rPr>
              <a:t>hows important customer behavior characteristics to consider for targeting customers. </a:t>
            </a:r>
            <a:endParaRPr dirty="0">
              <a:solidFill>
                <a:schemeClr val="dk1"/>
              </a:solidFill>
              <a:latin typeface="Times New Roman" panose="02020603050405020304" pitchFamily="18" charset="0"/>
              <a:ea typeface="Lato"/>
              <a:cs typeface="Times New Roman" panose="02020603050405020304" pitchFamily="18" charset="0"/>
              <a:sym typeface="Lato"/>
            </a:endParaRPr>
          </a:p>
          <a:p>
            <a:pPr marL="482600" lvl="0" indent="-342900" algn="l" rtl="0">
              <a:spcBef>
                <a:spcPts val="0"/>
              </a:spcBef>
              <a:spcAft>
                <a:spcPts val="0"/>
              </a:spcAft>
              <a:buClr>
                <a:schemeClr val="accent1"/>
              </a:buClr>
              <a:buSzPts val="1400"/>
              <a:buFont typeface="Wingdings" panose="05000000000000000000" pitchFamily="2" charset="2"/>
              <a:buChar char="Ø"/>
            </a:pPr>
            <a:r>
              <a:rPr lang="en" dirty="0">
                <a:solidFill>
                  <a:schemeClr val="dk1"/>
                </a:solidFill>
                <a:latin typeface="Times New Roman" panose="02020603050405020304" pitchFamily="18" charset="0"/>
                <a:ea typeface="Lato"/>
                <a:cs typeface="Times New Roman" panose="02020603050405020304" pitchFamily="18" charset="0"/>
                <a:sym typeface="Lato"/>
              </a:rPr>
              <a:t>Important characteristics to cons</a:t>
            </a:r>
            <a:r>
              <a:rPr lang="en-US" dirty="0">
                <a:solidFill>
                  <a:schemeClr val="dk1"/>
                </a:solidFill>
                <a:latin typeface="Times New Roman" panose="02020603050405020304" pitchFamily="18" charset="0"/>
                <a:ea typeface="Lato"/>
                <a:cs typeface="Times New Roman" panose="02020603050405020304" pitchFamily="18" charset="0"/>
                <a:sym typeface="Lato"/>
              </a:rPr>
              <a:t>i</a:t>
            </a:r>
            <a:r>
              <a:rPr lang="en" dirty="0">
                <a:solidFill>
                  <a:schemeClr val="dk1"/>
                </a:solidFill>
                <a:latin typeface="Times New Roman" panose="02020603050405020304" pitchFamily="18" charset="0"/>
                <a:ea typeface="Lato"/>
                <a:cs typeface="Times New Roman" panose="02020603050405020304" pitchFamily="18" charset="0"/>
                <a:sym typeface="Lato"/>
              </a:rPr>
              <a:t>der </a:t>
            </a:r>
            <a:r>
              <a:rPr lang="en-US" dirty="0">
                <a:solidFill>
                  <a:schemeClr val="dk1"/>
                </a:solidFill>
                <a:latin typeface="Times New Roman" panose="02020603050405020304" pitchFamily="18" charset="0"/>
                <a:ea typeface="Lato"/>
                <a:cs typeface="Times New Roman" panose="02020603050405020304" pitchFamily="18" charset="0"/>
                <a:sym typeface="Lato"/>
              </a:rPr>
              <a:t>are job industries- health and N/A ; wealth segment –mass customers.</a:t>
            </a:r>
            <a:endParaRPr dirty="0">
              <a:solidFill>
                <a:schemeClr val="dk1"/>
              </a:solidFill>
              <a:latin typeface="Times New Roman" panose="02020603050405020304" pitchFamily="18" charset="0"/>
              <a:ea typeface="Lato"/>
              <a:cs typeface="Times New Roman" panose="02020603050405020304" pitchFamily="18" charset="0"/>
              <a:sym typeface="Lato"/>
            </a:endParaRPr>
          </a:p>
        </p:txBody>
      </p:sp>
      <p:pic>
        <p:nvPicPr>
          <p:cNvPr id="611" name="Google Shape;611;p41"/>
          <p:cNvPicPr preferRelativeResize="0"/>
          <p:nvPr/>
        </p:nvPicPr>
        <p:blipFill>
          <a:blip r:embed="rId3">
            <a:alphaModFix/>
          </a:blip>
          <a:stretch>
            <a:fillRect/>
          </a:stretch>
        </p:blipFill>
        <p:spPr>
          <a:xfrm>
            <a:off x="205425" y="1377157"/>
            <a:ext cx="3723638" cy="1984244"/>
          </a:xfrm>
          <a:prstGeom prst="rect">
            <a:avLst/>
          </a:prstGeom>
          <a:noFill/>
          <a:ln>
            <a:noFill/>
          </a:ln>
        </p:spPr>
      </p:pic>
      <p:pic>
        <p:nvPicPr>
          <p:cNvPr id="612" name="Google Shape;612;p41"/>
          <p:cNvPicPr preferRelativeResize="0"/>
          <p:nvPr/>
        </p:nvPicPr>
        <p:blipFill>
          <a:blip r:embed="rId4">
            <a:alphaModFix/>
          </a:blip>
          <a:stretch>
            <a:fillRect/>
          </a:stretch>
        </p:blipFill>
        <p:spPr>
          <a:xfrm>
            <a:off x="4421981" y="1459044"/>
            <a:ext cx="3579019" cy="11127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0"/>
          <p:cNvSpPr txBox="1">
            <a:spLocks noGrp="1"/>
          </p:cNvSpPr>
          <p:nvPr>
            <p:ph type="title"/>
          </p:nvPr>
        </p:nvSpPr>
        <p:spPr>
          <a:xfrm>
            <a:off x="674100" y="394683"/>
            <a:ext cx="7795800" cy="7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dirty="0">
                <a:latin typeface="Times New Roman" panose="02020603050405020304" pitchFamily="18" charset="0"/>
                <a:cs typeface="Times New Roman" panose="02020603050405020304" pitchFamily="18" charset="0"/>
              </a:rPr>
              <a:t>Decision Tree </a:t>
            </a:r>
            <a:r>
              <a:rPr lang="en-US" sz="4400" b="1" dirty="0">
                <a:latin typeface="Times New Roman" panose="02020603050405020304" pitchFamily="18" charset="0"/>
                <a:cs typeface="Times New Roman" panose="02020603050405020304" pitchFamily="18" charset="0"/>
              </a:rPr>
              <a:t>model </a:t>
            </a:r>
            <a:endParaRPr sz="4400" b="1" dirty="0">
              <a:latin typeface="Times New Roman" panose="02020603050405020304" pitchFamily="18" charset="0"/>
              <a:cs typeface="Times New Roman" panose="02020603050405020304" pitchFamily="18" charset="0"/>
            </a:endParaRPr>
          </a:p>
        </p:txBody>
      </p:sp>
      <p:pic>
        <p:nvPicPr>
          <p:cNvPr id="601" name="Google Shape;601;p40"/>
          <p:cNvPicPr preferRelativeResize="0"/>
          <p:nvPr/>
        </p:nvPicPr>
        <p:blipFill>
          <a:blip r:embed="rId3">
            <a:alphaModFix/>
          </a:blip>
          <a:stretch>
            <a:fillRect/>
          </a:stretch>
        </p:blipFill>
        <p:spPr>
          <a:xfrm>
            <a:off x="4693445" y="1488363"/>
            <a:ext cx="4086224" cy="2833606"/>
          </a:xfrm>
          <a:prstGeom prst="rect">
            <a:avLst/>
          </a:prstGeom>
          <a:noFill/>
          <a:ln>
            <a:noFill/>
          </a:ln>
        </p:spPr>
      </p:pic>
      <p:sp>
        <p:nvSpPr>
          <p:cNvPr id="603" name="Google Shape;603;p40"/>
          <p:cNvSpPr txBox="1"/>
          <p:nvPr/>
        </p:nvSpPr>
        <p:spPr>
          <a:xfrm>
            <a:off x="552657" y="1488363"/>
            <a:ext cx="3740737" cy="2762168"/>
          </a:xfrm>
          <a:prstGeom prst="rect">
            <a:avLst/>
          </a:prstGeom>
          <a:noFill/>
          <a:ln>
            <a:noFill/>
          </a:ln>
        </p:spPr>
        <p:txBody>
          <a:bodyPr spcFirstLastPara="1" wrap="square" lIns="91425" tIns="91425" rIns="91425" bIns="91425" anchor="t" anchorCtr="0">
            <a:noAutofit/>
          </a:bodyPr>
          <a:lstStyle/>
          <a:p>
            <a:pPr marL="285750" indent="-285750" algn="just">
              <a:spcAft>
                <a:spcPts val="1600"/>
              </a:spcAft>
              <a:buClr>
                <a:schemeClr val="accent1"/>
              </a:buClr>
              <a:buFont typeface="Wingdings" panose="05000000000000000000" pitchFamily="2" charset="2"/>
              <a:buChar char="Ø"/>
            </a:pPr>
            <a:r>
              <a:rPr lang="en-US" dirty="0">
                <a:solidFill>
                  <a:schemeClr val="dk1"/>
                </a:solidFill>
                <a:latin typeface="Times New Roman" panose="02020603050405020304" pitchFamily="18" charset="0"/>
                <a:ea typeface="Lato"/>
                <a:cs typeface="Times New Roman" panose="02020603050405020304" pitchFamily="18" charset="0"/>
                <a:sym typeface="Lato"/>
              </a:rPr>
              <a:t>We have implemented the model for state, gender and job industry for the purchase of last 3 years.</a:t>
            </a:r>
          </a:p>
          <a:p>
            <a:pPr marL="285750" indent="-285750" algn="just">
              <a:spcAft>
                <a:spcPts val="1600"/>
              </a:spcAft>
              <a:buClr>
                <a:schemeClr val="accent1"/>
              </a:buClr>
              <a:buFont typeface="Wingdings" panose="05000000000000000000" pitchFamily="2" charset="2"/>
              <a:buChar char="Ø"/>
            </a:pPr>
            <a:r>
              <a:rPr lang="en-US" dirty="0">
                <a:solidFill>
                  <a:schemeClr val="dk1"/>
                </a:solidFill>
                <a:latin typeface="Times New Roman" panose="02020603050405020304" pitchFamily="18" charset="0"/>
                <a:ea typeface="Lato"/>
                <a:cs typeface="Times New Roman" panose="02020603050405020304" pitchFamily="18" charset="0"/>
                <a:sym typeface="Lato"/>
              </a:rPr>
              <a:t>The model shows that our sales for NSW,QLD and VIC by females in the job industry Entertainment, healthcare, IT, retail and telecommunication are the best. We should use these as our target.</a:t>
            </a:r>
          </a:p>
          <a:p>
            <a:pPr marL="0" lvl="0" indent="0" algn="just" rtl="0">
              <a:spcBef>
                <a:spcPts val="0"/>
              </a:spcBef>
              <a:spcAft>
                <a:spcPts val="1600"/>
              </a:spcAft>
              <a:buNone/>
            </a:pPr>
            <a:endParaRPr dirty="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6"/>
        <p:cNvGrpSpPr/>
        <p:nvPr/>
      </p:nvGrpSpPr>
      <p:grpSpPr>
        <a:xfrm>
          <a:off x="0" y="0"/>
          <a:ext cx="0" cy="0"/>
          <a:chOff x="0" y="0"/>
          <a:chExt cx="0" cy="0"/>
        </a:xfrm>
      </p:grpSpPr>
      <p:sp>
        <p:nvSpPr>
          <p:cNvPr id="85" name="Rectangle 84">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9" name="Straight Connector 88">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29" name="Picture 528">
            <a:extLst>
              <a:ext uri="{FF2B5EF4-FFF2-40B4-BE49-F238E27FC236}">
                <a16:creationId xmlns:a16="http://schemas.microsoft.com/office/drawing/2014/main" id="{A9F872E2-458E-4F32-919F-83DE542009AE}"/>
              </a:ext>
            </a:extLst>
          </p:cNvPr>
          <p:cNvPicPr>
            <a:picLocks noChangeAspect="1"/>
          </p:cNvPicPr>
          <p:nvPr/>
        </p:nvPicPr>
        <p:blipFill rotWithShape="1">
          <a:blip r:embed="rId3"/>
          <a:srcRect l="15137" r="2220"/>
          <a:stretch/>
        </p:blipFill>
        <p:spPr>
          <a:xfrm>
            <a:off x="12" y="10"/>
            <a:ext cx="5667666" cy="5143490"/>
          </a:xfrm>
          <a:prstGeom prst="rect">
            <a:avLst/>
          </a:prstGeom>
        </p:spPr>
      </p:pic>
      <p:sp>
        <p:nvSpPr>
          <p:cNvPr id="91" name="Rectangle 90">
            <a:extLst>
              <a:ext uri="{FF2B5EF4-FFF2-40B4-BE49-F238E27FC236}">
                <a16:creationId xmlns:a16="http://schemas.microsoft.com/office/drawing/2014/main" id="{E9ED41B5-F9B0-4DE1-8C59-A980468A7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Google Shape;527;p32"/>
          <p:cNvSpPr txBox="1">
            <a:spLocks noGrp="1"/>
          </p:cNvSpPr>
          <p:nvPr>
            <p:ph type="title"/>
          </p:nvPr>
        </p:nvSpPr>
        <p:spPr>
          <a:xfrm>
            <a:off x="6072663" y="480060"/>
            <a:ext cx="2744435" cy="2194560"/>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1100"/>
            </a:pPr>
            <a:r>
              <a:rPr lang="en-US" sz="3300" spc="-50" dirty="0">
                <a:solidFill>
                  <a:srgbClr val="FFFFFF"/>
                </a:solidFill>
              </a:rPr>
              <a:t>*04*</a:t>
            </a:r>
            <a:br>
              <a:rPr lang="en-US" sz="3300" spc="-50" dirty="0">
                <a:solidFill>
                  <a:srgbClr val="FFFFFF"/>
                </a:solidFill>
              </a:rPr>
            </a:br>
            <a:r>
              <a:rPr lang="en-US" sz="3300" spc="-50" dirty="0">
                <a:solidFill>
                  <a:srgbClr val="FFFFFF"/>
                </a:solidFill>
                <a:latin typeface="Times New Roman" panose="02020603050405020304" pitchFamily="18" charset="0"/>
                <a:cs typeface="Times New Roman" panose="02020603050405020304" pitchFamily="18" charset="0"/>
              </a:rPr>
              <a:t>Interpretation &amp; Conclusion</a:t>
            </a:r>
          </a:p>
        </p:txBody>
      </p:sp>
      <p:sp>
        <p:nvSpPr>
          <p:cNvPr id="93" name="Rectangle 92">
            <a:extLst>
              <a:ext uri="{FF2B5EF4-FFF2-40B4-BE49-F238E27FC236}">
                <a16:creationId xmlns:a16="http://schemas.microsoft.com/office/drawing/2014/main" id="{C482A030-873A-4216-B6A6-C3348B9CA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498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2"/>
        <p:cNvGrpSpPr/>
        <p:nvPr/>
      </p:nvGrpSpPr>
      <p:grpSpPr>
        <a:xfrm>
          <a:off x="0" y="0"/>
          <a:ext cx="0" cy="0"/>
          <a:chOff x="0" y="0"/>
          <a:chExt cx="0" cy="0"/>
        </a:xfrm>
      </p:grpSpPr>
      <p:sp>
        <p:nvSpPr>
          <p:cNvPr id="117" name="Rectangle 11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Rectangle 11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1" name="Straight Connector 12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23" name="Google Shape;623;p43"/>
          <p:cNvSpPr txBox="1">
            <a:spLocks noGrp="1"/>
          </p:cNvSpPr>
          <p:nvPr>
            <p:ph type="title"/>
          </p:nvPr>
        </p:nvSpPr>
        <p:spPr>
          <a:xfrm>
            <a:off x="800100" y="215133"/>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4400" b="1" spc="-50" dirty="0">
                <a:latin typeface="Times New Roman" panose="02020603050405020304" pitchFamily="18" charset="0"/>
                <a:cs typeface="Times New Roman" panose="02020603050405020304" pitchFamily="18" charset="0"/>
              </a:rPr>
              <a:t>Conclusion</a:t>
            </a:r>
          </a:p>
        </p:txBody>
      </p:sp>
      <p:pic>
        <p:nvPicPr>
          <p:cNvPr id="2" name="Picture 1">
            <a:extLst>
              <a:ext uri="{FF2B5EF4-FFF2-40B4-BE49-F238E27FC236}">
                <a16:creationId xmlns:a16="http://schemas.microsoft.com/office/drawing/2014/main" id="{1E5F7835-EC4D-41AC-ADD9-61F424907E94}"/>
              </a:ext>
            </a:extLst>
          </p:cNvPr>
          <p:cNvPicPr>
            <a:picLocks noChangeAspect="1"/>
          </p:cNvPicPr>
          <p:nvPr/>
        </p:nvPicPr>
        <p:blipFill>
          <a:blip r:embed="rId3"/>
          <a:stretch>
            <a:fillRect/>
          </a:stretch>
        </p:blipFill>
        <p:spPr>
          <a:xfrm>
            <a:off x="6015427" y="2295054"/>
            <a:ext cx="2351332" cy="887627"/>
          </a:xfrm>
          <a:prstGeom prst="rect">
            <a:avLst/>
          </a:prstGeom>
        </p:spPr>
      </p:pic>
      <p:sp>
        <p:nvSpPr>
          <p:cNvPr id="624" name="Google Shape;624;p43"/>
          <p:cNvSpPr txBox="1">
            <a:spLocks noGrp="1"/>
          </p:cNvSpPr>
          <p:nvPr>
            <p:ph type="subTitle" idx="4294967295"/>
          </p:nvPr>
        </p:nvSpPr>
        <p:spPr>
          <a:xfrm flipH="1">
            <a:off x="0" y="1478883"/>
            <a:ext cx="5657854" cy="3095626"/>
          </a:xfrm>
          <a:prstGeom prst="rect">
            <a:avLst/>
          </a:prstGeom>
        </p:spPr>
        <p:txBody>
          <a:bodyPr spcFirstLastPara="1" wrap="square" lIns="91425" tIns="91425" rIns="91425" bIns="91425" anchor="t" anchorCtr="0">
            <a:noAutofit/>
          </a:bodyPr>
          <a:lstStyle/>
          <a:p>
            <a:pPr marL="425450" indent="-285750" algn="just">
              <a:lnSpc>
                <a:spcPct val="100000"/>
              </a:lnSpc>
              <a:spcBef>
                <a:spcPts val="0"/>
              </a:spcBef>
              <a:spcAft>
                <a:spcPts val="600"/>
              </a:spcAft>
              <a:buSzPts val="14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can see that the timeframe of 3 years is good to determine the target customers as it shows significance of the variables.</a:t>
            </a:r>
          </a:p>
          <a:p>
            <a:pPr marL="425450" indent="-285750" algn="just">
              <a:lnSpc>
                <a:spcPct val="100000"/>
              </a:lnSpc>
              <a:spcBef>
                <a:spcPts val="0"/>
              </a:spcBef>
              <a:spcAft>
                <a:spcPts val="600"/>
              </a:spcAft>
              <a:buSzPts val="14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Highest bike purchase was from the entertainment industry, so we can focus on the industry as they has the highest average purchase over the last 3 years</a:t>
            </a:r>
          </a:p>
          <a:p>
            <a:pPr marL="425450" indent="-285750" algn="just">
              <a:lnSpc>
                <a:spcPct val="100000"/>
              </a:lnSpc>
              <a:spcBef>
                <a:spcPts val="0"/>
              </a:spcBef>
              <a:spcAft>
                <a:spcPts val="600"/>
              </a:spcAft>
              <a:buSzPts val="14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can interpret from the results that; we should focus on female customers having job backgrounds in financial services and Manufacturing as thy had more purchases over last 3 years</a:t>
            </a:r>
            <a:endParaRPr lang="e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0CDF6CC-BC5C-4CB0-AB1B-86AC748DB5D9}"/>
              </a:ext>
            </a:extLst>
          </p:cNvPr>
          <p:cNvSpPr/>
          <p:nvPr/>
        </p:nvSpPr>
        <p:spPr>
          <a:xfrm>
            <a:off x="2621756" y="1193006"/>
            <a:ext cx="3850482" cy="1685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latin typeface="Times New Roman" panose="02020603050405020304" pitchFamily="18" charset="0"/>
                <a:cs typeface="Times New Roman" panose="02020603050405020304" pitchFamily="18" charset="0"/>
              </a:rPr>
              <a:t>Thank</a:t>
            </a:r>
            <a:r>
              <a:rPr lang="en-US" sz="5400" b="1" dirty="0">
                <a:latin typeface="Times New Roman" panose="02020603050405020304" pitchFamily="18" charset="0"/>
                <a:cs typeface="Times New Roman" panose="02020603050405020304" pitchFamily="18" charset="0"/>
              </a:rPr>
              <a:t> </a:t>
            </a:r>
            <a:r>
              <a:rPr lang="en-US" sz="5400" b="1" dirty="0">
                <a:solidFill>
                  <a:schemeClr val="tx1"/>
                </a:solidFill>
                <a:latin typeface="Times New Roman" panose="02020603050405020304" pitchFamily="18" charset="0"/>
                <a:cs typeface="Times New Roman" panose="02020603050405020304" pitchFamily="18" charset="0"/>
              </a:rPr>
              <a:t>you</a:t>
            </a:r>
            <a:r>
              <a:rPr lang="en-US" sz="5400" b="1"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7112B5F4-E785-462D-BE74-E6AD851B3D4D}"/>
              </a:ext>
            </a:extLst>
          </p:cNvPr>
          <p:cNvSpPr/>
          <p:nvPr/>
        </p:nvSpPr>
        <p:spPr>
          <a:xfrm>
            <a:off x="6693694" y="4150519"/>
            <a:ext cx="2200275" cy="392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Tanmay Gupta</a:t>
            </a:r>
          </a:p>
        </p:txBody>
      </p:sp>
      <p:cxnSp>
        <p:nvCxnSpPr>
          <p:cNvPr id="9" name="Connector: Elbow 8">
            <a:extLst>
              <a:ext uri="{FF2B5EF4-FFF2-40B4-BE49-F238E27FC236}">
                <a16:creationId xmlns:a16="http://schemas.microsoft.com/office/drawing/2014/main" id="{82BC9196-E45B-4BE2-8C8D-40CB66BBBC8F}"/>
              </a:ext>
            </a:extLst>
          </p:cNvPr>
          <p:cNvCxnSpPr/>
          <p:nvPr/>
        </p:nvCxnSpPr>
        <p:spPr>
          <a:xfrm rot="16200000" flipH="1">
            <a:off x="5757863" y="3075384"/>
            <a:ext cx="1035844" cy="10072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1340551-7192-4E54-982A-7E8C19D86F7B}"/>
              </a:ext>
            </a:extLst>
          </p:cNvPr>
          <p:cNvSpPr/>
          <p:nvPr/>
        </p:nvSpPr>
        <p:spPr>
          <a:xfrm>
            <a:off x="5918597" y="3061096"/>
            <a:ext cx="950119" cy="4000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From</a:t>
            </a:r>
          </a:p>
        </p:txBody>
      </p:sp>
    </p:spTree>
    <p:extLst>
      <p:ext uri="{BB962C8B-B14F-4D97-AF65-F5344CB8AC3E}">
        <p14:creationId xmlns:p14="http://schemas.microsoft.com/office/powerpoint/2010/main" val="406589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6" name="Google Shape;506;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latin typeface="Times New Roman" panose="02020603050405020304" pitchFamily="18" charset="0"/>
                <a:cs typeface="Times New Roman" panose="02020603050405020304" pitchFamily="18" charset="0"/>
              </a:rPr>
              <a:t>Table of contents</a:t>
            </a:r>
            <a:endParaRPr sz="3600" dirty="0">
              <a:latin typeface="Times New Roman" panose="02020603050405020304" pitchFamily="18" charset="0"/>
              <a:cs typeface="Times New Roman" panose="02020603050405020304" pitchFamily="18" charset="0"/>
            </a:endParaRPr>
          </a:p>
        </p:txBody>
      </p:sp>
      <p:sp>
        <p:nvSpPr>
          <p:cNvPr id="511" name="Google Shape;511;p30"/>
          <p:cNvSpPr txBox="1">
            <a:spLocks noGrp="1"/>
          </p:cNvSpPr>
          <p:nvPr>
            <p:ph type="subTitle" idx="1"/>
          </p:nvPr>
        </p:nvSpPr>
        <p:spPr>
          <a:xfrm>
            <a:off x="1200069" y="3128738"/>
            <a:ext cx="2363700" cy="491700"/>
          </a:xfrm>
          <a:prstGeom prst="rect">
            <a:avLst/>
          </a:prstGeom>
        </p:spPr>
        <p:txBody>
          <a:bodyPr spcFirstLastPara="1" wrap="square" lIns="91425" tIns="91425" rIns="91425" bIns="91425" anchor="t" anchorCtr="0">
            <a:noAutofit/>
          </a:bodyPr>
          <a:lstStyle/>
          <a:p>
            <a:pPr marL="0" indent="0"/>
            <a:r>
              <a:rPr lang="en" sz="4400" dirty="0">
                <a:solidFill>
                  <a:srgbClr val="90C226"/>
                </a:solidFill>
                <a:ea typeface="+mj-ea"/>
                <a:cs typeface="Times New Roman" panose="02020603050405020304" pitchFamily="18" charset="0"/>
              </a:rPr>
              <a:t>03</a:t>
            </a:r>
            <a:endParaRPr lang="en" sz="1600" b="1" dirty="0">
              <a:cs typeface="Times New Roman" panose="02020603050405020304" pitchFamily="18" charset="0"/>
            </a:endParaRPr>
          </a:p>
          <a:p>
            <a:pPr marL="0" indent="0"/>
            <a:r>
              <a:rPr lang="en-US" sz="1600" b="1" dirty="0">
                <a:latin typeface="Times New Roman" panose="02020603050405020304" pitchFamily="18" charset="0"/>
                <a:cs typeface="Times New Roman" panose="02020603050405020304" pitchFamily="18" charset="0"/>
              </a:rPr>
              <a:t>Model Development</a:t>
            </a: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512" name="Google Shape;512;p30"/>
          <p:cNvSpPr txBox="1">
            <a:spLocks noGrp="1"/>
          </p:cNvSpPr>
          <p:nvPr>
            <p:ph type="subTitle" idx="2"/>
          </p:nvPr>
        </p:nvSpPr>
        <p:spPr>
          <a:xfrm>
            <a:off x="4766996" y="3134472"/>
            <a:ext cx="2363700" cy="491700"/>
          </a:xfrm>
          <a:prstGeom prst="rect">
            <a:avLst/>
          </a:prstGeom>
        </p:spPr>
        <p:txBody>
          <a:bodyPr spcFirstLastPara="1" wrap="square" lIns="91425" tIns="91425" rIns="91425" bIns="91425" anchor="t" anchorCtr="0">
            <a:noAutofit/>
          </a:bodyPr>
          <a:lstStyle/>
          <a:p>
            <a:pPr marL="0" lvl="0" indent="0">
              <a:buClrTx/>
              <a:buSzPts val="4400"/>
            </a:pPr>
            <a:r>
              <a:rPr lang="en" sz="4400" dirty="0">
                <a:solidFill>
                  <a:srgbClr val="90C226"/>
                </a:solidFill>
                <a:ea typeface="+mj-ea"/>
                <a:cs typeface="Times New Roman" panose="02020603050405020304" pitchFamily="18" charset="0"/>
              </a:rPr>
              <a:t>04</a:t>
            </a:r>
          </a:p>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I</a:t>
            </a:r>
            <a:r>
              <a:rPr lang="en-US" sz="1600" b="1" dirty="0">
                <a:latin typeface="Times New Roman" panose="02020603050405020304" pitchFamily="18" charset="0"/>
                <a:cs typeface="Times New Roman" panose="02020603050405020304" pitchFamily="18" charset="0"/>
              </a:rPr>
              <a:t>interpretation</a:t>
            </a:r>
            <a:endParaRPr sz="16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600" b="1" dirty="0">
              <a:latin typeface="Times New Roman" panose="02020603050405020304" pitchFamily="18" charset="0"/>
              <a:cs typeface="Times New Roman" panose="02020603050405020304" pitchFamily="18" charset="0"/>
            </a:endParaRPr>
          </a:p>
        </p:txBody>
      </p:sp>
      <p:sp>
        <p:nvSpPr>
          <p:cNvPr id="513" name="Google Shape;513;p30"/>
          <p:cNvSpPr txBox="1">
            <a:spLocks noGrp="1"/>
          </p:cNvSpPr>
          <p:nvPr>
            <p:ph type="subTitle" idx="7"/>
          </p:nvPr>
        </p:nvSpPr>
        <p:spPr>
          <a:xfrm>
            <a:off x="1080819" y="1188415"/>
            <a:ext cx="2602200" cy="360000"/>
          </a:xfrm>
          <a:prstGeom prst="rect">
            <a:avLst/>
          </a:prstGeom>
        </p:spPr>
        <p:txBody>
          <a:bodyPr spcFirstLastPara="1" wrap="square" lIns="91425" tIns="91425" rIns="91425" bIns="91425" anchor="t" anchorCtr="0">
            <a:noAutofit/>
          </a:bodyPr>
          <a:lstStyle/>
          <a:p>
            <a:pPr marL="0" lvl="0" indent="0">
              <a:buClrTx/>
              <a:buSzPts val="4400"/>
            </a:pPr>
            <a:r>
              <a:rPr lang="en" sz="4400" b="0" dirty="0">
                <a:solidFill>
                  <a:srgbClr val="90C226"/>
                </a:solidFill>
                <a:ea typeface="+mj-ea"/>
                <a:cs typeface="Times New Roman" panose="02020603050405020304" pitchFamily="18" charset="0"/>
              </a:rPr>
              <a:t>01</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514" name="Google Shape;514;p30"/>
          <p:cNvSpPr txBox="1">
            <a:spLocks noGrp="1"/>
          </p:cNvSpPr>
          <p:nvPr>
            <p:ph type="subTitle" idx="8"/>
          </p:nvPr>
        </p:nvSpPr>
        <p:spPr>
          <a:xfrm>
            <a:off x="4678796" y="1188415"/>
            <a:ext cx="2540100" cy="360000"/>
          </a:xfrm>
          <a:prstGeom prst="rect">
            <a:avLst/>
          </a:prstGeom>
        </p:spPr>
        <p:txBody>
          <a:bodyPr spcFirstLastPara="1" wrap="square" lIns="91425" tIns="91425" rIns="91425" bIns="91425" anchor="t" anchorCtr="0">
            <a:noAutofit/>
          </a:bodyPr>
          <a:lstStyle/>
          <a:p>
            <a:pPr marL="0" lvl="0" indent="0">
              <a:buClrTx/>
              <a:buSzPts val="4400"/>
            </a:pPr>
            <a:r>
              <a:rPr lang="en" sz="4400" b="0" dirty="0">
                <a:solidFill>
                  <a:srgbClr val="90C226"/>
                </a:solidFill>
                <a:ea typeface="+mj-ea"/>
                <a:cs typeface="Times New Roman" panose="02020603050405020304" pitchFamily="18" charset="0"/>
              </a:rPr>
              <a:t>02</a:t>
            </a:r>
          </a:p>
          <a:p>
            <a:pPr marL="0" indent="0"/>
            <a:r>
              <a:rPr lang="en-US" dirty="0">
                <a:latin typeface="Times New Roman" panose="02020603050405020304" pitchFamily="18" charset="0"/>
                <a:cs typeface="Times New Roman" panose="02020603050405020304" pitchFamily="18" charset="0"/>
              </a:rPr>
              <a:t>Data Exploration &amp; Interpretation</a:t>
            </a:r>
          </a:p>
        </p:txBody>
      </p:sp>
      <p:sp>
        <p:nvSpPr>
          <p:cNvPr id="4" name="Rectangle 3">
            <a:extLst>
              <a:ext uri="{FF2B5EF4-FFF2-40B4-BE49-F238E27FC236}">
                <a16:creationId xmlns:a16="http://schemas.microsoft.com/office/drawing/2014/main" id="{84BCED0B-E0C3-480E-81D4-6A1DAA5272C7}"/>
              </a:ext>
            </a:extLst>
          </p:cNvPr>
          <p:cNvSpPr/>
          <p:nvPr/>
        </p:nvSpPr>
        <p:spPr>
          <a:xfrm>
            <a:off x="3352233" y="2357438"/>
            <a:ext cx="1657350" cy="989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Data Analytics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1"/>
          <p:cNvSpPr txBox="1">
            <a:spLocks noGrp="1"/>
          </p:cNvSpPr>
          <p:nvPr>
            <p:ph type="title"/>
          </p:nvPr>
        </p:nvSpPr>
        <p:spPr>
          <a:xfrm>
            <a:off x="523767" y="591000"/>
            <a:ext cx="6267239" cy="65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4400" b="1" dirty="0">
                <a:latin typeface="Times New Roman" panose="02020603050405020304" pitchFamily="18" charset="0"/>
                <a:cs typeface="Times New Roman" panose="02020603050405020304" pitchFamily="18" charset="0"/>
              </a:rPr>
              <a:t>Company</a:t>
            </a:r>
            <a:r>
              <a:rPr lang="en-US" sz="4400" b="1" dirty="0">
                <a:latin typeface="Times New Roman" panose="02020603050405020304" pitchFamily="18" charset="0"/>
                <a:cs typeface="Times New Roman" panose="02020603050405020304" pitchFamily="18" charset="0"/>
              </a:rPr>
              <a:t> </a:t>
            </a:r>
            <a:endParaRPr sz="4400" b="1" dirty="0">
              <a:latin typeface="Times New Roman" panose="02020603050405020304" pitchFamily="18" charset="0"/>
              <a:cs typeface="Times New Roman" panose="02020603050405020304" pitchFamily="18" charset="0"/>
            </a:endParaRPr>
          </a:p>
        </p:txBody>
      </p:sp>
      <p:pic>
        <p:nvPicPr>
          <p:cNvPr id="521" name="Google Shape;521;p31"/>
          <p:cNvPicPr preferRelativeResize="0"/>
          <p:nvPr/>
        </p:nvPicPr>
        <p:blipFill>
          <a:blip r:embed="rId3">
            <a:alphaModFix amt="68000"/>
          </a:blip>
          <a:stretch>
            <a:fillRect/>
          </a:stretch>
        </p:blipFill>
        <p:spPr>
          <a:xfrm>
            <a:off x="5051221" y="2221410"/>
            <a:ext cx="3190649" cy="1193150"/>
          </a:xfrm>
          <a:prstGeom prst="rect">
            <a:avLst/>
          </a:prstGeom>
          <a:noFill/>
          <a:ln>
            <a:noFill/>
          </a:ln>
        </p:spPr>
      </p:pic>
      <p:graphicFrame>
        <p:nvGraphicFramePr>
          <p:cNvPr id="523" name="Google Shape;520;p31">
            <a:extLst>
              <a:ext uri="{FF2B5EF4-FFF2-40B4-BE49-F238E27FC236}">
                <a16:creationId xmlns:a16="http://schemas.microsoft.com/office/drawing/2014/main" id="{003F648A-28D4-4370-9C52-733B9E913C51}"/>
              </a:ext>
            </a:extLst>
          </p:cNvPr>
          <p:cNvGraphicFramePr/>
          <p:nvPr>
            <p:extLst>
              <p:ext uri="{D42A27DB-BD31-4B8C-83A1-F6EECF244321}">
                <p14:modId xmlns:p14="http://schemas.microsoft.com/office/powerpoint/2010/main" val="619764601"/>
              </p:ext>
            </p:extLst>
          </p:nvPr>
        </p:nvGraphicFramePr>
        <p:xfrm>
          <a:off x="523767" y="1439640"/>
          <a:ext cx="4468857" cy="30528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6"/>
        <p:cNvGrpSpPr/>
        <p:nvPr/>
      </p:nvGrpSpPr>
      <p:grpSpPr>
        <a:xfrm>
          <a:off x="0" y="0"/>
          <a:ext cx="0" cy="0"/>
          <a:chOff x="0" y="0"/>
          <a:chExt cx="0" cy="0"/>
        </a:xfrm>
      </p:grpSpPr>
      <p:sp>
        <p:nvSpPr>
          <p:cNvPr id="150" name="Rectangle 14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Rectangle 15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4" name="Straight Connector 15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6" name="Rectangle 15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47" name="Graphic 146" descr="Server">
            <a:extLst>
              <a:ext uri="{FF2B5EF4-FFF2-40B4-BE49-F238E27FC236}">
                <a16:creationId xmlns:a16="http://schemas.microsoft.com/office/drawing/2014/main" id="{11297EC7-2088-4058-8963-AEF4787450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184" y="480060"/>
            <a:ext cx="4183380" cy="4183380"/>
          </a:xfrm>
          <a:prstGeom prst="rect">
            <a:avLst/>
          </a:prstGeom>
        </p:spPr>
      </p:pic>
      <p:sp>
        <p:nvSpPr>
          <p:cNvPr id="158" name="Rectangle 15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Google Shape;527;p32"/>
          <p:cNvSpPr txBox="1">
            <a:spLocks noGrp="1"/>
          </p:cNvSpPr>
          <p:nvPr>
            <p:ph type="title"/>
          </p:nvPr>
        </p:nvSpPr>
        <p:spPr>
          <a:xfrm>
            <a:off x="6072663" y="480060"/>
            <a:ext cx="2744435" cy="2194560"/>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1100"/>
            </a:pPr>
            <a:r>
              <a:rPr lang="en-US" sz="3300" spc="-50" dirty="0">
                <a:solidFill>
                  <a:srgbClr val="FFFFFF"/>
                </a:solidFill>
              </a:rPr>
              <a:t>*01*</a:t>
            </a:r>
            <a:br>
              <a:rPr lang="en-US" sz="3300" spc="-50" dirty="0">
                <a:solidFill>
                  <a:srgbClr val="FFFFFF"/>
                </a:solidFill>
              </a:rPr>
            </a:br>
            <a:r>
              <a:rPr lang="en-US" sz="3300" spc="-50" dirty="0">
                <a:solidFill>
                  <a:srgbClr val="FFFFFF"/>
                </a:solidFill>
                <a:latin typeface="Times New Roman" panose="02020603050405020304" pitchFamily="18" charset="0"/>
                <a:cs typeface="Times New Roman" panose="02020603050405020304" pitchFamily="18" charset="0"/>
              </a:rPr>
              <a:t>Introduction</a:t>
            </a:r>
          </a:p>
        </p:txBody>
      </p:sp>
      <p:sp>
        <p:nvSpPr>
          <p:cNvPr id="160" name="Rectangle 15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33"/>
          <p:cNvSpPr txBox="1">
            <a:spLocks noGrp="1"/>
          </p:cNvSpPr>
          <p:nvPr>
            <p:ph type="title"/>
          </p:nvPr>
        </p:nvSpPr>
        <p:spPr>
          <a:xfrm>
            <a:off x="720000" y="408710"/>
            <a:ext cx="7795800" cy="7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400" b="1" dirty="0">
                <a:solidFill>
                  <a:schemeClr val="tx1"/>
                </a:solidFill>
                <a:latin typeface="Times New Roman" panose="02020603050405020304" pitchFamily="18" charset="0"/>
                <a:cs typeface="Times New Roman" panose="02020603050405020304" pitchFamily="18" charset="0"/>
              </a:rPr>
              <a:t>Introduction</a:t>
            </a:r>
            <a:endParaRPr b="1" dirty="0">
              <a:solidFill>
                <a:schemeClr val="tx1"/>
              </a:solidFill>
              <a:latin typeface="Times New Roman" panose="02020603050405020304" pitchFamily="18" charset="0"/>
              <a:cs typeface="Times New Roman" panose="02020603050405020304" pitchFamily="18" charset="0"/>
            </a:endParaRPr>
          </a:p>
        </p:txBody>
      </p:sp>
      <p:sp>
        <p:nvSpPr>
          <p:cNvPr id="534" name="Google Shape;534;p33"/>
          <p:cNvSpPr txBox="1"/>
          <p:nvPr/>
        </p:nvSpPr>
        <p:spPr>
          <a:xfrm flipH="1">
            <a:off x="720000" y="2270924"/>
            <a:ext cx="5045005" cy="241537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Clr>
                <a:schemeClr val="accent1"/>
              </a:buClr>
              <a:buFont typeface="Wingdings" panose="05000000000000000000" pitchFamily="2" charset="2"/>
              <a:buChar char="Ø"/>
            </a:pPr>
            <a:r>
              <a:rPr lang="en-US" dirty="0">
                <a:latin typeface="Times New Roman" panose="02020603050405020304" pitchFamily="18" charset="0"/>
                <a:ea typeface="Gloria Hallelujah"/>
                <a:cs typeface="Times New Roman" panose="02020603050405020304" pitchFamily="18" charset="0"/>
                <a:sym typeface="Gloria Hallelujah"/>
              </a:rPr>
              <a:t>We will analyze the customer demographics and forecast the most important ones that will affect our sales.</a:t>
            </a:r>
            <a:endParaRPr lang="en" dirty="0">
              <a:latin typeface="Times New Roman" panose="02020603050405020304" pitchFamily="18" charset="0"/>
              <a:ea typeface="Gloria Hallelujah"/>
              <a:cs typeface="Times New Roman" panose="02020603050405020304" pitchFamily="18" charset="0"/>
              <a:sym typeface="Gloria Hallelujah"/>
            </a:endParaRPr>
          </a:p>
          <a:p>
            <a:pPr marL="342900" lvl="0" indent="-342900" algn="l" rtl="0">
              <a:spcBef>
                <a:spcPts val="0"/>
              </a:spcBef>
              <a:spcAft>
                <a:spcPts val="0"/>
              </a:spcAft>
              <a:buClr>
                <a:schemeClr val="accent1"/>
              </a:buClr>
              <a:buFont typeface="Wingdings" panose="05000000000000000000" pitchFamily="2" charset="2"/>
              <a:buChar char="Ø"/>
            </a:pPr>
            <a:r>
              <a:rPr lang="en" dirty="0">
                <a:latin typeface="Times New Roman" panose="02020603050405020304" pitchFamily="18" charset="0"/>
                <a:ea typeface="Gloria Hallelujah"/>
                <a:cs typeface="Times New Roman" panose="02020603050405020304" pitchFamily="18" charset="0"/>
                <a:sym typeface="Gloria Hallelujah"/>
              </a:rPr>
              <a:t>We wil</a:t>
            </a:r>
            <a:r>
              <a:rPr lang="en-US" dirty="0">
                <a:latin typeface="Times New Roman" panose="02020603050405020304" pitchFamily="18" charset="0"/>
                <a:ea typeface="Gloria Hallelujah"/>
                <a:cs typeface="Times New Roman" panose="02020603050405020304" pitchFamily="18" charset="0"/>
                <a:sym typeface="Gloria Hallelujah"/>
              </a:rPr>
              <a:t>l </a:t>
            </a:r>
            <a:r>
              <a:rPr lang="en" dirty="0">
                <a:latin typeface="Times New Roman" panose="02020603050405020304" pitchFamily="18" charset="0"/>
                <a:ea typeface="Gloria Hallelujah"/>
                <a:cs typeface="Times New Roman" panose="02020603050405020304" pitchFamily="18" charset="0"/>
                <a:sym typeface="Gloria Hallelujah"/>
              </a:rPr>
              <a:t>predict the </a:t>
            </a:r>
            <a:r>
              <a:rPr lang="en-US" dirty="0">
                <a:latin typeface="Times New Roman" panose="02020603050405020304" pitchFamily="18" charset="0"/>
                <a:ea typeface="Gloria Hallelujah"/>
                <a:cs typeface="Times New Roman" panose="02020603050405020304" pitchFamily="18" charset="0"/>
                <a:sym typeface="Gloria Hallelujah"/>
              </a:rPr>
              <a:t>anticipated </a:t>
            </a:r>
            <a:r>
              <a:rPr lang="en" dirty="0">
                <a:latin typeface="Times New Roman" panose="02020603050405020304" pitchFamily="18" charset="0"/>
                <a:ea typeface="Gloria Hallelujah"/>
                <a:cs typeface="Times New Roman" panose="02020603050405020304" pitchFamily="18" charset="0"/>
                <a:sym typeface="Gloria Hallelujah"/>
              </a:rPr>
              <a:t>sales for </a:t>
            </a:r>
            <a:r>
              <a:rPr lang="en-US" dirty="0">
                <a:latin typeface="Times New Roman" panose="02020603050405020304" pitchFamily="18" charset="0"/>
                <a:ea typeface="Gloria Hallelujah"/>
                <a:cs typeface="Times New Roman" panose="02020603050405020304" pitchFamily="18" charset="0"/>
                <a:sym typeface="Gloria Hallelujah"/>
              </a:rPr>
              <a:t>the company.</a:t>
            </a:r>
          </a:p>
          <a:p>
            <a:pPr marL="342900" lvl="0" indent="-342900" algn="l" rtl="0">
              <a:spcBef>
                <a:spcPts val="0"/>
              </a:spcBef>
              <a:spcAft>
                <a:spcPts val="0"/>
              </a:spcAft>
              <a:buClr>
                <a:schemeClr val="accent1"/>
              </a:buClr>
              <a:buFont typeface="Wingdings" panose="05000000000000000000" pitchFamily="2" charset="2"/>
              <a:buChar char="Ø"/>
            </a:pPr>
            <a:r>
              <a:rPr lang="en-US" dirty="0">
                <a:latin typeface="Times New Roman" panose="02020603050405020304" pitchFamily="18" charset="0"/>
                <a:ea typeface="Gloria Hallelujah"/>
                <a:cs typeface="Times New Roman" panose="02020603050405020304" pitchFamily="18" charset="0"/>
                <a:sym typeface="Gloria Hallelujah"/>
              </a:rPr>
              <a:t>Customer Demographics include age, gender, location, income distribution and jobs.</a:t>
            </a:r>
          </a:p>
          <a:p>
            <a:pPr marL="342900" lvl="0" indent="-342900" algn="l" rtl="0">
              <a:spcBef>
                <a:spcPts val="0"/>
              </a:spcBef>
              <a:spcAft>
                <a:spcPts val="0"/>
              </a:spcAft>
              <a:buClr>
                <a:schemeClr val="accent1"/>
              </a:buClr>
              <a:buFont typeface="Wingdings" panose="05000000000000000000" pitchFamily="2" charset="2"/>
              <a:buChar char="Ø"/>
            </a:pPr>
            <a:endParaRPr lang="en-US" dirty="0">
              <a:latin typeface="Times New Roman" panose="02020603050405020304" pitchFamily="18" charset="0"/>
              <a:ea typeface="Gloria Hallelujah"/>
              <a:cs typeface="Times New Roman" panose="02020603050405020304" pitchFamily="18" charset="0"/>
              <a:sym typeface="Gloria Hallelujah"/>
            </a:endParaRPr>
          </a:p>
          <a:p>
            <a:pPr marL="0" lvl="0" indent="0" algn="l" rtl="0">
              <a:spcBef>
                <a:spcPts val="0"/>
              </a:spcBef>
              <a:spcAft>
                <a:spcPts val="0"/>
              </a:spcAft>
              <a:buNone/>
            </a:pPr>
            <a:r>
              <a:rPr lang="en-US" dirty="0">
                <a:latin typeface="Times New Roman" panose="02020603050405020304" pitchFamily="18" charset="0"/>
                <a:ea typeface="Gloria Hallelujah"/>
                <a:cs typeface="Times New Roman" panose="02020603050405020304" pitchFamily="18" charset="0"/>
                <a:sym typeface="Gloria Hallelujah"/>
              </a:rPr>
              <a:t>  </a:t>
            </a:r>
            <a:r>
              <a:rPr lang="en" dirty="0">
                <a:latin typeface="Times New Roman" panose="02020603050405020304" pitchFamily="18" charset="0"/>
                <a:ea typeface="Gloria Hallelujah"/>
                <a:cs typeface="Times New Roman" panose="02020603050405020304" pitchFamily="18" charset="0"/>
                <a:sym typeface="Gloria Hallelujah"/>
              </a:rPr>
              <a:t>  </a:t>
            </a:r>
            <a:endParaRPr dirty="0">
              <a:latin typeface="Times New Roman" panose="02020603050405020304" pitchFamily="18" charset="0"/>
              <a:ea typeface="Gloria Hallelujah"/>
              <a:cs typeface="Times New Roman" panose="02020603050405020304" pitchFamily="18" charset="0"/>
              <a:sym typeface="Gloria Hallelujah"/>
            </a:endParaRPr>
          </a:p>
        </p:txBody>
      </p:sp>
      <p:sp>
        <p:nvSpPr>
          <p:cNvPr id="550" name="Google Shape;550;p33"/>
          <p:cNvSpPr txBox="1"/>
          <p:nvPr/>
        </p:nvSpPr>
        <p:spPr>
          <a:xfrm flipH="1">
            <a:off x="720001" y="1310473"/>
            <a:ext cx="7459800" cy="4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Times New Roman" panose="02020603050405020304" pitchFamily="18" charset="0"/>
                <a:ea typeface="Gloria Hallelujah"/>
                <a:cs typeface="Times New Roman" panose="02020603050405020304" pitchFamily="18" charset="0"/>
                <a:sym typeface="Gloria Hallelujah"/>
              </a:rPr>
              <a:t>Sprocket Central wants to focus on the new high  value customers based on transaction, customer demographic and address data</a:t>
            </a:r>
            <a:endParaRPr sz="2000" dirty="0">
              <a:latin typeface="Times New Roman" panose="02020603050405020304" pitchFamily="18" charset="0"/>
              <a:ea typeface="Gloria Hallelujah"/>
              <a:cs typeface="Times New Roman" panose="02020603050405020304" pitchFamily="18" charset="0"/>
              <a:sym typeface="Gloria Hallelujah"/>
            </a:endParaRPr>
          </a:p>
        </p:txBody>
      </p:sp>
      <p:pic>
        <p:nvPicPr>
          <p:cNvPr id="1026" name="Picture 2" descr="6 Key Questions To Effectively Analyze Your eLearning Course Audiences -  eLearning Industry">
            <a:extLst>
              <a:ext uri="{FF2B5EF4-FFF2-40B4-BE49-F238E27FC236}">
                <a16:creationId xmlns:a16="http://schemas.microsoft.com/office/drawing/2014/main" id="{54CAD27F-A905-4233-8C75-D4738DC16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5005" y="2479466"/>
            <a:ext cx="3368995" cy="1889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26"/>
        <p:cNvGrpSpPr/>
        <p:nvPr/>
      </p:nvGrpSpPr>
      <p:grpSpPr>
        <a:xfrm>
          <a:off x="0" y="0"/>
          <a:ext cx="0" cy="0"/>
          <a:chOff x="0" y="0"/>
          <a:chExt cx="0" cy="0"/>
        </a:xfrm>
      </p:grpSpPr>
      <p:sp>
        <p:nvSpPr>
          <p:cNvPr id="85" name="Rectangle 84">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Rectangle 86">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9" name="Straight Connector 88">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1" name="Rectangle 90">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3" name="Graphic 82" descr="Bug under Magnifying Glass">
            <a:extLst>
              <a:ext uri="{FF2B5EF4-FFF2-40B4-BE49-F238E27FC236}">
                <a16:creationId xmlns:a16="http://schemas.microsoft.com/office/drawing/2014/main" id="{27585005-70F8-4762-832A-DB5BE05D19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184" y="480060"/>
            <a:ext cx="4183380" cy="4183380"/>
          </a:xfrm>
          <a:prstGeom prst="rect">
            <a:avLst/>
          </a:prstGeom>
        </p:spPr>
      </p:pic>
      <p:sp>
        <p:nvSpPr>
          <p:cNvPr id="93" name="Rectangle 92">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7" name="Google Shape;527;p32"/>
          <p:cNvSpPr txBox="1">
            <a:spLocks noGrp="1"/>
          </p:cNvSpPr>
          <p:nvPr>
            <p:ph type="title"/>
          </p:nvPr>
        </p:nvSpPr>
        <p:spPr>
          <a:xfrm>
            <a:off x="6072663" y="480060"/>
            <a:ext cx="2744435" cy="2194560"/>
          </a:xfrm>
          <a:prstGeom prst="rect">
            <a:avLst/>
          </a:prstGeom>
        </p:spPr>
        <p:txBody>
          <a:bodyPr spcFirstLastPara="1" vert="horz" lIns="91440" tIns="45720" rIns="91440" bIns="45720" rtlCol="0" anchor="b" anchorCtr="0">
            <a:normAutofit/>
          </a:bodyPr>
          <a:lstStyle/>
          <a:p>
            <a:pPr marL="0" lvl="0" indent="0" algn="ctr" defTabSz="914400">
              <a:spcAft>
                <a:spcPts val="0"/>
              </a:spcAft>
              <a:buClr>
                <a:schemeClr val="dk1"/>
              </a:buClr>
              <a:buSzPts val="1100"/>
            </a:pPr>
            <a:r>
              <a:rPr lang="en-US" sz="3300" spc="-50" dirty="0">
                <a:solidFill>
                  <a:srgbClr val="FFFFFF"/>
                </a:solidFill>
              </a:rPr>
              <a:t>*02*</a:t>
            </a:r>
            <a:br>
              <a:rPr lang="en-US" sz="3300" spc="-50" dirty="0">
                <a:solidFill>
                  <a:srgbClr val="FFFFFF"/>
                </a:solidFill>
              </a:rPr>
            </a:br>
            <a:r>
              <a:rPr lang="en-US" sz="3300" spc="-50" dirty="0">
                <a:solidFill>
                  <a:srgbClr val="FFFFFF"/>
                </a:solidFill>
                <a:latin typeface="Times New Roman" panose="02020603050405020304" pitchFamily="18" charset="0"/>
                <a:cs typeface="Times New Roman" panose="02020603050405020304" pitchFamily="18" charset="0"/>
              </a:rPr>
              <a:t>Data Exploration &amp; Interpretation</a:t>
            </a:r>
          </a:p>
        </p:txBody>
      </p:sp>
      <p:sp>
        <p:nvSpPr>
          <p:cNvPr id="95" name="Rectangle 94">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030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8"/>
          <p:cNvSpPr txBox="1">
            <a:spLocks noGrp="1"/>
          </p:cNvSpPr>
          <p:nvPr>
            <p:ph type="title"/>
          </p:nvPr>
        </p:nvSpPr>
        <p:spPr>
          <a:xfrm>
            <a:off x="674100" y="957067"/>
            <a:ext cx="7795800" cy="418761"/>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 sz="2000" b="1" dirty="0">
                <a:latin typeface="Times New Roman" panose="02020603050405020304" pitchFamily="18" charset="0"/>
                <a:cs typeface="Times New Roman" panose="02020603050405020304" pitchFamily="18" charset="0"/>
              </a:rPr>
              <a:t>1. Bike Purchase </a:t>
            </a:r>
            <a:r>
              <a:rPr lang="en-US" sz="2000" b="1" dirty="0">
                <a:latin typeface="Times New Roman" panose="02020603050405020304" pitchFamily="18" charset="0"/>
                <a:cs typeface="Times New Roman" panose="02020603050405020304" pitchFamily="18" charset="0"/>
              </a:rPr>
              <a:t>with respect to wealth segment and job category</a:t>
            </a:r>
            <a:endParaRPr sz="2000" b="1" dirty="0">
              <a:latin typeface="Times New Roman" panose="02020603050405020304" pitchFamily="18" charset="0"/>
              <a:cs typeface="Times New Roman" panose="02020603050405020304" pitchFamily="18" charset="0"/>
            </a:endParaRPr>
          </a:p>
        </p:txBody>
      </p:sp>
      <p:sp>
        <p:nvSpPr>
          <p:cNvPr id="586" name="Google Shape;586;p38"/>
          <p:cNvSpPr txBox="1">
            <a:spLocks noGrp="1"/>
          </p:cNvSpPr>
          <p:nvPr>
            <p:ph type="subTitle" idx="4294967295"/>
          </p:nvPr>
        </p:nvSpPr>
        <p:spPr>
          <a:xfrm flipH="1">
            <a:off x="0" y="1628774"/>
            <a:ext cx="4122738" cy="2460605"/>
          </a:xfrm>
          <a:prstGeom prst="rect">
            <a:avLst/>
          </a:prstGeom>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Font typeface="Wingdings" panose="05000000000000000000" pitchFamily="2" charset="2"/>
              <a:buChar char="Ø"/>
            </a:pPr>
            <a:r>
              <a:rPr lang="en" sz="1800" dirty="0">
                <a:latin typeface="Times New Roman" panose="02020603050405020304" pitchFamily="18" charset="0"/>
                <a:cs typeface="Times New Roman" panose="02020603050405020304" pitchFamily="18" charset="0"/>
              </a:rPr>
              <a:t>We can see higher purchases from customers financial services, Manufacturing and Retail.</a:t>
            </a:r>
          </a:p>
          <a:p>
            <a:pPr marL="457200" lvl="0" indent="-317500" algn="just" rtl="0">
              <a:lnSpc>
                <a:spcPct val="100000"/>
              </a:lnSpc>
              <a:spcBef>
                <a:spcPts val="0"/>
              </a:spcBef>
              <a:spcAft>
                <a:spcPts val="0"/>
              </a:spcAft>
              <a:buSzPts val="1400"/>
              <a:buFont typeface="Wingdings" panose="05000000000000000000" pitchFamily="2" charset="2"/>
              <a:buChar char="Ø"/>
            </a:pPr>
            <a:r>
              <a:rPr lang="en" sz="1800" dirty="0">
                <a:latin typeface="Times New Roman" panose="02020603050405020304" pitchFamily="18" charset="0"/>
                <a:cs typeface="Times New Roman" panose="02020603050405020304" pitchFamily="18" charset="0"/>
              </a:rPr>
              <a:t>Most mass customers fro</a:t>
            </a:r>
            <a:r>
              <a:rPr lang="en-US" sz="1800" dirty="0">
                <a:latin typeface="Times New Roman" panose="02020603050405020304" pitchFamily="18" charset="0"/>
                <a:cs typeface="Times New Roman" panose="02020603050405020304" pitchFamily="18" charset="0"/>
              </a:rPr>
              <a:t>m Financial services, manufacturing industry, N/A and Retail. </a:t>
            </a:r>
          </a:p>
          <a:p>
            <a:pPr marL="482600" lvl="0" indent="-342900" algn="just" rtl="0">
              <a:lnSpc>
                <a:spcPct val="100000"/>
              </a:lnSpc>
              <a:spcBef>
                <a:spcPts val="0"/>
              </a:spcBef>
              <a:spcAft>
                <a:spcPts val="0"/>
              </a:spcAft>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 we should focus on the customers having Mass customer wealth and are in Financial services and manufacturing industry.</a:t>
            </a:r>
            <a:endParaRPr sz="1800" dirty="0">
              <a:latin typeface="Times New Roman" panose="02020603050405020304" pitchFamily="18" charset="0"/>
              <a:cs typeface="Times New Roman" panose="02020603050405020304" pitchFamily="18" charset="0"/>
            </a:endParaRPr>
          </a:p>
        </p:txBody>
      </p:sp>
      <p:pic>
        <p:nvPicPr>
          <p:cNvPr id="587" name="Google Shape;587;p38"/>
          <p:cNvPicPr preferRelativeResize="0"/>
          <p:nvPr/>
        </p:nvPicPr>
        <p:blipFill>
          <a:blip r:embed="rId3">
            <a:alphaModFix/>
          </a:blip>
          <a:stretch>
            <a:fillRect/>
          </a:stretch>
        </p:blipFill>
        <p:spPr>
          <a:xfrm>
            <a:off x="4449776" y="1628775"/>
            <a:ext cx="4578401" cy="1885954"/>
          </a:xfrm>
          <a:prstGeom prst="rect">
            <a:avLst/>
          </a:prstGeom>
          <a:noFill/>
          <a:ln>
            <a:noFill/>
          </a:ln>
        </p:spPr>
      </p:pic>
      <p:sp>
        <p:nvSpPr>
          <p:cNvPr id="2" name="Rectangle 1">
            <a:extLst>
              <a:ext uri="{FF2B5EF4-FFF2-40B4-BE49-F238E27FC236}">
                <a16:creationId xmlns:a16="http://schemas.microsoft.com/office/drawing/2014/main" id="{4625581D-4606-41D9-8BAD-9C3553EC9AE0}"/>
              </a:ext>
            </a:extLst>
          </p:cNvPr>
          <p:cNvSpPr/>
          <p:nvPr/>
        </p:nvSpPr>
        <p:spPr>
          <a:xfrm>
            <a:off x="975056" y="122708"/>
            <a:ext cx="6949440" cy="707886"/>
          </a:xfrm>
          <a:prstGeom prst="rect">
            <a:avLst/>
          </a:prstGeom>
        </p:spPr>
        <p:txBody>
          <a:bodyPr wrap="square">
            <a:spAutoFit/>
          </a:bodyPr>
          <a:lstStyle/>
          <a:p>
            <a:pPr lvl="0"/>
            <a:r>
              <a:rPr lang="en-US" sz="4000" b="1" dirty="0">
                <a:solidFill>
                  <a:srgbClr val="000000"/>
                </a:solidFill>
                <a:latin typeface="Times New Roman" panose="02020603050405020304" pitchFamily="18" charset="0"/>
                <a:cs typeface="Times New Roman" panose="02020603050405020304" pitchFamily="18" charset="0"/>
              </a:rPr>
              <a:t>Exploring the demographics-</a:t>
            </a:r>
            <a:endParaRPr lang="en-US" sz="4000" dirty="0">
              <a:solidFill>
                <a:srgbClr val="000000"/>
              </a:solidFill>
            </a:endParaRPr>
          </a:p>
        </p:txBody>
      </p:sp>
      <p:sp>
        <p:nvSpPr>
          <p:cNvPr id="3" name="TextBox 2">
            <a:extLst>
              <a:ext uri="{FF2B5EF4-FFF2-40B4-BE49-F238E27FC236}">
                <a16:creationId xmlns:a16="http://schemas.microsoft.com/office/drawing/2014/main" id="{1B7ECF8A-614C-4DF7-91B3-BAD170901B0A}"/>
              </a:ext>
            </a:extLst>
          </p:cNvPr>
          <p:cNvSpPr txBox="1"/>
          <p:nvPr/>
        </p:nvSpPr>
        <p:spPr>
          <a:xfrm>
            <a:off x="4572000" y="3566160"/>
            <a:ext cx="3883152"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*Size determine the purchase i.e. big box means higher purchase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2" name="Google Shape;572;p36"/>
          <p:cNvSpPr txBox="1">
            <a:spLocks noGrp="1"/>
          </p:cNvSpPr>
          <p:nvPr>
            <p:ph type="subTitle" idx="1"/>
          </p:nvPr>
        </p:nvSpPr>
        <p:spPr>
          <a:xfrm flipH="1">
            <a:off x="5007771" y="1471269"/>
            <a:ext cx="3621879" cy="800417"/>
          </a:xfrm>
          <a:prstGeom prst="rect">
            <a:avLst/>
          </a:prstGeom>
        </p:spPr>
        <p:txBody>
          <a:bodyPr spcFirstLastPara="1" wrap="square" lIns="91425" tIns="91425" rIns="91425" bIns="91425" anchor="t" anchorCtr="0">
            <a:noAutofit/>
          </a:bodyPr>
          <a:lstStyle/>
          <a:p>
            <a:pPr marL="425450" lvl="0" indent="-285750" algn="just" rtl="0">
              <a:spcBef>
                <a:spcPts val="0"/>
              </a:spcBef>
              <a:spcAft>
                <a:spcPts val="0"/>
              </a:spcAft>
              <a:buSzPts val="1400"/>
              <a:buFont typeface="Wingdings" panose="05000000000000000000" pitchFamily="2" charset="2"/>
              <a:buChar char="Ø"/>
            </a:pPr>
            <a:r>
              <a:rPr lang="en" sz="1600" dirty="0">
                <a:latin typeface="Times New Roman" panose="02020603050405020304" pitchFamily="18" charset="0"/>
                <a:cs typeface="Times New Roman" panose="02020603050405020304" pitchFamily="18" charset="0"/>
              </a:rPr>
              <a:t>Our customer base lies within 20-30 years and  50-60 years, so we should target people </a:t>
            </a:r>
            <a:r>
              <a:rPr lang="en-US" sz="1600" dirty="0">
                <a:latin typeface="Times New Roman" panose="02020603050405020304" pitchFamily="18" charset="0"/>
                <a:cs typeface="Times New Roman" panose="02020603050405020304" pitchFamily="18" charset="0"/>
              </a:rPr>
              <a:t>of that age.</a:t>
            </a:r>
            <a:r>
              <a:rPr lang="en" sz="1600" dirty="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p:txBody>
      </p:sp>
      <p:sp>
        <p:nvSpPr>
          <p:cNvPr id="570" name="Google Shape;570;p36"/>
          <p:cNvSpPr txBox="1">
            <a:spLocks noGrp="1"/>
          </p:cNvSpPr>
          <p:nvPr>
            <p:ph type="title"/>
          </p:nvPr>
        </p:nvSpPr>
        <p:spPr>
          <a:xfrm>
            <a:off x="674100" y="208093"/>
            <a:ext cx="7795800" cy="6332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latin typeface="Times New Roman" panose="02020603050405020304" pitchFamily="18" charset="0"/>
                <a:cs typeface="Times New Roman" panose="02020603050405020304" pitchFamily="18" charset="0"/>
              </a:rPr>
              <a:t>Exploring the demographics-</a:t>
            </a:r>
            <a:endParaRPr dirty="0"/>
          </a:p>
        </p:txBody>
      </p:sp>
      <p:sp>
        <p:nvSpPr>
          <p:cNvPr id="2" name="TextBox 1">
            <a:extLst>
              <a:ext uri="{FF2B5EF4-FFF2-40B4-BE49-F238E27FC236}">
                <a16:creationId xmlns:a16="http://schemas.microsoft.com/office/drawing/2014/main" id="{8969F768-B7C2-40F1-836B-8F73F7166DA5}"/>
              </a:ext>
            </a:extLst>
          </p:cNvPr>
          <p:cNvSpPr txBox="1"/>
          <p:nvPr/>
        </p:nvSpPr>
        <p:spPr>
          <a:xfrm>
            <a:off x="951137" y="934507"/>
            <a:ext cx="724172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 Age and Gender</a:t>
            </a:r>
          </a:p>
        </p:txBody>
      </p:sp>
      <p:sp>
        <p:nvSpPr>
          <p:cNvPr id="3" name="TextBox 2">
            <a:extLst>
              <a:ext uri="{FF2B5EF4-FFF2-40B4-BE49-F238E27FC236}">
                <a16:creationId xmlns:a16="http://schemas.microsoft.com/office/drawing/2014/main" id="{B8535F57-EBA8-4B58-A04B-833703141398}"/>
              </a:ext>
            </a:extLst>
          </p:cNvPr>
          <p:cNvSpPr txBox="1"/>
          <p:nvPr/>
        </p:nvSpPr>
        <p:spPr>
          <a:xfrm>
            <a:off x="514350" y="1468443"/>
            <a:ext cx="3293268" cy="1077218"/>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Female’s have purchased more  bikes than male within the last 3 years, so we should target female customers</a:t>
            </a:r>
            <a:endParaRPr lang="en-US" dirty="0"/>
          </a:p>
        </p:txBody>
      </p:sp>
      <p:graphicFrame>
        <p:nvGraphicFramePr>
          <p:cNvPr id="8" name="Chart 7">
            <a:extLst>
              <a:ext uri="{FF2B5EF4-FFF2-40B4-BE49-F238E27FC236}">
                <a16:creationId xmlns:a16="http://schemas.microsoft.com/office/drawing/2014/main" id="{4CB1650F-9D49-4B4C-A6EA-16DC5355B351}"/>
              </a:ext>
            </a:extLst>
          </p:cNvPr>
          <p:cNvGraphicFramePr>
            <a:graphicFrameLocks/>
          </p:cNvGraphicFramePr>
          <p:nvPr>
            <p:extLst>
              <p:ext uri="{D42A27DB-BD31-4B8C-83A1-F6EECF244321}">
                <p14:modId xmlns:p14="http://schemas.microsoft.com/office/powerpoint/2010/main" val="1456040961"/>
              </p:ext>
            </p:extLst>
          </p:nvPr>
        </p:nvGraphicFramePr>
        <p:xfrm>
          <a:off x="507137" y="2432304"/>
          <a:ext cx="3293268" cy="2358293"/>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FADF9FF9-1734-4443-8601-B93EA8DDFAFF}"/>
                  </a:ext>
                </a:extLst>
              </p:cNvPr>
              <p:cNvGraphicFramePr/>
              <p:nvPr>
                <p:extLst>
                  <p:ext uri="{D42A27DB-BD31-4B8C-83A1-F6EECF244321}">
                    <p14:modId xmlns:p14="http://schemas.microsoft.com/office/powerpoint/2010/main" val="76271246"/>
                  </p:ext>
                </p:extLst>
              </p:nvPr>
            </p:nvGraphicFramePr>
            <p:xfrm>
              <a:off x="3987330" y="2364898"/>
              <a:ext cx="4949407" cy="2218182"/>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9" name="Chart 8">
                <a:extLst>
                  <a:ext uri="{FF2B5EF4-FFF2-40B4-BE49-F238E27FC236}">
                    <a16:creationId xmlns:a16="http://schemas.microsoft.com/office/drawing/2014/main" id="{FADF9FF9-1734-4443-8601-B93EA8DDFAFF}"/>
                  </a:ext>
                </a:extLst>
              </p:cNvPr>
              <p:cNvPicPr>
                <a:picLocks noGrp="1" noRot="1" noChangeAspect="1" noMove="1" noResize="1" noEditPoints="1" noAdjustHandles="1" noChangeArrowheads="1" noChangeShapeType="1"/>
              </p:cNvPicPr>
              <p:nvPr/>
            </p:nvPicPr>
            <p:blipFill>
              <a:blip r:embed="rId5"/>
              <a:stretch>
                <a:fillRect/>
              </a:stretch>
            </p:blipFill>
            <p:spPr>
              <a:xfrm>
                <a:off x="3987330" y="2364898"/>
                <a:ext cx="4949407" cy="2218182"/>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7"/>
          <p:cNvSpPr txBox="1">
            <a:spLocks noGrp="1"/>
          </p:cNvSpPr>
          <p:nvPr>
            <p:ph type="title"/>
          </p:nvPr>
        </p:nvSpPr>
        <p:spPr>
          <a:xfrm>
            <a:off x="770783" y="945994"/>
            <a:ext cx="8161234" cy="357780"/>
          </a:xfrm>
          <a:prstGeom prst="rect">
            <a:avLst/>
          </a:prstGeom>
        </p:spPr>
        <p:txBody>
          <a:bodyPr spcFirstLastPara="1" wrap="square" lIns="91425" tIns="91425" rIns="91425" bIns="91425" anchor="t" anchorCtr="0">
            <a:noAutofit/>
          </a:bodyPr>
          <a:lstStyle/>
          <a:p>
            <a:pPr lvl="0" rtl="0">
              <a:spcBef>
                <a:spcPts val="0"/>
              </a:spcBef>
              <a:spcAft>
                <a:spcPts val="0"/>
              </a:spcAft>
            </a:pPr>
            <a:r>
              <a:rPr lang="en-US" sz="1600" b="1" dirty="0">
                <a:latin typeface="Times New Roman" panose="02020603050405020304" pitchFamily="18" charset="0"/>
                <a:cs typeface="Times New Roman" panose="02020603050405020304" pitchFamily="18" charset="0"/>
              </a:rPr>
              <a:t>3. Purchase with respect to Gender, age and wealth distribution as compared to car ownership</a:t>
            </a:r>
          </a:p>
        </p:txBody>
      </p:sp>
      <p:sp>
        <p:nvSpPr>
          <p:cNvPr id="580" name="Google Shape;580;p37"/>
          <p:cNvSpPr txBox="1">
            <a:spLocks noGrp="1"/>
          </p:cNvSpPr>
          <p:nvPr>
            <p:ph type="subTitle" idx="4294967295"/>
          </p:nvPr>
        </p:nvSpPr>
        <p:spPr>
          <a:xfrm flipH="1">
            <a:off x="0" y="1457325"/>
            <a:ext cx="4851400" cy="2767013"/>
          </a:xfrm>
          <a:prstGeom prst="rect">
            <a:avLst/>
          </a:prstGeom>
        </p:spPr>
        <p:txBody>
          <a:bodyPr spcFirstLastPara="1" wrap="square" lIns="91425" tIns="91425" rIns="91425" bIns="91425" anchor="t" anchorCtr="0">
            <a:noAutofit/>
          </a:bodyPr>
          <a:lstStyle/>
          <a:p>
            <a:pPr marL="425450" lvl="0" indent="-285750" algn="just" rtl="0">
              <a:lnSpc>
                <a:spcPct val="100000"/>
              </a:lnSpc>
              <a:spcBef>
                <a:spcPts val="0"/>
              </a:spcBef>
              <a:spcAft>
                <a:spcPts val="0"/>
              </a:spcAft>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Female’s aged between 40-45 preferred bikes over cars.</a:t>
            </a:r>
          </a:p>
          <a:p>
            <a:pPr marL="425450" lvl="0" indent="-285750" algn="just" rtl="0">
              <a:lnSpc>
                <a:spcPct val="100000"/>
              </a:lnSpc>
              <a:spcBef>
                <a:spcPts val="0"/>
              </a:spcBef>
              <a:spcAft>
                <a:spcPts val="0"/>
              </a:spcAft>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Both male and female are our high-valued customers.</a:t>
            </a:r>
          </a:p>
          <a:p>
            <a:pPr marL="425450" lvl="0" indent="-285750" algn="just" rtl="0">
              <a:lnSpc>
                <a:spcPct val="100000"/>
              </a:lnSpc>
              <a:spcBef>
                <a:spcPts val="0"/>
              </a:spcBef>
              <a:spcAft>
                <a:spcPts val="0"/>
              </a:spcAft>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Wealth segment doesn't tell much about the purchase as all the segments have almost similar purchases.</a:t>
            </a:r>
          </a:p>
          <a:p>
            <a:pPr marL="425450" lvl="0" indent="-285750" algn="just" rtl="0">
              <a:lnSpc>
                <a:spcPct val="100000"/>
              </a:lnSpc>
              <a:spcBef>
                <a:spcPts val="0"/>
              </a:spcBef>
              <a:spcAft>
                <a:spcPts val="0"/>
              </a:spcAft>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Most of the customers are between 45-55 years age.</a:t>
            </a:r>
          </a:p>
          <a:p>
            <a:pPr marL="425450" lvl="0" indent="-285750" algn="just" rtl="0">
              <a:lnSpc>
                <a:spcPct val="100000"/>
              </a:lnSpc>
              <a:spcBef>
                <a:spcPts val="0"/>
              </a:spcBef>
              <a:spcAft>
                <a:spcPts val="0"/>
              </a:spcAft>
              <a:buSzPts val="14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people who choose to buy a car also buy a bike.</a:t>
            </a:r>
          </a:p>
          <a:p>
            <a:pPr marL="425450" lvl="0" indent="-285750" algn="just" rtl="0">
              <a:lnSpc>
                <a:spcPct val="100000"/>
              </a:lnSpc>
              <a:spcBef>
                <a:spcPts val="0"/>
              </a:spcBef>
              <a:spcAft>
                <a:spcPts val="0"/>
              </a:spcAft>
              <a:buSzPts val="1400"/>
              <a:buFont typeface="Wingdings" panose="05000000000000000000" pitchFamily="2" charset="2"/>
              <a:buChar char="Ø"/>
            </a:pPr>
            <a:endParaRPr lang="en" sz="1600" dirty="0">
              <a:latin typeface="Times New Roman" panose="02020603050405020304" pitchFamily="18" charset="0"/>
              <a:cs typeface="Times New Roman" panose="02020603050405020304" pitchFamily="18" charset="0"/>
            </a:endParaRPr>
          </a:p>
        </p:txBody>
      </p:sp>
      <p:pic>
        <p:nvPicPr>
          <p:cNvPr id="579" name="Google Shape;579;p37"/>
          <p:cNvPicPr preferRelativeResize="0"/>
          <p:nvPr/>
        </p:nvPicPr>
        <p:blipFill>
          <a:blip r:embed="rId3">
            <a:alphaModFix/>
          </a:blip>
          <a:stretch>
            <a:fillRect/>
          </a:stretch>
        </p:blipFill>
        <p:spPr>
          <a:xfrm>
            <a:off x="5307806" y="1457955"/>
            <a:ext cx="3243021" cy="2285369"/>
          </a:xfrm>
          <a:prstGeom prst="rect">
            <a:avLst/>
          </a:prstGeom>
          <a:noFill/>
          <a:ln>
            <a:noFill/>
          </a:ln>
        </p:spPr>
      </p:pic>
      <p:sp>
        <p:nvSpPr>
          <p:cNvPr id="2" name="Rectangle 1">
            <a:extLst>
              <a:ext uri="{FF2B5EF4-FFF2-40B4-BE49-F238E27FC236}">
                <a16:creationId xmlns:a16="http://schemas.microsoft.com/office/drawing/2014/main" id="{9207F282-DDE8-4A72-9679-681F57BAF649}"/>
              </a:ext>
            </a:extLst>
          </p:cNvPr>
          <p:cNvSpPr/>
          <p:nvPr/>
        </p:nvSpPr>
        <p:spPr>
          <a:xfrm>
            <a:off x="1286485" y="85187"/>
            <a:ext cx="6571030"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Exploring the demographics-</a:t>
            </a:r>
            <a:endParaRPr lang="en-US" sz="400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581</Words>
  <Application>Microsoft Office PowerPoint</Application>
  <PresentationFormat>On-screen Show (16:9)</PresentationFormat>
  <Paragraphs>62</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 Light</vt:lpstr>
      <vt:lpstr>Wingdings</vt:lpstr>
      <vt:lpstr>Times New Roman</vt:lpstr>
      <vt:lpstr>Calibri</vt:lpstr>
      <vt:lpstr>Lato</vt:lpstr>
      <vt:lpstr>Source Sans Pro SemiBold</vt:lpstr>
      <vt:lpstr>Retrospect</vt:lpstr>
      <vt:lpstr>PowerPoint Presentation</vt:lpstr>
      <vt:lpstr>Table of contents</vt:lpstr>
      <vt:lpstr>Company </vt:lpstr>
      <vt:lpstr>*01* Introduction</vt:lpstr>
      <vt:lpstr>Introduction</vt:lpstr>
      <vt:lpstr>*02* Data Exploration &amp; Interpretation</vt:lpstr>
      <vt:lpstr>1. Bike Purchase with respect to wealth segment and job category</vt:lpstr>
      <vt:lpstr>Exploring the demographics-</vt:lpstr>
      <vt:lpstr>3. Purchase with respect to Gender, age and wealth distribution as compared to car ownership</vt:lpstr>
      <vt:lpstr>*03* Model Development</vt:lpstr>
      <vt:lpstr>Linear Regression Model</vt:lpstr>
      <vt:lpstr>Decision Tree model </vt:lpstr>
      <vt:lpstr>*04* Interpretation &amp; 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Gupta</dc:creator>
  <cp:lastModifiedBy>Tanmay Gupta</cp:lastModifiedBy>
  <cp:revision>4</cp:revision>
  <dcterms:created xsi:type="dcterms:W3CDTF">2020-10-09T20:27:03Z</dcterms:created>
  <dcterms:modified xsi:type="dcterms:W3CDTF">2020-10-09T20:40:49Z</dcterms:modified>
</cp:coreProperties>
</file>