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1"/>
  </p:notesMasterIdLst>
  <p:sldIdLst>
    <p:sldId id="256" r:id="rId2"/>
    <p:sldId id="346" r:id="rId3"/>
    <p:sldId id="261" r:id="rId4"/>
    <p:sldId id="349" r:id="rId5"/>
    <p:sldId id="350" r:id="rId6"/>
    <p:sldId id="348" r:id="rId7"/>
    <p:sldId id="262" r:id="rId8"/>
    <p:sldId id="355" r:id="rId9"/>
    <p:sldId id="356" r:id="rId10"/>
    <p:sldId id="351" r:id="rId11"/>
    <p:sldId id="352" r:id="rId12"/>
    <p:sldId id="353" r:id="rId13"/>
    <p:sldId id="263" r:id="rId14"/>
    <p:sldId id="330" r:id="rId15"/>
    <p:sldId id="264" r:id="rId16"/>
    <p:sldId id="266" r:id="rId17"/>
    <p:sldId id="303" r:id="rId18"/>
    <p:sldId id="305" r:id="rId19"/>
    <p:sldId id="304" r:id="rId20"/>
    <p:sldId id="267" r:id="rId21"/>
    <p:sldId id="357" r:id="rId22"/>
    <p:sldId id="269" r:id="rId23"/>
    <p:sldId id="268" r:id="rId24"/>
    <p:sldId id="271" r:id="rId25"/>
    <p:sldId id="275" r:id="rId26"/>
    <p:sldId id="334" r:id="rId27"/>
    <p:sldId id="335" r:id="rId28"/>
    <p:sldId id="336" r:id="rId29"/>
    <p:sldId id="333" r:id="rId30"/>
    <p:sldId id="33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18" r:id="rId51"/>
    <p:sldId id="319" r:id="rId52"/>
    <p:sldId id="320" r:id="rId53"/>
    <p:sldId id="321" r:id="rId54"/>
    <p:sldId id="322" r:id="rId55"/>
    <p:sldId id="393" r:id="rId56"/>
    <p:sldId id="323" r:id="rId57"/>
    <p:sldId id="324" r:id="rId58"/>
    <p:sldId id="325" r:id="rId59"/>
    <p:sldId id="326" r:id="rId60"/>
    <p:sldId id="327" r:id="rId61"/>
    <p:sldId id="331" r:id="rId62"/>
    <p:sldId id="332" r:id="rId63"/>
    <p:sldId id="338" r:id="rId64"/>
    <p:sldId id="381" r:id="rId65"/>
    <p:sldId id="382" r:id="rId66"/>
    <p:sldId id="383" r:id="rId67"/>
    <p:sldId id="384" r:id="rId68"/>
    <p:sldId id="385" r:id="rId69"/>
    <p:sldId id="377" r:id="rId70"/>
    <p:sldId id="378" r:id="rId71"/>
    <p:sldId id="394" r:id="rId72"/>
    <p:sldId id="395" r:id="rId73"/>
    <p:sldId id="396" r:id="rId74"/>
    <p:sldId id="379" r:id="rId75"/>
    <p:sldId id="380" r:id="rId76"/>
    <p:sldId id="386" r:id="rId77"/>
    <p:sldId id="388" r:id="rId78"/>
    <p:sldId id="389" r:id="rId79"/>
    <p:sldId id="397" r:id="rId80"/>
    <p:sldId id="387" r:id="rId81"/>
    <p:sldId id="390" r:id="rId82"/>
    <p:sldId id="398" r:id="rId83"/>
    <p:sldId id="399" r:id="rId84"/>
    <p:sldId id="402" r:id="rId85"/>
    <p:sldId id="403" r:id="rId86"/>
    <p:sldId id="404" r:id="rId87"/>
    <p:sldId id="401" r:id="rId88"/>
    <p:sldId id="391" r:id="rId89"/>
    <p:sldId id="392" r:id="rId90"/>
    <p:sldId id="276" r:id="rId91"/>
    <p:sldId id="277" r:id="rId92"/>
    <p:sldId id="278" r:id="rId93"/>
    <p:sldId id="279" r:id="rId94"/>
    <p:sldId id="280" r:id="rId95"/>
    <p:sldId id="281" r:id="rId96"/>
    <p:sldId id="283" r:id="rId97"/>
    <p:sldId id="282" r:id="rId98"/>
    <p:sldId id="284" r:id="rId99"/>
    <p:sldId id="285" r:id="rId100"/>
    <p:sldId id="286" r:id="rId101"/>
    <p:sldId id="288" r:id="rId102"/>
    <p:sldId id="289" r:id="rId103"/>
    <p:sldId id="290" r:id="rId104"/>
    <p:sldId id="294" r:id="rId105"/>
    <p:sldId id="295" r:id="rId106"/>
    <p:sldId id="296" r:id="rId107"/>
    <p:sldId id="297" r:id="rId108"/>
    <p:sldId id="298" r:id="rId109"/>
    <p:sldId id="299" r:id="rId110"/>
    <p:sldId id="300" r:id="rId111"/>
    <p:sldId id="306" r:id="rId112"/>
    <p:sldId id="307" r:id="rId113"/>
    <p:sldId id="308" r:id="rId114"/>
    <p:sldId id="309" r:id="rId115"/>
    <p:sldId id="312" r:id="rId116"/>
    <p:sldId id="311" r:id="rId117"/>
    <p:sldId id="313" r:id="rId118"/>
    <p:sldId id="316" r:id="rId119"/>
    <p:sldId id="314" r:id="rId120"/>
    <p:sldId id="315" r:id="rId121"/>
    <p:sldId id="317" r:id="rId122"/>
    <p:sldId id="405" r:id="rId123"/>
    <p:sldId id="406" r:id="rId124"/>
    <p:sldId id="407" r:id="rId125"/>
    <p:sldId id="433" r:id="rId126"/>
    <p:sldId id="408" r:id="rId127"/>
    <p:sldId id="415" r:id="rId128"/>
    <p:sldId id="421" r:id="rId129"/>
    <p:sldId id="416" r:id="rId130"/>
    <p:sldId id="420" r:id="rId131"/>
    <p:sldId id="422" r:id="rId132"/>
    <p:sldId id="426" r:id="rId133"/>
    <p:sldId id="417" r:id="rId134"/>
    <p:sldId id="418" r:id="rId135"/>
    <p:sldId id="419" r:id="rId136"/>
    <p:sldId id="409" r:id="rId137"/>
    <p:sldId id="410" r:id="rId138"/>
    <p:sldId id="411" r:id="rId139"/>
    <p:sldId id="412" r:id="rId140"/>
    <p:sldId id="413" r:id="rId141"/>
    <p:sldId id="414" r:id="rId142"/>
    <p:sldId id="423" r:id="rId143"/>
    <p:sldId id="424" r:id="rId144"/>
    <p:sldId id="427" r:id="rId145"/>
    <p:sldId id="428" r:id="rId146"/>
    <p:sldId id="429" r:id="rId147"/>
    <p:sldId id="432" r:id="rId148"/>
    <p:sldId id="430" r:id="rId149"/>
    <p:sldId id="431" r:id="rId1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256"/>
            <p14:sldId id="346"/>
            <p14:sldId id="261"/>
            <p14:sldId id="349"/>
            <p14:sldId id="350"/>
            <p14:sldId id="348"/>
            <p14:sldId id="262"/>
            <p14:sldId id="355"/>
            <p14:sldId id="356"/>
            <p14:sldId id="351"/>
            <p14:sldId id="352"/>
            <p14:sldId id="353"/>
            <p14:sldId id="263"/>
            <p14:sldId id="330"/>
            <p14:sldId id="264"/>
            <p14:sldId id="266"/>
            <p14:sldId id="303"/>
            <p14:sldId id="305"/>
            <p14:sldId id="304"/>
            <p14:sldId id="267"/>
            <p14:sldId id="357"/>
            <p14:sldId id="269"/>
            <p14:sldId id="268"/>
            <p14:sldId id="271"/>
            <p14:sldId id="275"/>
            <p14:sldId id="334"/>
            <p14:sldId id="335"/>
            <p14:sldId id="336"/>
            <p14:sldId id="333"/>
            <p14:sldId id="33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18"/>
            <p14:sldId id="319"/>
            <p14:sldId id="320"/>
            <p14:sldId id="321"/>
            <p14:sldId id="322"/>
            <p14:sldId id="393"/>
            <p14:sldId id="323"/>
            <p14:sldId id="324"/>
            <p14:sldId id="325"/>
            <p14:sldId id="326"/>
            <p14:sldId id="327"/>
            <p14:sldId id="331"/>
            <p14:sldId id="332"/>
            <p14:sldId id="338"/>
            <p14:sldId id="381"/>
            <p14:sldId id="382"/>
            <p14:sldId id="383"/>
            <p14:sldId id="384"/>
            <p14:sldId id="385"/>
            <p14:sldId id="377"/>
            <p14:sldId id="378"/>
            <p14:sldId id="394"/>
            <p14:sldId id="395"/>
            <p14:sldId id="396"/>
            <p14:sldId id="379"/>
            <p14:sldId id="380"/>
            <p14:sldId id="386"/>
            <p14:sldId id="388"/>
            <p14:sldId id="389"/>
            <p14:sldId id="397"/>
            <p14:sldId id="387"/>
            <p14:sldId id="390"/>
            <p14:sldId id="398"/>
            <p14:sldId id="399"/>
            <p14:sldId id="402"/>
            <p14:sldId id="403"/>
            <p14:sldId id="404"/>
            <p14:sldId id="401"/>
            <p14:sldId id="391"/>
            <p14:sldId id="392"/>
            <p14:sldId id="276"/>
            <p14:sldId id="277"/>
            <p14:sldId id="278"/>
            <p14:sldId id="279"/>
            <p14:sldId id="280"/>
            <p14:sldId id="281"/>
            <p14:sldId id="283"/>
            <p14:sldId id="282"/>
            <p14:sldId id="284"/>
            <p14:sldId id="285"/>
            <p14:sldId id="286"/>
            <p14:sldId id="288"/>
            <p14:sldId id="289"/>
            <p14:sldId id="290"/>
            <p14:sldId id="294"/>
            <p14:sldId id="295"/>
            <p14:sldId id="296"/>
            <p14:sldId id="297"/>
            <p14:sldId id="298"/>
            <p14:sldId id="299"/>
            <p14:sldId id="300"/>
            <p14:sldId id="306"/>
            <p14:sldId id="307"/>
            <p14:sldId id="308"/>
            <p14:sldId id="309"/>
            <p14:sldId id="312"/>
            <p14:sldId id="311"/>
            <p14:sldId id="313"/>
            <p14:sldId id="316"/>
            <p14:sldId id="314"/>
            <p14:sldId id="315"/>
            <p14:sldId id="317"/>
            <p14:sldId id="405"/>
            <p14:sldId id="406"/>
            <p14:sldId id="407"/>
            <p14:sldId id="433"/>
            <p14:sldId id="408"/>
            <p14:sldId id="415"/>
            <p14:sldId id="421"/>
            <p14:sldId id="416"/>
            <p14:sldId id="420"/>
            <p14:sldId id="422"/>
            <p14:sldId id="426"/>
            <p14:sldId id="417"/>
            <p14:sldId id="418"/>
            <p14:sldId id="419"/>
            <p14:sldId id="409"/>
            <p14:sldId id="410"/>
            <p14:sldId id="411"/>
            <p14:sldId id="412"/>
            <p14:sldId id="413"/>
            <p14:sldId id="414"/>
            <p14:sldId id="423"/>
            <p14:sldId id="424"/>
            <p14:sldId id="427"/>
            <p14:sldId id="428"/>
            <p14:sldId id="429"/>
            <p14:sldId id="432"/>
            <p14:sldId id="430"/>
            <p14:sldId id="431"/>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73" d="100"/>
          <a:sy n="73" d="100"/>
        </p:scale>
        <p:origin x="978" y="66"/>
      </p:cViewPr>
      <p:guideLst/>
    </p:cSldViewPr>
  </p:slid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8/26/2014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1042618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58</a:t>
            </a:fld>
            <a:endParaRPr lang="en-US"/>
          </a:p>
        </p:txBody>
      </p:sp>
    </p:spTree>
    <p:extLst>
      <p:ext uri="{BB962C8B-B14F-4D97-AF65-F5344CB8AC3E}">
        <p14:creationId xmlns:p14="http://schemas.microsoft.com/office/powerpoint/2010/main" val="2196563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59</a:t>
            </a:fld>
            <a:endParaRPr lang="en-US"/>
          </a:p>
        </p:txBody>
      </p:sp>
    </p:spTree>
    <p:extLst>
      <p:ext uri="{BB962C8B-B14F-4D97-AF65-F5344CB8AC3E}">
        <p14:creationId xmlns:p14="http://schemas.microsoft.com/office/powerpoint/2010/main" val="1100116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60</a:t>
            </a:fld>
            <a:endParaRPr lang="en-US"/>
          </a:p>
        </p:txBody>
      </p:sp>
    </p:spTree>
    <p:extLst>
      <p:ext uri="{BB962C8B-B14F-4D97-AF65-F5344CB8AC3E}">
        <p14:creationId xmlns:p14="http://schemas.microsoft.com/office/powerpoint/2010/main" val="4183424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61</a:t>
            </a:fld>
            <a:endParaRPr lang="en-US"/>
          </a:p>
        </p:txBody>
      </p:sp>
    </p:spTree>
    <p:extLst>
      <p:ext uri="{BB962C8B-B14F-4D97-AF65-F5344CB8AC3E}">
        <p14:creationId xmlns:p14="http://schemas.microsoft.com/office/powerpoint/2010/main" val="2854068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62</a:t>
            </a:fld>
            <a:endParaRPr lang="en-US"/>
          </a:p>
        </p:txBody>
      </p:sp>
    </p:spTree>
    <p:extLst>
      <p:ext uri="{BB962C8B-B14F-4D97-AF65-F5344CB8AC3E}">
        <p14:creationId xmlns:p14="http://schemas.microsoft.com/office/powerpoint/2010/main" val="2267746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63</a:t>
            </a:fld>
            <a:endParaRPr lang="en-US"/>
          </a:p>
        </p:txBody>
      </p:sp>
    </p:spTree>
    <p:extLst>
      <p:ext uri="{BB962C8B-B14F-4D97-AF65-F5344CB8AC3E}">
        <p14:creationId xmlns:p14="http://schemas.microsoft.com/office/powerpoint/2010/main" val="4126503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95</a:t>
            </a:fld>
            <a:endParaRPr lang="en-US"/>
          </a:p>
        </p:txBody>
      </p:sp>
    </p:spTree>
    <p:extLst>
      <p:ext uri="{BB962C8B-B14F-4D97-AF65-F5344CB8AC3E}">
        <p14:creationId xmlns:p14="http://schemas.microsoft.com/office/powerpoint/2010/main" val="2088465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96</a:t>
            </a:fld>
            <a:endParaRPr lang="en-US"/>
          </a:p>
        </p:txBody>
      </p:sp>
    </p:spTree>
    <p:extLst>
      <p:ext uri="{BB962C8B-B14F-4D97-AF65-F5344CB8AC3E}">
        <p14:creationId xmlns:p14="http://schemas.microsoft.com/office/powerpoint/2010/main" val="381538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97</a:t>
            </a:fld>
            <a:endParaRPr lang="en-US"/>
          </a:p>
        </p:txBody>
      </p:sp>
    </p:spTree>
    <p:extLst>
      <p:ext uri="{BB962C8B-B14F-4D97-AF65-F5344CB8AC3E}">
        <p14:creationId xmlns:p14="http://schemas.microsoft.com/office/powerpoint/2010/main" val="767635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98</a:t>
            </a:fld>
            <a:endParaRPr lang="en-US"/>
          </a:p>
        </p:txBody>
      </p:sp>
    </p:spTree>
    <p:extLst>
      <p:ext uri="{BB962C8B-B14F-4D97-AF65-F5344CB8AC3E}">
        <p14:creationId xmlns:p14="http://schemas.microsoft.com/office/powerpoint/2010/main" val="419049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3050987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99</a:t>
            </a:fld>
            <a:endParaRPr lang="en-US"/>
          </a:p>
        </p:txBody>
      </p:sp>
    </p:spTree>
    <p:extLst>
      <p:ext uri="{BB962C8B-B14F-4D97-AF65-F5344CB8AC3E}">
        <p14:creationId xmlns:p14="http://schemas.microsoft.com/office/powerpoint/2010/main" val="501022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100</a:t>
            </a:fld>
            <a:endParaRPr lang="en-US"/>
          </a:p>
        </p:txBody>
      </p:sp>
    </p:spTree>
    <p:extLst>
      <p:ext uri="{BB962C8B-B14F-4D97-AF65-F5344CB8AC3E}">
        <p14:creationId xmlns:p14="http://schemas.microsoft.com/office/powerpoint/2010/main" val="2459237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101</a:t>
            </a:fld>
            <a:endParaRPr lang="en-US"/>
          </a:p>
        </p:txBody>
      </p:sp>
    </p:spTree>
    <p:extLst>
      <p:ext uri="{BB962C8B-B14F-4D97-AF65-F5344CB8AC3E}">
        <p14:creationId xmlns:p14="http://schemas.microsoft.com/office/powerpoint/2010/main" val="3913690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103</a:t>
            </a:fld>
            <a:endParaRPr lang="en-US"/>
          </a:p>
        </p:txBody>
      </p:sp>
    </p:spTree>
    <p:extLst>
      <p:ext uri="{BB962C8B-B14F-4D97-AF65-F5344CB8AC3E}">
        <p14:creationId xmlns:p14="http://schemas.microsoft.com/office/powerpoint/2010/main" val="2837688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104</a:t>
            </a:fld>
            <a:endParaRPr lang="en-US"/>
          </a:p>
        </p:txBody>
      </p:sp>
    </p:spTree>
    <p:extLst>
      <p:ext uri="{BB962C8B-B14F-4D97-AF65-F5344CB8AC3E}">
        <p14:creationId xmlns:p14="http://schemas.microsoft.com/office/powerpoint/2010/main" val="856922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105</a:t>
            </a:fld>
            <a:endParaRPr lang="en-US"/>
          </a:p>
        </p:txBody>
      </p:sp>
    </p:spTree>
    <p:extLst>
      <p:ext uri="{BB962C8B-B14F-4D97-AF65-F5344CB8AC3E}">
        <p14:creationId xmlns:p14="http://schemas.microsoft.com/office/powerpoint/2010/main" val="1953121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106</a:t>
            </a:fld>
            <a:endParaRPr lang="en-US"/>
          </a:p>
        </p:txBody>
      </p:sp>
    </p:spTree>
    <p:extLst>
      <p:ext uri="{BB962C8B-B14F-4D97-AF65-F5344CB8AC3E}">
        <p14:creationId xmlns:p14="http://schemas.microsoft.com/office/powerpoint/2010/main" val="2983122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107</a:t>
            </a:fld>
            <a:endParaRPr lang="en-US"/>
          </a:p>
        </p:txBody>
      </p:sp>
    </p:spTree>
    <p:extLst>
      <p:ext uri="{BB962C8B-B14F-4D97-AF65-F5344CB8AC3E}">
        <p14:creationId xmlns:p14="http://schemas.microsoft.com/office/powerpoint/2010/main" val="3578396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108</a:t>
            </a:fld>
            <a:endParaRPr lang="en-US"/>
          </a:p>
        </p:txBody>
      </p:sp>
    </p:spTree>
    <p:extLst>
      <p:ext uri="{BB962C8B-B14F-4D97-AF65-F5344CB8AC3E}">
        <p14:creationId xmlns:p14="http://schemas.microsoft.com/office/powerpoint/2010/main" val="292995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109</a:t>
            </a:fld>
            <a:endParaRPr lang="en-US"/>
          </a:p>
        </p:txBody>
      </p:sp>
    </p:spTree>
    <p:extLst>
      <p:ext uri="{BB962C8B-B14F-4D97-AF65-F5344CB8AC3E}">
        <p14:creationId xmlns:p14="http://schemas.microsoft.com/office/powerpoint/2010/main" val="3969966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1549406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110</a:t>
            </a:fld>
            <a:endParaRPr lang="en-US"/>
          </a:p>
        </p:txBody>
      </p:sp>
    </p:spTree>
    <p:extLst>
      <p:ext uri="{BB962C8B-B14F-4D97-AF65-F5344CB8AC3E}">
        <p14:creationId xmlns:p14="http://schemas.microsoft.com/office/powerpoint/2010/main" val="9755382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114</a:t>
            </a:fld>
            <a:endParaRPr lang="en-US"/>
          </a:p>
        </p:txBody>
      </p:sp>
    </p:spTree>
    <p:extLst>
      <p:ext uri="{BB962C8B-B14F-4D97-AF65-F5344CB8AC3E}">
        <p14:creationId xmlns:p14="http://schemas.microsoft.com/office/powerpoint/2010/main" val="17605774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115</a:t>
            </a:fld>
            <a:endParaRPr lang="en-US"/>
          </a:p>
        </p:txBody>
      </p:sp>
    </p:spTree>
    <p:extLst>
      <p:ext uri="{BB962C8B-B14F-4D97-AF65-F5344CB8AC3E}">
        <p14:creationId xmlns:p14="http://schemas.microsoft.com/office/powerpoint/2010/main" val="6381223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116</a:t>
            </a:fld>
            <a:endParaRPr lang="en-US"/>
          </a:p>
        </p:txBody>
      </p:sp>
    </p:spTree>
    <p:extLst>
      <p:ext uri="{BB962C8B-B14F-4D97-AF65-F5344CB8AC3E}">
        <p14:creationId xmlns:p14="http://schemas.microsoft.com/office/powerpoint/2010/main" val="38177290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117</a:t>
            </a:fld>
            <a:endParaRPr lang="en-US"/>
          </a:p>
        </p:txBody>
      </p:sp>
    </p:spTree>
    <p:extLst>
      <p:ext uri="{BB962C8B-B14F-4D97-AF65-F5344CB8AC3E}">
        <p14:creationId xmlns:p14="http://schemas.microsoft.com/office/powerpoint/2010/main" val="1611032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118</a:t>
            </a:fld>
            <a:endParaRPr lang="en-US"/>
          </a:p>
        </p:txBody>
      </p:sp>
    </p:spTree>
    <p:extLst>
      <p:ext uri="{BB962C8B-B14F-4D97-AF65-F5344CB8AC3E}">
        <p14:creationId xmlns:p14="http://schemas.microsoft.com/office/powerpoint/2010/main" val="12536751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119</a:t>
            </a:fld>
            <a:endParaRPr lang="en-US"/>
          </a:p>
        </p:txBody>
      </p:sp>
    </p:spTree>
    <p:extLst>
      <p:ext uri="{BB962C8B-B14F-4D97-AF65-F5344CB8AC3E}">
        <p14:creationId xmlns:p14="http://schemas.microsoft.com/office/powerpoint/2010/main" val="478575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137</a:t>
            </a:fld>
            <a:endParaRPr lang="en-US"/>
          </a:p>
        </p:txBody>
      </p:sp>
    </p:spTree>
    <p:extLst>
      <p:ext uri="{BB962C8B-B14F-4D97-AF65-F5344CB8AC3E}">
        <p14:creationId xmlns:p14="http://schemas.microsoft.com/office/powerpoint/2010/main" val="15798658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139</a:t>
            </a:fld>
            <a:endParaRPr lang="en-US"/>
          </a:p>
        </p:txBody>
      </p:sp>
    </p:spTree>
    <p:extLst>
      <p:ext uri="{BB962C8B-B14F-4D97-AF65-F5344CB8AC3E}">
        <p14:creationId xmlns:p14="http://schemas.microsoft.com/office/powerpoint/2010/main" val="4077076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141</a:t>
            </a:fld>
            <a:endParaRPr lang="en-US"/>
          </a:p>
        </p:txBody>
      </p:sp>
    </p:spTree>
    <p:extLst>
      <p:ext uri="{BB962C8B-B14F-4D97-AF65-F5344CB8AC3E}">
        <p14:creationId xmlns:p14="http://schemas.microsoft.com/office/powerpoint/2010/main" val="743667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25</a:t>
            </a:fld>
            <a:endParaRPr lang="en-US"/>
          </a:p>
        </p:txBody>
      </p:sp>
    </p:spTree>
    <p:extLst>
      <p:ext uri="{BB962C8B-B14F-4D97-AF65-F5344CB8AC3E}">
        <p14:creationId xmlns:p14="http://schemas.microsoft.com/office/powerpoint/2010/main" val="245741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26</a:t>
            </a:fld>
            <a:endParaRPr lang="en-US"/>
          </a:p>
        </p:txBody>
      </p:sp>
    </p:spTree>
    <p:extLst>
      <p:ext uri="{BB962C8B-B14F-4D97-AF65-F5344CB8AC3E}">
        <p14:creationId xmlns:p14="http://schemas.microsoft.com/office/powerpoint/2010/main" val="105531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27</a:t>
            </a:fld>
            <a:endParaRPr lang="en-US"/>
          </a:p>
        </p:txBody>
      </p:sp>
    </p:spTree>
    <p:extLst>
      <p:ext uri="{BB962C8B-B14F-4D97-AF65-F5344CB8AC3E}">
        <p14:creationId xmlns:p14="http://schemas.microsoft.com/office/powerpoint/2010/main" val="3311934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28</a:t>
            </a:fld>
            <a:endParaRPr lang="en-US"/>
          </a:p>
        </p:txBody>
      </p:sp>
    </p:spTree>
    <p:extLst>
      <p:ext uri="{BB962C8B-B14F-4D97-AF65-F5344CB8AC3E}">
        <p14:creationId xmlns:p14="http://schemas.microsoft.com/office/powerpoint/2010/main" val="2557497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29</a:t>
            </a:fld>
            <a:endParaRPr lang="en-US"/>
          </a:p>
        </p:txBody>
      </p:sp>
    </p:spTree>
    <p:extLst>
      <p:ext uri="{BB962C8B-B14F-4D97-AF65-F5344CB8AC3E}">
        <p14:creationId xmlns:p14="http://schemas.microsoft.com/office/powerpoint/2010/main" val="1840343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30</a:t>
            </a:fld>
            <a:endParaRPr lang="en-US"/>
          </a:p>
        </p:txBody>
      </p:sp>
    </p:spTree>
    <p:extLst>
      <p:ext uri="{BB962C8B-B14F-4D97-AF65-F5344CB8AC3E}">
        <p14:creationId xmlns:p14="http://schemas.microsoft.com/office/powerpoint/2010/main" val="2543056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869F24F-79D1-498A-9650-DDD01EAD51AF}" type="datetimeFigureOut">
              <a:rPr lang="en-US" smtClean="0"/>
              <a:t>8/26/2014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852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hyperlink" Target="http://strftime.org/" TargetMode="Externa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hyperlink" Target="http://babel.pocoo.org/"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hyperlink" Target="http://labix.org/python-dateutil" TargetMode="Externa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CA" dirty="0" smtClean="0"/>
              <a:t>Learning to code with Python!</a:t>
            </a:r>
            <a:endParaRPr lang="en-US" dirty="0"/>
          </a:p>
        </p:txBody>
      </p:sp>
    </p:spTree>
    <p:extLst>
      <p:ext uri="{BB962C8B-B14F-4D97-AF65-F5344CB8AC3E}">
        <p14:creationId xmlns:p14="http://schemas.microsoft.com/office/powerpoint/2010/main" val="3224022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combine variables and strings with the + symbol</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103752"/>
            <a:ext cx="925445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first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last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2676342" y="3876091"/>
            <a:ext cx="6839316" cy="2613027"/>
          </a:xfrm>
          <a:prstGeom prst="rect">
            <a:avLst/>
          </a:prstGeom>
        </p:spPr>
      </p:pic>
    </p:spTree>
    <p:extLst>
      <p:ext uri="{BB962C8B-B14F-4D97-AF65-F5344CB8AC3E}">
        <p14:creationId xmlns:p14="http://schemas.microsoft.com/office/powerpoint/2010/main" val="111044835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2106936"/>
            <a:ext cx="629691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(360/5)</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a:bodyPr>
          <a:lstStyle/>
          <a:p>
            <a:r>
              <a:rPr lang="en-CA" dirty="0" smtClean="0"/>
              <a:t>Just for fun</a:t>
            </a:r>
            <a:endParaRPr lang="en-US" dirty="0"/>
          </a:p>
        </p:txBody>
      </p:sp>
      <p:pic>
        <p:nvPicPr>
          <p:cNvPr id="2" name="Picture 1"/>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424912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We could use a variable to decide the number of sides our object will have</a:t>
            </a:r>
            <a:endParaRPr lang="en-US" dirty="0"/>
          </a:p>
        </p:txBody>
      </p:sp>
      <p:pic>
        <p:nvPicPr>
          <p:cNvPr id="5" name="Picture 4"/>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218845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What’s the advantage of using a variable here instead of just typing in the number?</a:t>
            </a:r>
            <a:endParaRPr lang="en-US" dirty="0"/>
          </a:p>
        </p:txBody>
      </p:sp>
      <p:sp>
        <p:nvSpPr>
          <p:cNvPr id="3" name="Content Placeholder 2"/>
          <p:cNvSpPr>
            <a:spLocks noGrp="1"/>
          </p:cNvSpPr>
          <p:nvPr>
            <p:ph sz="quarter" idx="10"/>
          </p:nvPr>
        </p:nvSpPr>
        <p:spPr/>
        <p:txBody>
          <a:bodyPr/>
          <a:lstStyle/>
          <a:p>
            <a:endParaRPr lang="en-US"/>
          </a:p>
        </p:txBody>
      </p:sp>
      <p:sp>
        <p:nvSpPr>
          <p:cNvPr id="6"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758173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838200" y="1891493"/>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err="1" smtClean="0">
                <a:solidFill>
                  <a:srgbClr val="000000"/>
                </a:solidFill>
                <a:latin typeface="Consolas" panose="020B0609020204030204" pitchFamily="49" charset="0"/>
                <a:cs typeface="Consolas" panose="020B0609020204030204" pitchFamily="49" charset="0"/>
              </a:rPr>
              <a:t>nbrSides</a:t>
            </a:r>
            <a:r>
              <a:rPr lang="en-CA" altLang="en-US" sz="2800" dirty="0" smtClean="0">
                <a:solidFill>
                  <a:srgbClr val="000000"/>
                </a:solidFill>
                <a:latin typeface="Consolas" panose="020B0609020204030204" pitchFamily="49" charset="0"/>
                <a:cs typeface="Consolas" panose="020B0609020204030204" pitchFamily="49" charset="0"/>
              </a:rPr>
              <a:t> = 6</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lang="en-CA" altLang="en-US" sz="2800" dirty="0" err="1">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(360/</a:t>
            </a:r>
            <a:r>
              <a:rPr lang="en-CA" altLang="en-US" sz="2800" dirty="0" err="1" smtClean="0">
                <a:solidFill>
                  <a:srgbClr val="000000"/>
                </a:solidFill>
                <a:latin typeface="Consolas" panose="020B0609020204030204" pitchFamily="49" charset="0"/>
                <a:cs typeface="Consolas" panose="020B0609020204030204" pitchFamily="49" charset="0"/>
              </a:rPr>
              <a:t>nbrSides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CA" dirty="0" smtClean="0"/>
              <a:t>When we use a variable and we want to change a value that appears in many places, we only have to update one line of code!</a:t>
            </a:r>
            <a:endParaRPr lang="en-US" dirty="0"/>
          </a:p>
        </p:txBody>
      </p:sp>
      <p:sp>
        <p:nvSpPr>
          <p:cNvPr id="11" name="Oval 10"/>
          <p:cNvSpPr/>
          <p:nvPr/>
        </p:nvSpPr>
        <p:spPr>
          <a:xfrm>
            <a:off x="4527028" y="2806080"/>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182518" y="3649942"/>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283374" y="4054673"/>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8621" y="4924239"/>
            <a:ext cx="1756346"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49728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Did you know you can actually look at the values being used in the loop?</a:t>
            </a:r>
            <a:endParaRPr lang="en-US" dirty="0"/>
          </a:p>
        </p:txBody>
      </p:sp>
      <p:sp>
        <p:nvSpPr>
          <p:cNvPr id="3" name="Rectangle 1"/>
          <p:cNvSpPr>
            <a:spLocks noChangeArrowheads="1"/>
          </p:cNvSpPr>
          <p:nvPr/>
        </p:nvSpPr>
        <p:spPr bwMode="auto">
          <a:xfrm>
            <a:off x="838200" y="1819403"/>
            <a:ext cx="564211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6072590" y="2395848"/>
            <a:ext cx="14260877" cy="7225231"/>
          </a:xfrm>
          <a:prstGeom prst="rect">
            <a:avLst/>
          </a:prstGeom>
        </p:spPr>
      </p:pic>
      <p:sp>
        <p:nvSpPr>
          <p:cNvPr id="5" name="Title 1"/>
          <p:cNvSpPr txBox="1">
            <a:spLocks/>
          </p:cNvSpPr>
          <p:nvPr/>
        </p:nvSpPr>
        <p:spPr>
          <a:xfrm>
            <a:off x="838200" y="3414337"/>
            <a:ext cx="5006009" cy="278295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smtClean="0"/>
              <a:t>Yes, counting starts at zero in for loops, that’s pretty common in programming</a:t>
            </a:r>
            <a:endParaRPr lang="en-US" dirty="0"/>
          </a:p>
        </p:txBody>
      </p:sp>
      <p:sp>
        <p:nvSpPr>
          <p:cNvPr id="7" name="Oval 6"/>
          <p:cNvSpPr/>
          <p:nvPr/>
        </p:nvSpPr>
        <p:spPr>
          <a:xfrm>
            <a:off x="2781083" y="2298063"/>
            <a:ext cx="1413230"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81761" y="1856068"/>
            <a:ext cx="1413230"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49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need to start counting from “1” you can specify numbers to count to and from</a:t>
            </a:r>
            <a:endParaRPr lang="en-US" dirty="0"/>
          </a:p>
        </p:txBody>
      </p:sp>
      <p:sp>
        <p:nvSpPr>
          <p:cNvPr id="3" name="Rectangle 1"/>
          <p:cNvSpPr>
            <a:spLocks noChangeArrowheads="1"/>
          </p:cNvSpPr>
          <p:nvPr/>
        </p:nvSpPr>
        <p:spPr bwMode="auto">
          <a:xfrm>
            <a:off x="838200" y="1819403"/>
            <a:ext cx="564211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smtClean="0"/>
              <a:t>Did you notice this time the loop only executed three times?</a:t>
            </a:r>
            <a:endParaRPr lang="en-US" dirty="0"/>
          </a:p>
        </p:txBody>
      </p:sp>
      <p:pic>
        <p:nvPicPr>
          <p:cNvPr id="5" name="Picture 4"/>
          <p:cNvPicPr>
            <a:picLocks noChangeAspect="1"/>
          </p:cNvPicPr>
          <p:nvPr/>
        </p:nvPicPr>
        <p:blipFill>
          <a:blip r:embed="rId3"/>
          <a:stretch>
            <a:fillRect/>
          </a:stretch>
        </p:blipFill>
        <p:spPr>
          <a:xfrm>
            <a:off x="6072590" y="2395848"/>
            <a:ext cx="14260877" cy="7225231"/>
          </a:xfrm>
          <a:prstGeom prst="rect">
            <a:avLst/>
          </a:prstGeom>
        </p:spPr>
      </p:pic>
      <p:sp>
        <p:nvSpPr>
          <p:cNvPr id="7" name="Oval 6"/>
          <p:cNvSpPr/>
          <p:nvPr/>
        </p:nvSpPr>
        <p:spPr>
          <a:xfrm>
            <a:off x="4472608" y="1856068"/>
            <a:ext cx="934279" cy="47544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32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also tell the loop to skip values by specifying a step</a:t>
            </a:r>
            <a:endParaRPr lang="en-US" dirty="0"/>
          </a:p>
        </p:txBody>
      </p:sp>
      <p:sp>
        <p:nvSpPr>
          <p:cNvPr id="3" name="Rectangle 1"/>
          <p:cNvSpPr>
            <a:spLocks noChangeArrowheads="1"/>
          </p:cNvSpPr>
          <p:nvPr/>
        </p:nvSpPr>
        <p:spPr bwMode="auto">
          <a:xfrm>
            <a:off x="838200" y="1819403"/>
            <a:ext cx="625833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range(1,10,2)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6072590" y="2395848"/>
            <a:ext cx="14260877" cy="7225231"/>
          </a:xfrm>
          <a:prstGeom prst="rect">
            <a:avLst/>
          </a:prstGeom>
        </p:spPr>
      </p:pic>
      <p:sp>
        <p:nvSpPr>
          <p:cNvPr id="7" name="Oval 6"/>
          <p:cNvSpPr/>
          <p:nvPr/>
        </p:nvSpPr>
        <p:spPr>
          <a:xfrm>
            <a:off x="5406886"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99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One of the cool things about Python is the way you can tell it exactly what values you want to use in the loop</a:t>
            </a:r>
            <a:endParaRPr lang="en-US" dirty="0"/>
          </a:p>
        </p:txBody>
      </p:sp>
      <p:sp>
        <p:nvSpPr>
          <p:cNvPr id="3" name="Rectangle 1"/>
          <p:cNvSpPr>
            <a:spLocks noChangeArrowheads="1"/>
          </p:cNvSpPr>
          <p:nvPr/>
        </p:nvSpPr>
        <p:spPr bwMode="auto">
          <a:xfrm>
            <a:off x="838200" y="1819403"/>
            <a:ext cx="625833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[1,2,3,4,5]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5267740"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96978" y="1821009"/>
            <a:ext cx="516835" cy="5748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6096000" y="2395848"/>
            <a:ext cx="14237467" cy="7213370"/>
          </a:xfrm>
          <a:prstGeom prst="rect">
            <a:avLst/>
          </a:prstGeom>
        </p:spPr>
      </p:pic>
      <p:sp>
        <p:nvSpPr>
          <p:cNvPr id="8" name="Title 1"/>
          <p:cNvSpPr txBox="1">
            <a:spLocks/>
          </p:cNvSpPr>
          <p:nvPr/>
        </p:nvSpPr>
        <p:spPr>
          <a:xfrm>
            <a:off x="838200" y="3414337"/>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smtClean="0"/>
              <a:t>This does require [] brackets instead of () and you don’t use the “range” keyword</a:t>
            </a:r>
            <a:endParaRPr lang="en-US" dirty="0"/>
          </a:p>
        </p:txBody>
      </p:sp>
    </p:spTree>
    <p:extLst>
      <p:ext uri="{BB962C8B-B14F-4D97-AF65-F5344CB8AC3E}">
        <p14:creationId xmlns:p14="http://schemas.microsoft.com/office/powerpoint/2010/main" val="235050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And you don’t have to use numbers!</a:t>
            </a:r>
            <a:endParaRPr lang="en-US" dirty="0"/>
          </a:p>
        </p:txBody>
      </p:sp>
      <p:sp>
        <p:nvSpPr>
          <p:cNvPr id="4" name="Rectangle 1"/>
          <p:cNvSpPr>
            <a:spLocks noChangeArrowheads="1"/>
          </p:cNvSpPr>
          <p:nvPr/>
        </p:nvSpPr>
        <p:spPr bwMode="auto">
          <a:xfrm>
            <a:off x="838200" y="1690688"/>
            <a:ext cx="905728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'black</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7244127" y="2562457"/>
            <a:ext cx="4328334" cy="4295543"/>
          </a:xfrm>
          <a:prstGeom prst="rect">
            <a:avLst/>
          </a:prstGeom>
        </p:spPr>
      </p:pic>
      <p:sp>
        <p:nvSpPr>
          <p:cNvPr id="10" name="Title 1"/>
          <p:cNvSpPr txBox="1">
            <a:spLocks/>
          </p:cNvSpPr>
          <p:nvPr/>
        </p:nvSpPr>
        <p:spPr>
          <a:xfrm>
            <a:off x="838200" y="4075043"/>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smtClean="0"/>
              <a:t>What do you think this code will do?</a:t>
            </a:r>
            <a:endParaRPr lang="en-US" dirty="0"/>
          </a:p>
        </p:txBody>
      </p:sp>
    </p:spTree>
    <p:extLst>
      <p:ext uri="{BB962C8B-B14F-4D97-AF65-F5344CB8AC3E}">
        <p14:creationId xmlns:p14="http://schemas.microsoft.com/office/powerpoint/2010/main" val="304189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even mix up different </a:t>
            </a:r>
            <a:r>
              <a:rPr lang="en-CA" dirty="0" err="1" smtClean="0"/>
              <a:t>datatypes</a:t>
            </a:r>
            <a:r>
              <a:rPr lang="en-CA" dirty="0" smtClean="0"/>
              <a:t> (e.g. numbers and strings) but…</a:t>
            </a:r>
            <a:endParaRPr lang="en-US" dirty="0"/>
          </a:p>
        </p:txBody>
      </p:sp>
      <p:sp>
        <p:nvSpPr>
          <p:cNvPr id="4" name="Rectangle 1"/>
          <p:cNvSpPr>
            <a:spLocks noChangeArrowheads="1"/>
          </p:cNvSpPr>
          <p:nvPr/>
        </p:nvSpPr>
        <p:spPr bwMode="auto">
          <a:xfrm>
            <a:off x="838200" y="1690688"/>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'black</a:t>
            </a:r>
            <a:r>
              <a:rPr lang="en-US" altLang="en-US" sz="2800" dirty="0">
                <a:solidFill>
                  <a:srgbClr val="A31515"/>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,8</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5933442" y="2814072"/>
            <a:ext cx="9786553" cy="4958328"/>
          </a:xfrm>
          <a:prstGeom prst="rect">
            <a:avLst/>
          </a:prstGeom>
        </p:spPr>
      </p:pic>
      <p:sp>
        <p:nvSpPr>
          <p:cNvPr id="6" name="Title 1"/>
          <p:cNvSpPr txBox="1">
            <a:spLocks/>
          </p:cNvSpPr>
          <p:nvPr/>
        </p:nvSpPr>
        <p:spPr>
          <a:xfrm>
            <a:off x="838200" y="4075043"/>
            <a:ext cx="5006009" cy="27829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smtClean="0"/>
              <a:t>You had better make sure any code using that value can handle the </a:t>
            </a:r>
            <a:r>
              <a:rPr lang="en-CA" dirty="0" err="1" smtClean="0"/>
              <a:t>datatype</a:t>
            </a:r>
            <a:r>
              <a:rPr lang="en-CA" dirty="0" smtClean="0"/>
              <a:t>!</a:t>
            </a:r>
            <a:endParaRPr lang="en-US" dirty="0"/>
          </a:p>
        </p:txBody>
      </p:sp>
    </p:spTree>
    <p:extLst>
      <p:ext uri="{BB962C8B-B14F-4D97-AF65-F5344CB8AC3E}">
        <p14:creationId xmlns:p14="http://schemas.microsoft.com/office/powerpoint/2010/main" val="211834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Often you need to add punctuation or spaces to format the output correctly</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53463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090892"/>
            <a:ext cx="925445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first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last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2676342" y="3876091"/>
            <a:ext cx="6839316" cy="2348164"/>
          </a:xfrm>
          <a:prstGeom prst="rect">
            <a:avLst/>
          </a:prstGeom>
        </p:spPr>
      </p:pic>
    </p:spTree>
    <p:extLst>
      <p:ext uri="{BB962C8B-B14F-4D97-AF65-F5344CB8AC3E}">
        <p14:creationId xmlns:p14="http://schemas.microsoft.com/office/powerpoint/2010/main" val="101332443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6449"/>
          </a:xfrm>
        </p:spPr>
        <p:txBody>
          <a:bodyPr>
            <a:normAutofit/>
          </a:bodyPr>
          <a:lstStyle/>
          <a:p>
            <a:r>
              <a:rPr lang="en-CA" dirty="0" smtClean="0"/>
              <a:t>You can’t set the color to a number so the code crashed, but the print can accept strings or numbers</a:t>
            </a:r>
            <a:endParaRPr lang="en-US" dirty="0"/>
          </a:p>
        </p:txBody>
      </p:sp>
      <p:sp>
        <p:nvSpPr>
          <p:cNvPr id="4" name="Rectangle 1"/>
          <p:cNvSpPr>
            <a:spLocks noChangeArrowheads="1"/>
          </p:cNvSpPr>
          <p:nvPr/>
        </p:nvSpPr>
        <p:spPr bwMode="auto">
          <a:xfrm>
            <a:off x="838200" y="2121574"/>
            <a:ext cx="945162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'red'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'black‘,8</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933442" y="2814071"/>
            <a:ext cx="9786555" cy="4958329"/>
          </a:xfrm>
          <a:prstGeom prst="rect">
            <a:avLst/>
          </a:prstGeom>
        </p:spPr>
      </p:pic>
    </p:spTree>
    <p:extLst>
      <p:ext uri="{BB962C8B-B14F-4D97-AF65-F5344CB8AC3E}">
        <p14:creationId xmlns:p14="http://schemas.microsoft.com/office/powerpoint/2010/main" val="166792999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While loops</a:t>
            </a:r>
            <a:endParaRPr lang="en-US" dirty="0"/>
          </a:p>
        </p:txBody>
      </p:sp>
      <p:sp>
        <p:nvSpPr>
          <p:cNvPr id="2" name="Subtitle 1"/>
          <p:cNvSpPr>
            <a:spLocks noGrp="1"/>
          </p:cNvSpPr>
          <p:nvPr>
            <p:ph type="subTitle" idx="1"/>
          </p:nvPr>
        </p:nvSpPr>
        <p:spPr/>
        <p:txBody>
          <a:bodyPr/>
          <a:lstStyle/>
          <a:p>
            <a:endParaRPr lang="en-US" dirty="0"/>
          </a:p>
        </p:txBody>
      </p:sp>
      <p:sp>
        <p:nvSpPr>
          <p:cNvPr id="4" name="Title 3"/>
          <p:cNvSpPr>
            <a:spLocks noGrp="1"/>
          </p:cNvSpPr>
          <p:nvPr>
            <p:ph type="title" idx="4294967295"/>
          </p:nvPr>
        </p:nvSpPr>
        <p:spPr>
          <a:xfrm>
            <a:off x="0" y="1709738"/>
            <a:ext cx="10515600" cy="2852737"/>
          </a:xfrm>
        </p:spPr>
        <p:txBody>
          <a:bodyPr/>
          <a:lstStyle/>
          <a:p>
            <a:r>
              <a:rPr lang="en-CA" dirty="0" smtClean="0"/>
              <a:t>While Loops</a:t>
            </a:r>
            <a:endParaRPr lang="en-US" dirty="0"/>
          </a:p>
        </p:txBody>
      </p:sp>
    </p:spTree>
    <p:extLst>
      <p:ext uri="{BB962C8B-B14F-4D97-AF65-F5344CB8AC3E}">
        <p14:creationId xmlns:p14="http://schemas.microsoft.com/office/powerpoint/2010/main" val="41969561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For loops allow us to execute code a fixed number of times</a:t>
            </a:r>
            <a:endParaRPr lang="en-US" dirty="0"/>
          </a:p>
        </p:txBody>
      </p:sp>
      <p:sp>
        <p:nvSpPr>
          <p:cNvPr id="5" name="Content Placeholder 4"/>
          <p:cNvSpPr>
            <a:spLocks noGrp="1"/>
          </p:cNvSpPr>
          <p:nvPr>
            <p:ph sz="quarter" idx="10"/>
          </p:nvPr>
        </p:nvSpPr>
        <p:spPr/>
        <p:txBody>
          <a:bodyPr/>
          <a:lstStyle/>
          <a:p>
            <a:endParaRPr lang="en-US" dirty="0"/>
          </a:p>
        </p:txBody>
      </p:sp>
      <p:sp>
        <p:nvSpPr>
          <p:cNvPr id="6" name="Rectangle 5"/>
          <p:cNvSpPr>
            <a:spLocks noChangeArrowheads="1"/>
          </p:cNvSpPr>
          <p:nvPr/>
        </p:nvSpPr>
        <p:spPr bwMode="auto">
          <a:xfrm>
            <a:off x="838200" y="1825625"/>
            <a:ext cx="58400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233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we don’t know how exactly how many times to repeat the code?</a:t>
            </a:r>
            <a:endParaRPr lang="en-US" dirty="0"/>
          </a:p>
        </p:txBody>
      </p:sp>
      <p:sp>
        <p:nvSpPr>
          <p:cNvPr id="5" name="Content Placeholder 4"/>
          <p:cNvSpPr>
            <a:spLocks noGrp="1"/>
          </p:cNvSpPr>
          <p:nvPr>
            <p:ph sz="quarter" idx="10"/>
          </p:nvPr>
        </p:nvSpPr>
        <p:spPr/>
        <p:txBody>
          <a:bodyPr/>
          <a:lstStyle/>
          <a:p>
            <a:r>
              <a:rPr lang="en-CA" dirty="0" smtClean="0"/>
              <a:t>Ask for the names of everyone in a class and print each name</a:t>
            </a:r>
          </a:p>
          <a:p>
            <a:r>
              <a:rPr lang="en-CA" dirty="0" smtClean="0"/>
              <a:t>Keep guessing until you get the right answer</a:t>
            </a:r>
          </a:p>
          <a:p>
            <a:r>
              <a:rPr lang="en-CA" dirty="0" smtClean="0"/>
              <a:t>Read all the values in a file or in a database</a:t>
            </a:r>
          </a:p>
          <a:p>
            <a:endParaRPr lang="en-US" dirty="0"/>
          </a:p>
        </p:txBody>
      </p:sp>
    </p:spTree>
    <p:extLst>
      <p:ext uri="{BB962C8B-B14F-4D97-AF65-F5344CB8AC3E}">
        <p14:creationId xmlns:p14="http://schemas.microsoft.com/office/powerpoint/2010/main" val="264094652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While Loops allow you to execute until a particular condition is true</a:t>
            </a:r>
            <a:endParaRPr lang="en-US" dirty="0"/>
          </a:p>
        </p:txBody>
      </p:sp>
      <p:sp>
        <p:nvSpPr>
          <p:cNvPr id="2" name="Content Placeholder 1"/>
          <p:cNvSpPr>
            <a:spLocks noGrp="1" noChangeArrowheads="1"/>
          </p:cNvSpPr>
          <p:nvPr>
            <p:ph sz="quarter" idx="10"/>
          </p:nvPr>
        </p:nvSpPr>
        <p:spPr bwMode="auto">
          <a:xfrm>
            <a:off x="838200" y="2662468"/>
            <a:ext cx="747993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 =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"4"</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input(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2 + 2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 2 + 2 = 4"</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3" name="Rectangular Callout 2"/>
          <p:cNvSpPr/>
          <p:nvPr/>
        </p:nvSpPr>
        <p:spPr>
          <a:xfrm>
            <a:off x="3862549" y="1574119"/>
            <a:ext cx="2385392" cy="1204919"/>
          </a:xfrm>
          <a:prstGeom prst="wedgeRectCallout">
            <a:avLst>
              <a:gd name="adj1" fmla="val -128333"/>
              <a:gd name="adj2" fmla="val 4600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You have to declare the variable before you use it in the loop</a:t>
            </a:r>
            <a:endParaRPr lang="en-US" dirty="0">
              <a:solidFill>
                <a:schemeClr val="tx1"/>
              </a:solidFill>
            </a:endParaRPr>
          </a:p>
        </p:txBody>
      </p:sp>
      <p:sp>
        <p:nvSpPr>
          <p:cNvPr id="6" name="Rectangular Callout 5"/>
          <p:cNvSpPr/>
          <p:nvPr/>
        </p:nvSpPr>
        <p:spPr>
          <a:xfrm>
            <a:off x="3114261" y="5533117"/>
            <a:ext cx="3485321" cy="1204919"/>
          </a:xfrm>
          <a:prstGeom prst="wedgeRectCallout">
            <a:avLst>
              <a:gd name="adj1" fmla="val -96090"/>
              <a:gd name="adj2" fmla="val -7278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Remember only the indented code is repeated, so this command only executes after you exit the loop</a:t>
            </a:r>
            <a:endParaRPr lang="en-US" dirty="0">
              <a:solidFill>
                <a:schemeClr val="tx1"/>
              </a:solidFill>
            </a:endParaRPr>
          </a:p>
        </p:txBody>
      </p:sp>
      <p:sp>
        <p:nvSpPr>
          <p:cNvPr id="7" name="Rectangular Callout 6"/>
          <p:cNvSpPr/>
          <p:nvPr/>
        </p:nvSpPr>
        <p:spPr>
          <a:xfrm>
            <a:off x="7095849" y="2658705"/>
            <a:ext cx="3410042" cy="1204919"/>
          </a:xfrm>
          <a:prstGeom prst="wedgeRectCallout">
            <a:avLst>
              <a:gd name="adj1" fmla="val -110863"/>
              <a:gd name="adj2" fmla="val 4435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Execute the code in the loop over and over while the variable answer is not equal to 4</a:t>
            </a:r>
            <a:endParaRPr lang="en-US" dirty="0">
              <a:solidFill>
                <a:schemeClr val="tx1"/>
              </a:solidFill>
            </a:endParaRPr>
          </a:p>
        </p:txBody>
      </p:sp>
    </p:spTree>
    <p:extLst>
      <p:ext uri="{BB962C8B-B14F-4D97-AF65-F5344CB8AC3E}">
        <p14:creationId xmlns:p14="http://schemas.microsoft.com/office/powerpoint/2010/main" val="425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851400"/>
            <a:ext cx="10515600" cy="1325563"/>
          </a:xfrm>
        </p:spPr>
        <p:txBody>
          <a:bodyPr/>
          <a:lstStyle/>
          <a:p>
            <a:r>
              <a:rPr lang="en-CA" dirty="0" smtClean="0"/>
              <a:t>Yes, it will draw a square</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Can you figure out what this code will do?</a:t>
            </a:r>
            <a:endParaRPr lang="en-US" dirty="0"/>
          </a:p>
        </p:txBody>
      </p:sp>
    </p:spTree>
    <p:extLst>
      <p:ext uri="{BB962C8B-B14F-4D97-AF65-F5344CB8AC3E}">
        <p14:creationId xmlns:p14="http://schemas.microsoft.com/office/powerpoint/2010/main" val="65211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851400"/>
            <a:ext cx="10515600" cy="1325563"/>
          </a:xfrm>
        </p:spPr>
        <p:txBody>
          <a:bodyPr/>
          <a:lstStyle/>
          <a:p>
            <a:r>
              <a:rPr lang="en-CA" dirty="0" smtClean="0"/>
              <a:t>Both loops have the same end result</a:t>
            </a:r>
            <a:endParaRPr lang="en-US" dirty="0"/>
          </a:p>
        </p:txBody>
      </p:sp>
      <p:sp>
        <p:nvSpPr>
          <p:cNvPr id="5" name="Content Placeholder 4"/>
          <p:cNvSpPr>
            <a:spLocks noGrp="1"/>
          </p:cNvSpPr>
          <p:nvPr>
            <p:ph sz="quarter" idx="10"/>
          </p:nvPr>
        </p:nvSpPr>
        <p:spPr>
          <a:xfrm>
            <a:off x="838200" y="1825625"/>
            <a:ext cx="10515600" cy="3025775"/>
          </a:xfrm>
        </p:spPr>
        <p:txBody>
          <a:bodyPr/>
          <a:lstStyle/>
          <a:p>
            <a:endParaRPr lang="en-US" dirty="0"/>
          </a:p>
        </p:txBody>
      </p:sp>
      <p:sp>
        <p:nvSpPr>
          <p:cNvPr id="8" name="Rectangle 7"/>
          <p:cNvSpPr>
            <a:spLocks noChangeArrowheads="1"/>
          </p:cNvSpPr>
          <p:nvPr/>
        </p:nvSpPr>
        <p:spPr bwMode="auto">
          <a:xfrm>
            <a:off x="838200" y="1825625"/>
            <a:ext cx="584006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lang="en-CA"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6316474" y="1825625"/>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smtClean="0"/>
              <a:t>While loops can be used instead of for loops</a:t>
            </a:r>
            <a:endParaRPr lang="en-US" dirty="0"/>
          </a:p>
        </p:txBody>
      </p:sp>
    </p:spTree>
    <p:extLst>
      <p:ext uri="{BB962C8B-B14F-4D97-AF65-F5344CB8AC3E}">
        <p14:creationId xmlns:p14="http://schemas.microsoft.com/office/powerpoint/2010/main" val="180968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851400"/>
            <a:ext cx="10515600" cy="1325563"/>
          </a:xfrm>
        </p:spPr>
        <p:txBody>
          <a:bodyPr/>
          <a:lstStyle/>
          <a:p>
            <a:r>
              <a:rPr lang="en-CA" dirty="0" smtClean="0"/>
              <a:t>It will actually draw 5 lines! Not 4! </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smtClean="0"/>
              <a:t>Can you figure out what this code will do?</a:t>
            </a:r>
            <a:endParaRPr lang="en-US" dirty="0"/>
          </a:p>
        </p:txBody>
      </p:sp>
    </p:spTree>
    <p:extLst>
      <p:ext uri="{BB962C8B-B14F-4D97-AF65-F5344CB8AC3E}">
        <p14:creationId xmlns:p14="http://schemas.microsoft.com/office/powerpoint/2010/main" val="137281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851400"/>
            <a:ext cx="10515600" cy="1325563"/>
          </a:xfrm>
        </p:spPr>
        <p:txBody>
          <a:bodyPr/>
          <a:lstStyle/>
          <a:p>
            <a:r>
              <a:rPr lang="en-CA" dirty="0" smtClean="0"/>
              <a:t>It will draw only 3 lines! Not 4! </a:t>
            </a:r>
            <a:endParaRPr lang="en-US"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 counter+1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smtClean="0"/>
              <a:t>Can you figure out what this code will do?</a:t>
            </a:r>
            <a:endParaRPr lang="en-US" dirty="0"/>
          </a:p>
        </p:txBody>
      </p:sp>
    </p:spTree>
    <p:extLst>
      <p:ext uri="{BB962C8B-B14F-4D97-AF65-F5344CB8AC3E}">
        <p14:creationId xmlns:p14="http://schemas.microsoft.com/office/powerpoint/2010/main" val="210897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851400"/>
            <a:ext cx="10515600" cy="1325563"/>
          </a:xfrm>
        </p:spPr>
        <p:txBody>
          <a:bodyPr>
            <a:noAutofit/>
          </a:bodyPr>
          <a:lstStyle/>
          <a:p>
            <a:r>
              <a:rPr lang="en-CA" sz="3200" dirty="0" smtClean="0"/>
              <a:t>Trick question! It will execute forever! Because the value of counter is never updated! How can counter ever become greater than 3? This is called an endless loop. Yet another way to mess up our code</a:t>
            </a:r>
            <a:endParaRPr lang="en-US" sz="3200" dirty="0"/>
          </a:p>
        </p:txBody>
      </p:sp>
      <p:sp>
        <p:nvSpPr>
          <p:cNvPr id="9" name="Rectangle 1"/>
          <p:cNvSpPr>
            <a:spLocks noChangeArrowheads="1"/>
          </p:cNvSpPr>
          <p:nvPr/>
        </p:nvSpPr>
        <p:spPr bwMode="auto">
          <a:xfrm>
            <a:off x="990600" y="1843088"/>
            <a:ext cx="491673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counter &lt;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0" name="Title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smtClean="0"/>
              <a:t>How often will this loop execute?</a:t>
            </a:r>
            <a:endParaRPr lang="en-US" dirty="0"/>
          </a:p>
        </p:txBody>
      </p:sp>
    </p:spTree>
    <p:extLst>
      <p:ext uri="{BB962C8B-B14F-4D97-AF65-F5344CB8AC3E}">
        <p14:creationId xmlns:p14="http://schemas.microsoft.com/office/powerpoint/2010/main" val="419684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412008" y="4005877"/>
            <a:ext cx="7367984" cy="2852123"/>
          </a:xfrm>
          <a:prstGeom prst="rect">
            <a:avLst/>
          </a:prstGeom>
        </p:spPr>
      </p:pic>
      <p:sp>
        <p:nvSpPr>
          <p:cNvPr id="2" name="Title 1"/>
          <p:cNvSpPr>
            <a:spLocks noGrp="1"/>
          </p:cNvSpPr>
          <p:nvPr>
            <p:ph type="title"/>
          </p:nvPr>
        </p:nvSpPr>
        <p:spPr/>
        <p:txBody>
          <a:bodyPr>
            <a:normAutofit/>
          </a:bodyPr>
          <a:lstStyle/>
          <a:p>
            <a:r>
              <a:rPr lang="en-CA" dirty="0" smtClean="0"/>
              <a:t>Now you can create a story teller program!</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53463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52177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38200" y="1660004"/>
            <a:ext cx="1122615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animal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favorite animal?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building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"Name a famous building: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color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favorite color?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+color+</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+animal+</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ran up the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+building)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21704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It’s easier to make a mistake with a while loop than a for loop</a:t>
            </a:r>
            <a:endParaRPr lang="en-US" dirty="0"/>
          </a:p>
        </p:txBody>
      </p:sp>
      <p:sp>
        <p:nvSpPr>
          <p:cNvPr id="3" name="Content Placeholder 2"/>
          <p:cNvSpPr>
            <a:spLocks noGrp="1"/>
          </p:cNvSpPr>
          <p:nvPr>
            <p:ph sz="quarter" idx="10"/>
          </p:nvPr>
        </p:nvSpPr>
        <p:spPr/>
        <p:txBody>
          <a:bodyPr/>
          <a:lstStyle/>
          <a:p>
            <a:r>
              <a:rPr lang="en-CA" dirty="0" smtClean="0"/>
              <a:t>Use for loops whenever possible</a:t>
            </a:r>
            <a:endParaRPr lang="en-US" dirty="0"/>
          </a:p>
        </p:txBody>
      </p:sp>
    </p:spTree>
    <p:extLst>
      <p:ext uri="{BB962C8B-B14F-4D97-AF65-F5344CB8AC3E}">
        <p14:creationId xmlns:p14="http://schemas.microsoft.com/office/powerpoint/2010/main" val="332039083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Don’t fear the while loop</a:t>
            </a:r>
            <a:endParaRPr lang="en-US" dirty="0"/>
          </a:p>
        </p:txBody>
      </p:sp>
      <p:sp>
        <p:nvSpPr>
          <p:cNvPr id="3" name="Content Placeholder 2"/>
          <p:cNvSpPr>
            <a:spLocks noGrp="1"/>
          </p:cNvSpPr>
          <p:nvPr>
            <p:ph sz="quarter" idx="10"/>
          </p:nvPr>
        </p:nvSpPr>
        <p:spPr/>
        <p:txBody>
          <a:bodyPr/>
          <a:lstStyle/>
          <a:p>
            <a:r>
              <a:rPr lang="en-CA" dirty="0" smtClean="0"/>
              <a:t>There is a time and place to use while loops, in particular they are really useful when you want to read data until there is no more data to read.</a:t>
            </a:r>
            <a:endParaRPr lang="en-US" dirty="0"/>
          </a:p>
        </p:txBody>
      </p:sp>
    </p:spTree>
    <p:extLst>
      <p:ext uri="{BB962C8B-B14F-4D97-AF65-F5344CB8AC3E}">
        <p14:creationId xmlns:p14="http://schemas.microsoft.com/office/powerpoint/2010/main" val="19212532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lang="en-CA" dirty="0" smtClean="0"/>
              <a:t>Arrays and lists</a:t>
            </a:r>
            <a:endParaRPr lang="en-US" dirty="0"/>
          </a:p>
        </p:txBody>
      </p:sp>
    </p:spTree>
    <p:extLst>
      <p:ext uri="{BB962C8B-B14F-4D97-AF65-F5344CB8AC3E}">
        <p14:creationId xmlns:p14="http://schemas.microsoft.com/office/powerpoint/2010/main" val="311096651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Sometimes you need to store more than one value</a:t>
            </a:r>
            <a:endParaRPr lang="en-US" dirty="0"/>
          </a:p>
        </p:txBody>
      </p:sp>
      <p:sp>
        <p:nvSpPr>
          <p:cNvPr id="5" name="Content Placeholder 4"/>
          <p:cNvSpPr>
            <a:spLocks noGrp="1"/>
          </p:cNvSpPr>
          <p:nvPr>
            <p:ph sz="quarter" idx="10"/>
          </p:nvPr>
        </p:nvSpPr>
        <p:spPr/>
        <p:txBody>
          <a:bodyPr/>
          <a:lstStyle/>
          <a:p>
            <a:r>
              <a:rPr lang="en-CA" dirty="0" smtClean="0"/>
              <a:t>I want to remember the names of everyone coming to a party</a:t>
            </a:r>
          </a:p>
          <a:p>
            <a:r>
              <a:rPr lang="en-CA" dirty="0" smtClean="0"/>
              <a:t>I want to remember the scores I got in all my courses</a:t>
            </a:r>
            <a:endParaRPr lang="en-US" dirty="0"/>
          </a:p>
        </p:txBody>
      </p:sp>
    </p:spTree>
    <p:extLst>
      <p:ext uri="{BB962C8B-B14F-4D97-AF65-F5344CB8AC3E}">
        <p14:creationId xmlns:p14="http://schemas.microsoft.com/office/powerpoint/2010/main" val="363162280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Lists allow you to store multiple values</a:t>
            </a:r>
            <a:endParaRPr lang="en-US" dirty="0"/>
          </a:p>
        </p:txBody>
      </p:sp>
      <p:sp>
        <p:nvSpPr>
          <p:cNvPr id="2" name="Content Placeholder 1"/>
          <p:cNvSpPr>
            <a:spLocks noGrp="1" noChangeArrowheads="1"/>
          </p:cNvSpPr>
          <p:nvPr>
            <p:ph sz="quarter" idx="10"/>
          </p:nvPr>
        </p:nvSpPr>
        <p:spPr bwMode="auto">
          <a:xfrm>
            <a:off x="379413" y="2132916"/>
            <a:ext cx="945162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3" name="Rectangle 2"/>
          <p:cNvSpPr>
            <a:spLocks noChangeArrowheads="1"/>
          </p:cNvSpPr>
          <p:nvPr/>
        </p:nvSpPr>
        <p:spPr bwMode="auto">
          <a:xfrm>
            <a:off x="379413" y="2900690"/>
            <a:ext cx="531106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[78,85,62,49,98]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52417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You can create an empty list and add values later</a:t>
            </a:r>
            <a:endParaRPr lang="en-US" dirty="0"/>
          </a:p>
        </p:txBody>
      </p:sp>
      <p:sp>
        <p:nvSpPr>
          <p:cNvPr id="2" name="Content Placeholder 1"/>
          <p:cNvSpPr>
            <a:spLocks noGrp="1" noChangeArrowheads="1"/>
          </p:cNvSpPr>
          <p:nvPr>
            <p:ph sz="quarter" idx="10"/>
          </p:nvPr>
        </p:nvSpPr>
        <p:spPr bwMode="auto">
          <a:xfrm>
            <a:off x="379413" y="2132916"/>
            <a:ext cx="235352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p:txBody>
      </p:sp>
      <p:sp>
        <p:nvSpPr>
          <p:cNvPr id="3" name="Rectangle 2"/>
          <p:cNvSpPr>
            <a:spLocks noChangeArrowheads="1"/>
          </p:cNvSpPr>
          <p:nvPr/>
        </p:nvSpPr>
        <p:spPr bwMode="auto">
          <a:xfrm>
            <a:off x="379413" y="2900690"/>
            <a:ext cx="255069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228309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reference any value in the list by specifying it’s position in the list</a:t>
            </a:r>
            <a:endParaRPr lang="en-US" dirty="0"/>
          </a:p>
        </p:txBody>
      </p:sp>
      <p:sp>
        <p:nvSpPr>
          <p:cNvPr id="4" name="Rectangle 1"/>
          <p:cNvSpPr>
            <a:spLocks noGrp="1" noChangeArrowheads="1"/>
          </p:cNvSpPr>
          <p:nvPr>
            <p:ph sz="quarter" idx="10"/>
          </p:nvPr>
        </p:nvSpPr>
        <p:spPr bwMode="auto">
          <a:xfrm>
            <a:off x="379514" y="1317392"/>
            <a:ext cx="945162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first guest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first value is in position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[78,85,62,49,98]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fourth score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print(scores[3])</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379514" y="5359400"/>
            <a:ext cx="7290907" cy="523220"/>
          </a:xfrm>
          <a:prstGeom prst="rect">
            <a:avLst/>
          </a:prstGeom>
          <a:noFill/>
        </p:spPr>
        <p:txBody>
          <a:bodyPr wrap="none" rtlCol="0">
            <a:spAutoFit/>
          </a:bodyPr>
          <a:lstStyle/>
          <a:p>
            <a:r>
              <a:rPr lang="en-CA" sz="2800" dirty="0" smtClean="0"/>
              <a:t>geek tip: We call the position in the list the </a:t>
            </a:r>
            <a:r>
              <a:rPr lang="en-CA" sz="2800" b="1" dirty="0" smtClean="0"/>
              <a:t>index</a:t>
            </a:r>
            <a:endParaRPr lang="en-US" sz="2800" b="1" dirty="0"/>
          </a:p>
        </p:txBody>
      </p:sp>
    </p:spTree>
    <p:extLst>
      <p:ext uri="{BB962C8B-B14F-4D97-AF65-F5344CB8AC3E}">
        <p14:creationId xmlns:p14="http://schemas.microsoft.com/office/powerpoint/2010/main" val="22448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count backwards to specify the entry you want</a:t>
            </a:r>
            <a:endParaRPr lang="en-US" dirty="0"/>
          </a:p>
        </p:txBody>
      </p:sp>
      <p:pic>
        <p:nvPicPr>
          <p:cNvPr id="4" name="Picture 3"/>
          <p:cNvPicPr>
            <a:picLocks noChangeAspect="1"/>
          </p:cNvPicPr>
          <p:nvPr/>
        </p:nvPicPr>
        <p:blipFill>
          <a:blip r:embed="rId2"/>
          <a:stretch>
            <a:fillRect/>
          </a:stretch>
        </p:blipFill>
        <p:spPr>
          <a:xfrm>
            <a:off x="6208766" y="4639293"/>
            <a:ext cx="5983234" cy="2218707"/>
          </a:xfrm>
          <a:prstGeom prst="rect">
            <a:avLst/>
          </a:prstGeom>
        </p:spPr>
      </p:pic>
      <p:sp>
        <p:nvSpPr>
          <p:cNvPr id="5" name="Rectangle 1"/>
          <p:cNvSpPr>
            <a:spLocks noChangeArrowheads="1"/>
          </p:cNvSpPr>
          <p:nvPr/>
        </p:nvSpPr>
        <p:spPr bwMode="auto">
          <a:xfrm>
            <a:off x="379413" y="1388226"/>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last entry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second last entry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print(guests[-2])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96933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What if you want to change the list contents?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885551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change a value in a list</a:t>
            </a:r>
            <a:endParaRPr lang="en-US" dirty="0"/>
          </a:p>
        </p:txBody>
      </p:sp>
      <p:sp>
        <p:nvSpPr>
          <p:cNvPr id="3" name="Rectangle 1"/>
          <p:cNvSpPr>
            <a:spLocks noChangeArrowheads="1"/>
          </p:cNvSpPr>
          <p:nvPr/>
        </p:nvSpPr>
        <p:spPr bwMode="auto">
          <a:xfrm>
            <a:off x="379413" y="1388226"/>
            <a:ext cx="964879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"first value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guests[0])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#change the first value in the list to 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guests[0]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"first value is now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guests[0])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208765" y="4639293"/>
            <a:ext cx="6492285" cy="2434607"/>
          </a:xfrm>
          <a:prstGeom prst="rect">
            <a:avLst/>
          </a:prstGeom>
        </p:spPr>
      </p:pic>
    </p:spTree>
    <p:extLst>
      <p:ext uri="{BB962C8B-B14F-4D97-AF65-F5344CB8AC3E}">
        <p14:creationId xmlns:p14="http://schemas.microsoft.com/office/powerpoint/2010/main" val="492574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Variables also allow you to manipulate the contents of the variable</a:t>
            </a:r>
            <a:endParaRPr lang="en-US" dirty="0"/>
          </a:p>
        </p:txBody>
      </p:sp>
      <p:sp>
        <p:nvSpPr>
          <p:cNvPr id="4" name="Rectangle 1"/>
          <p:cNvSpPr>
            <a:spLocks noChangeArrowheads="1"/>
          </p:cNvSpPr>
          <p:nvPr/>
        </p:nvSpPr>
        <p:spPr bwMode="auto">
          <a:xfrm>
            <a:off x="838200" y="2297002"/>
            <a:ext cx="833269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message.swapcase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6096000" y="2297002"/>
            <a:ext cx="11434547" cy="5793279"/>
          </a:xfrm>
          <a:prstGeom prst="rect">
            <a:avLst/>
          </a:prstGeom>
        </p:spPr>
      </p:pic>
    </p:spTree>
    <p:extLst>
      <p:ext uri="{BB962C8B-B14F-4D97-AF65-F5344CB8AC3E}">
        <p14:creationId xmlns:p14="http://schemas.microsoft.com/office/powerpoint/2010/main" val="157710588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79413" y="1245702"/>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#add a new value to the end of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#display the last value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a:bodyPr>
          <a:lstStyle/>
          <a:p>
            <a:r>
              <a:rPr lang="en-CA" dirty="0" smtClean="0"/>
              <a:t>You can add a value to a list with append()</a:t>
            </a:r>
            <a:endParaRPr lang="en-US" dirty="0"/>
          </a:p>
        </p:txBody>
      </p:sp>
      <p:pic>
        <p:nvPicPr>
          <p:cNvPr id="5" name="Picture 4"/>
          <p:cNvPicPr>
            <a:picLocks noChangeAspect="1"/>
          </p:cNvPicPr>
          <p:nvPr/>
        </p:nvPicPr>
        <p:blipFill>
          <a:blip r:embed="rId2"/>
          <a:stretch>
            <a:fillRect/>
          </a:stretch>
        </p:blipFill>
        <p:spPr>
          <a:xfrm>
            <a:off x="6208764" y="4639292"/>
            <a:ext cx="6679283" cy="2574307"/>
          </a:xfrm>
          <a:prstGeom prst="rect">
            <a:avLst/>
          </a:prstGeom>
        </p:spPr>
      </p:pic>
    </p:spTree>
    <p:extLst>
      <p:ext uri="{BB962C8B-B14F-4D97-AF65-F5344CB8AC3E}">
        <p14:creationId xmlns:p14="http://schemas.microsoft.com/office/powerpoint/2010/main" val="40339508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remove a value from a list with remove()</a:t>
            </a:r>
            <a:endParaRPr lang="en-US" dirty="0"/>
          </a:p>
        </p:txBody>
      </p:sp>
      <p:sp>
        <p:nvSpPr>
          <p:cNvPr id="4" name="Rectangle 1"/>
          <p:cNvSpPr>
            <a:spLocks noChangeArrowheads="1"/>
          </p:cNvSpPr>
          <p:nvPr/>
        </p:nvSpPr>
        <p:spPr bwMode="auto">
          <a:xfrm>
            <a:off x="379514" y="1354579"/>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#add a new value to the end of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guests.remove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#display the last value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961187" y="4572000"/>
            <a:ext cx="5397500" cy="2540000"/>
          </a:xfrm>
          <a:prstGeom prst="rect">
            <a:avLst/>
          </a:prstGeom>
        </p:spPr>
      </p:pic>
    </p:spTree>
    <p:extLst>
      <p:ext uri="{BB962C8B-B14F-4D97-AF65-F5344CB8AC3E}">
        <p14:creationId xmlns:p14="http://schemas.microsoft.com/office/powerpoint/2010/main" val="426122952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79514" y="1463456"/>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#delete the first item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del</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first item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CA" dirty="0" smtClean="0"/>
              <a:t>You can use the del command to delete an entry</a:t>
            </a:r>
            <a:endParaRPr lang="en-US" dirty="0"/>
          </a:p>
        </p:txBody>
      </p:sp>
      <p:pic>
        <p:nvPicPr>
          <p:cNvPr id="5" name="Picture 4"/>
          <p:cNvPicPr>
            <a:picLocks noChangeAspect="1"/>
          </p:cNvPicPr>
          <p:nvPr/>
        </p:nvPicPr>
        <p:blipFill>
          <a:blip r:embed="rId2"/>
          <a:stretch>
            <a:fillRect/>
          </a:stretch>
        </p:blipFill>
        <p:spPr>
          <a:xfrm>
            <a:off x="6961187" y="4572000"/>
            <a:ext cx="5397500" cy="2540000"/>
          </a:xfrm>
          <a:prstGeom prst="rect">
            <a:avLst/>
          </a:prstGeom>
        </p:spPr>
      </p:pic>
    </p:spTree>
    <p:extLst>
      <p:ext uri="{BB962C8B-B14F-4D97-AF65-F5344CB8AC3E}">
        <p14:creationId xmlns:p14="http://schemas.microsoft.com/office/powerpoint/2010/main" val="276336276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if I want to check if a particular value is in the list?</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8742479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index() function will search the list and tell you the position where the value was found</a:t>
            </a:r>
            <a:endParaRPr lang="en-US" dirty="0"/>
          </a:p>
        </p:txBody>
      </p:sp>
      <p:sp>
        <p:nvSpPr>
          <p:cNvPr id="6" name="Rectangle 1"/>
          <p:cNvSpPr>
            <a:spLocks noGrp="1" noChangeArrowheads="1"/>
          </p:cNvSpPr>
          <p:nvPr>
            <p:ph sz="quarter" idx="10"/>
          </p:nvPr>
        </p:nvSpPr>
        <p:spPr bwMode="auto">
          <a:xfrm>
            <a:off x="379514" y="1957537"/>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#this will return the position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#where the name Bill is found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guests.index</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13501" y="4293478"/>
            <a:ext cx="5778500" cy="2564522"/>
          </a:xfrm>
          <a:prstGeom prst="rect">
            <a:avLst/>
          </a:prstGeom>
        </p:spPr>
      </p:pic>
    </p:spTree>
    <p:extLst>
      <p:ext uri="{BB962C8B-B14F-4D97-AF65-F5344CB8AC3E}">
        <p14:creationId xmlns:p14="http://schemas.microsoft.com/office/powerpoint/2010/main" val="403281949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do you think will happen if we search for a value that doesn’t exist in the list?</a:t>
            </a:r>
            <a:endParaRPr lang="en-US" dirty="0"/>
          </a:p>
        </p:txBody>
      </p:sp>
      <p:sp>
        <p:nvSpPr>
          <p:cNvPr id="6" name="Rectangle 1"/>
          <p:cNvSpPr>
            <a:spLocks noGrp="1" noChangeArrowheads="1"/>
          </p:cNvSpPr>
          <p:nvPr>
            <p:ph sz="quarter" idx="10"/>
          </p:nvPr>
        </p:nvSpPr>
        <p:spPr bwMode="auto">
          <a:xfrm>
            <a:off x="379514" y="1957537"/>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#this will return the position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#where the name Bill is found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guests.index</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379514" y="4546809"/>
            <a:ext cx="8557471" cy="1384995"/>
          </a:xfrm>
          <a:prstGeom prst="rect">
            <a:avLst/>
          </a:prstGeom>
          <a:noFill/>
        </p:spPr>
        <p:txBody>
          <a:bodyPr wrap="none" rtlCol="0">
            <a:spAutoFit/>
          </a:bodyPr>
          <a:lstStyle/>
          <a:p>
            <a:r>
              <a:rPr lang="en-CA" sz="2800" dirty="0" smtClean="0"/>
              <a:t>The code crashes! </a:t>
            </a:r>
          </a:p>
          <a:p>
            <a:r>
              <a:rPr lang="en-CA" sz="2800" dirty="0" smtClean="0"/>
              <a:t>We need to add error handling </a:t>
            </a:r>
          </a:p>
          <a:p>
            <a:r>
              <a:rPr lang="en-CA" sz="2800" dirty="0" smtClean="0"/>
              <a:t>Or find another way to go through the list and find a value</a:t>
            </a:r>
            <a:endParaRPr lang="en-US" sz="2800" dirty="0"/>
          </a:p>
        </p:txBody>
      </p:sp>
    </p:spTree>
    <p:extLst>
      <p:ext uri="{BB962C8B-B14F-4D97-AF65-F5344CB8AC3E}">
        <p14:creationId xmlns:p14="http://schemas.microsoft.com/office/powerpoint/2010/main" val="43387638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What if I want to see all the values in the list?</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633601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Use a loop!</a:t>
            </a:r>
            <a:endParaRPr lang="en-US" dirty="0"/>
          </a:p>
        </p:txBody>
      </p:sp>
      <p:sp>
        <p:nvSpPr>
          <p:cNvPr id="6" name="Rectangle 1"/>
          <p:cNvSpPr>
            <a:spLocks noGrp="1" noChangeArrowheads="1"/>
          </p:cNvSpPr>
          <p:nvPr>
            <p:ph sz="quarter" idx="10"/>
          </p:nvPr>
        </p:nvSpPr>
        <p:spPr bwMode="auto">
          <a:xfrm>
            <a:off x="379514" y="1679963"/>
            <a:ext cx="9648795"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 a loop that executes four times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#Since we have four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#Remember the value of steps goes up by 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#Each time the loop executes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print(guests[steps])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257634177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What if I don’t know how many values are in the list?</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126967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79514" y="1639494"/>
            <a:ext cx="984596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#Find out how many entries are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nbrEntries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 a loop that executes once for each entry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nbrEntries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print(guests[steps])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Use the </a:t>
            </a:r>
            <a:r>
              <a:rPr lang="en-CA" dirty="0" err="1" smtClean="0"/>
              <a:t>len</a:t>
            </a:r>
            <a:r>
              <a:rPr lang="en-CA" dirty="0" smtClean="0"/>
              <a:t>() function to find out how many entries are in your list</a:t>
            </a:r>
            <a:endParaRPr lang="en-US" dirty="0"/>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4215790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Did you notice the pop up list?</a:t>
            </a:r>
            <a:endParaRPr lang="en-US" dirty="0"/>
          </a:p>
        </p:txBody>
      </p:sp>
      <p:sp>
        <p:nvSpPr>
          <p:cNvPr id="4" name="Rectangle 1"/>
          <p:cNvSpPr>
            <a:spLocks noChangeArrowheads="1"/>
          </p:cNvSpPr>
          <p:nvPr/>
        </p:nvSpPr>
        <p:spPr bwMode="auto">
          <a:xfrm>
            <a:off x="838200" y="1906132"/>
            <a:ext cx="5264426"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alibri Light" panose="020F0302020204030204" pitchFamily="34" charset="0"/>
                <a:cs typeface="Consolas" panose="020B0609020204030204" pitchFamily="49" charset="0"/>
              </a:rPr>
              <a:t>That’s intellisense.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alibri Light" panose="020F0302020204030204" pitchFamily="34"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0000"/>
                </a:solidFill>
                <a:latin typeface="Calibri Light" panose="020F0302020204030204" pitchFamily="34" charset="0"/>
                <a:cs typeface="Consolas" panose="020B0609020204030204" pitchFamily="49" charset="0"/>
              </a:rPr>
              <a:t>Visual Studio will suggest possible functions that you can call automatically after you type the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smtClean="0">
              <a:solidFill>
                <a:srgbClr val="000000"/>
              </a:solidFill>
              <a:latin typeface="Calibri Light" panose="020F0302020204030204" pitchFamily="34"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0000"/>
                </a:solidFill>
                <a:latin typeface="Calibri Light" panose="020F0302020204030204" pitchFamily="34" charset="0"/>
                <a:cs typeface="Consolas" panose="020B0609020204030204" pitchFamily="49" charset="0"/>
              </a:rPr>
              <a:t>You can also use CTRL+J or CTRL+SPACE to launch intellisense</a:t>
            </a:r>
            <a:endParaRPr kumimoji="0" lang="en-US" altLang="en-US" sz="2800" b="0" i="0" u="none" strike="noStrike" cap="none" normalizeH="0" baseline="0" dirty="0" smtClean="0">
              <a:ln>
                <a:noFill/>
              </a:ln>
              <a:solidFill>
                <a:schemeClr val="tx1"/>
              </a:solidFill>
              <a:effectLst/>
              <a:latin typeface="Calibri Light" panose="020F0302020204030204" pitchFamily="34" charset="0"/>
            </a:endParaRPr>
          </a:p>
        </p:txBody>
      </p:sp>
      <p:pic>
        <p:nvPicPr>
          <p:cNvPr id="3" name="Picture 2"/>
          <p:cNvPicPr>
            <a:picLocks noChangeAspect="1"/>
          </p:cNvPicPr>
          <p:nvPr/>
        </p:nvPicPr>
        <p:blipFill>
          <a:blip r:embed="rId2"/>
          <a:stretch>
            <a:fillRect/>
          </a:stretch>
        </p:blipFill>
        <p:spPr>
          <a:xfrm>
            <a:off x="6242605" y="1690688"/>
            <a:ext cx="5550974" cy="3344638"/>
          </a:xfrm>
          <a:prstGeom prst="rect">
            <a:avLst/>
          </a:prstGeom>
        </p:spPr>
      </p:pic>
    </p:spTree>
    <p:extLst>
      <p:ext uri="{BB962C8B-B14F-4D97-AF65-F5344CB8AC3E}">
        <p14:creationId xmlns:p14="http://schemas.microsoft.com/office/powerpoint/2010/main" val="25146037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smtClean="0"/>
              <a:t>Shhhh</a:t>
            </a:r>
            <a:r>
              <a:rPr lang="en-CA" dirty="0" smtClean="0"/>
              <a:t>, don’t tell anyone but there is an even easier way to go through all the items in a list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9293689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19394" y="1639494"/>
            <a:ext cx="1004313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#specify the name of your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and a variable 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8000"/>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 hold each entry as you go through the loop</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variable guest will contain the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#as we go through the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You can just tell the for loop to go through your list!</a:t>
            </a:r>
            <a:endParaRPr lang="en-US" dirty="0"/>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165464880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Want to sort your list?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6390138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sort your list with the sort() function</a:t>
            </a:r>
            <a:endParaRPr lang="en-US" dirty="0"/>
          </a:p>
        </p:txBody>
      </p:sp>
      <p:sp>
        <p:nvSpPr>
          <p:cNvPr id="6" name="Rectangle 1"/>
          <p:cNvSpPr>
            <a:spLocks noGrp="1" noChangeArrowheads="1"/>
          </p:cNvSpPr>
          <p:nvPr>
            <p:ph sz="quarter" idx="10"/>
          </p:nvPr>
        </p:nvSpPr>
        <p:spPr bwMode="auto">
          <a:xfrm>
            <a:off x="379514" y="1501707"/>
            <a:ext cx="964879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#Sort the names in alphabetical order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42074" y="4382739"/>
            <a:ext cx="5940425" cy="2924981"/>
          </a:xfrm>
          <a:prstGeom prst="rect">
            <a:avLst/>
          </a:prstGeom>
        </p:spPr>
      </p:pic>
    </p:spTree>
    <p:extLst>
      <p:ext uri="{BB962C8B-B14F-4D97-AF65-F5344CB8AC3E}">
        <p14:creationId xmlns:p14="http://schemas.microsoft.com/office/powerpoint/2010/main" val="29303614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lang="en-CA" dirty="0" smtClean="0"/>
              <a:t>Let’s put it all together!</a:t>
            </a:r>
            <a:endParaRPr lang="en-US" dirty="0"/>
          </a:p>
        </p:txBody>
      </p:sp>
    </p:spTree>
    <p:extLst>
      <p:ext uri="{BB962C8B-B14F-4D97-AF65-F5344CB8AC3E}">
        <p14:creationId xmlns:p14="http://schemas.microsoft.com/office/powerpoint/2010/main" val="425257923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Here’s a programming challenge!</a:t>
            </a:r>
            <a:endParaRPr lang="en-US" dirty="0"/>
          </a:p>
        </p:txBody>
      </p:sp>
      <p:sp>
        <p:nvSpPr>
          <p:cNvPr id="5" name="Content Placeholder 4"/>
          <p:cNvSpPr>
            <a:spLocks noGrp="1"/>
          </p:cNvSpPr>
          <p:nvPr>
            <p:ph sz="quarter" idx="10"/>
          </p:nvPr>
        </p:nvSpPr>
        <p:spPr/>
        <p:txBody>
          <a:bodyPr/>
          <a:lstStyle/>
          <a:p>
            <a:r>
              <a:rPr lang="en-CA" dirty="0" smtClean="0"/>
              <a:t>Ask the user to enter the names of everyone attending a party</a:t>
            </a:r>
          </a:p>
          <a:p>
            <a:r>
              <a:rPr lang="en-CA" dirty="0" smtClean="0"/>
              <a:t>Then return a list of the party guests in alphabetical order</a:t>
            </a:r>
            <a:endParaRPr lang="en-US" dirty="0"/>
          </a:p>
        </p:txBody>
      </p:sp>
    </p:spTree>
    <p:extLst>
      <p:ext uri="{BB962C8B-B14F-4D97-AF65-F5344CB8AC3E}">
        <p14:creationId xmlns:p14="http://schemas.microsoft.com/office/powerpoint/2010/main" val="414508380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Ask the user to enter the names of everyone attending a party</a:t>
            </a:r>
            <a:endParaRPr lang="en-US" dirty="0"/>
          </a:p>
        </p:txBody>
      </p:sp>
      <p:sp>
        <p:nvSpPr>
          <p:cNvPr id="5" name="Content Placeholder 4"/>
          <p:cNvSpPr>
            <a:spLocks noGrp="1"/>
          </p:cNvSpPr>
          <p:nvPr>
            <p:ph sz="quarter" idx="10"/>
          </p:nvPr>
        </p:nvSpPr>
        <p:spPr/>
        <p:txBody>
          <a:bodyPr/>
          <a:lstStyle/>
          <a:p>
            <a:r>
              <a:rPr lang="en-CA" dirty="0" smtClean="0"/>
              <a:t>What command do we use to ask a user for a value?</a:t>
            </a:r>
          </a:p>
          <a:p>
            <a:pPr lvl="1"/>
            <a:r>
              <a:rPr lang="en-CA" dirty="0" smtClean="0"/>
              <a:t>input function</a:t>
            </a:r>
          </a:p>
          <a:p>
            <a:r>
              <a:rPr lang="en-CA" dirty="0" smtClean="0"/>
              <a:t>What type of variable will we need to store all the names?</a:t>
            </a:r>
          </a:p>
          <a:p>
            <a:pPr lvl="1"/>
            <a:r>
              <a:rPr lang="en-CA" dirty="0" smtClean="0"/>
              <a:t>A list</a:t>
            </a:r>
          </a:p>
          <a:p>
            <a:r>
              <a:rPr lang="en-CA" dirty="0" smtClean="0"/>
              <a:t>How can I ask the user for more than one name?</a:t>
            </a:r>
          </a:p>
          <a:p>
            <a:pPr lvl="1"/>
            <a:r>
              <a:rPr lang="en-CA" dirty="0" smtClean="0"/>
              <a:t>Use a loop</a:t>
            </a:r>
            <a:endParaRPr lang="en-US" dirty="0"/>
          </a:p>
        </p:txBody>
      </p:sp>
    </p:spTree>
    <p:extLst>
      <p:ext uri="{BB962C8B-B14F-4D97-AF65-F5344CB8AC3E}">
        <p14:creationId xmlns:p14="http://schemas.microsoft.com/office/powerpoint/2010/main" val="189958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Should we use a for loop or while loop?</a:t>
            </a:r>
            <a:endParaRPr lang="en-US" dirty="0"/>
          </a:p>
        </p:txBody>
      </p:sp>
      <p:sp>
        <p:nvSpPr>
          <p:cNvPr id="5" name="Content Placeholder 4"/>
          <p:cNvSpPr>
            <a:spLocks noGrp="1"/>
          </p:cNvSpPr>
          <p:nvPr>
            <p:ph sz="quarter" idx="10"/>
          </p:nvPr>
        </p:nvSpPr>
        <p:spPr/>
        <p:txBody>
          <a:bodyPr/>
          <a:lstStyle/>
          <a:p>
            <a:pPr marL="514331" indent="-457200"/>
            <a:r>
              <a:rPr lang="en-CA" dirty="0" smtClean="0"/>
              <a:t>Do you know how many names the user will enter?</a:t>
            </a:r>
          </a:p>
          <a:p>
            <a:pPr marL="914246" lvl="1" indent="-457200"/>
            <a:r>
              <a:rPr lang="en-CA" dirty="0" smtClean="0"/>
              <a:t>No, that means we don’t know how many times the loop needs to execute, so we should use a while loop</a:t>
            </a:r>
          </a:p>
          <a:p>
            <a:pPr marL="514331" indent="-457200"/>
            <a:r>
              <a:rPr lang="en-CA" dirty="0" smtClean="0"/>
              <a:t>How will the loop know when to stop executing?</a:t>
            </a:r>
          </a:p>
          <a:p>
            <a:pPr marL="914246" lvl="1" indent="-457200"/>
            <a:r>
              <a:rPr lang="en-CA" dirty="0" smtClean="0"/>
              <a:t>We could have user enter a special keyword when they are done (as long as we tell them to do it!)</a:t>
            </a:r>
            <a:endParaRPr lang="en-US" dirty="0"/>
          </a:p>
        </p:txBody>
      </p:sp>
    </p:spTree>
    <p:extLst>
      <p:ext uri="{BB962C8B-B14F-4D97-AF65-F5344CB8AC3E}">
        <p14:creationId xmlns:p14="http://schemas.microsoft.com/office/powerpoint/2010/main" val="221516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something like this?</a:t>
            </a:r>
            <a:endParaRPr lang="en-US" dirty="0"/>
          </a:p>
        </p:txBody>
      </p:sp>
      <p:sp>
        <p:nvSpPr>
          <p:cNvPr id="4" name="Rectangle 1"/>
          <p:cNvSpPr>
            <a:spLocks noGrp="1" noChangeArrowheads="1"/>
          </p:cNvSpPr>
          <p:nvPr>
            <p:ph sz="quarter" idx="10"/>
          </p:nvPr>
        </p:nvSpPr>
        <p:spPr bwMode="auto">
          <a:xfrm>
            <a:off x="379514" y="1245702"/>
            <a:ext cx="10059164"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a:p>
            <a:pPr marL="0" lvl="0" indent="0" defTabSz="914400" eaLnBrk="0" fontAlgn="base" hangingPunct="0">
              <a:spcBef>
                <a:spcPct val="0"/>
              </a:spcBef>
              <a:spcAft>
                <a:spcPct val="0"/>
              </a:spcAft>
              <a:buNone/>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"DONE"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 input(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guest name (enter DONE if no more names) :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786449" y="4171981"/>
            <a:ext cx="7405551" cy="2614613"/>
          </a:xfrm>
          <a:prstGeom prst="rect">
            <a:avLst/>
          </a:prstGeom>
        </p:spPr>
      </p:pic>
      <p:sp>
        <p:nvSpPr>
          <p:cNvPr id="6" name="TextBox 5"/>
          <p:cNvSpPr txBox="1"/>
          <p:nvPr/>
        </p:nvSpPr>
        <p:spPr>
          <a:xfrm>
            <a:off x="379514" y="4879123"/>
            <a:ext cx="4036423" cy="1200329"/>
          </a:xfrm>
          <a:prstGeom prst="rect">
            <a:avLst/>
          </a:prstGeom>
          <a:noFill/>
        </p:spPr>
        <p:txBody>
          <a:bodyPr wrap="square" rtlCol="0">
            <a:spAutoFit/>
          </a:bodyPr>
          <a:lstStyle/>
          <a:p>
            <a:r>
              <a:rPr lang="en-CA" dirty="0" smtClean="0"/>
              <a:t>We are close but our code added the name DONE to our list of guests</a:t>
            </a:r>
          </a:p>
          <a:p>
            <a:r>
              <a:rPr lang="en-CA" dirty="0" smtClean="0"/>
              <a:t>How can we tell the program that if the name is “DONE” not to add it?</a:t>
            </a:r>
            <a:endParaRPr lang="en-US" dirty="0"/>
          </a:p>
        </p:txBody>
      </p:sp>
    </p:spTree>
    <p:extLst>
      <p:ext uri="{BB962C8B-B14F-4D97-AF65-F5344CB8AC3E}">
        <p14:creationId xmlns:p14="http://schemas.microsoft.com/office/powerpoint/2010/main" val="336973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Use an if statement! Awesome now we are pulling everything we learned together!</a:t>
            </a:r>
            <a:endParaRPr lang="en-US" dirty="0"/>
          </a:p>
        </p:txBody>
      </p:sp>
      <p:sp>
        <p:nvSpPr>
          <p:cNvPr id="4" name="Rectangle 1"/>
          <p:cNvSpPr>
            <a:spLocks noGrp="1" noChangeArrowheads="1"/>
          </p:cNvSpPr>
          <p:nvPr>
            <p:ph sz="quarter" idx="10"/>
          </p:nvPr>
        </p:nvSpPr>
        <p:spPr bwMode="auto">
          <a:xfrm>
            <a:off x="379514" y="1245702"/>
            <a:ext cx="10059164"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a:p>
            <a:pPr marL="0" lvl="0" indent="0" defTabSz="914400" eaLnBrk="0" fontAlgn="base" hangingPunct="0">
              <a:spcBef>
                <a:spcPct val="0"/>
              </a:spcBef>
              <a:spcAft>
                <a:spcPct val="0"/>
              </a:spcAft>
              <a:buNone/>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"DONE"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 input(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guest name (enter DONE if no more names) :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786449" y="4171981"/>
            <a:ext cx="7405551" cy="2614613"/>
          </a:xfrm>
          <a:prstGeom prst="rect">
            <a:avLst/>
          </a:prstGeom>
        </p:spPr>
      </p:pic>
      <p:sp>
        <p:nvSpPr>
          <p:cNvPr id="6" name="TextBox 5"/>
          <p:cNvSpPr txBox="1"/>
          <p:nvPr/>
        </p:nvSpPr>
        <p:spPr>
          <a:xfrm>
            <a:off x="379514" y="4879123"/>
            <a:ext cx="4036423" cy="1200329"/>
          </a:xfrm>
          <a:prstGeom prst="rect">
            <a:avLst/>
          </a:prstGeom>
          <a:noFill/>
        </p:spPr>
        <p:txBody>
          <a:bodyPr wrap="square" rtlCol="0">
            <a:spAutoFit/>
          </a:bodyPr>
          <a:lstStyle/>
          <a:p>
            <a:r>
              <a:rPr lang="en-CA" dirty="0" smtClean="0"/>
              <a:t>We are close but our code added the name DONE to our list of guests</a:t>
            </a:r>
          </a:p>
          <a:p>
            <a:r>
              <a:rPr lang="en-CA" dirty="0" smtClean="0"/>
              <a:t>How can we tell the program that if the name is “DONE” not to add it?</a:t>
            </a:r>
            <a:endParaRPr lang="en-US" dirty="0"/>
          </a:p>
        </p:txBody>
      </p:sp>
    </p:spTree>
    <p:extLst>
      <p:ext uri="{BB962C8B-B14F-4D97-AF65-F5344CB8AC3E}">
        <p14:creationId xmlns:p14="http://schemas.microsoft.com/office/powerpoint/2010/main" val="294396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do you think these functions will do?</a:t>
            </a:r>
            <a:endParaRPr lang="en-US" dirty="0"/>
          </a:p>
        </p:txBody>
      </p:sp>
      <p:sp>
        <p:nvSpPr>
          <p:cNvPr id="6" name="Rectangle 2"/>
          <p:cNvSpPr>
            <a:spLocks noChangeArrowheads="1"/>
          </p:cNvSpPr>
          <p:nvPr/>
        </p:nvSpPr>
        <p:spPr bwMode="auto">
          <a:xfrm>
            <a:off x="838201" y="1844576"/>
            <a:ext cx="83566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message.find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message.capitalize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message.replace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'Hi</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3745097" y="4342632"/>
            <a:ext cx="4701805" cy="2515368"/>
          </a:xfrm>
          <a:prstGeom prst="rect">
            <a:avLst/>
          </a:prstGeom>
        </p:spPr>
      </p:pic>
    </p:spTree>
    <p:extLst>
      <p:ext uri="{BB962C8B-B14F-4D97-AF65-F5344CB8AC3E}">
        <p14:creationId xmlns:p14="http://schemas.microsoft.com/office/powerpoint/2010/main" val="2724197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Programmers do not memorize all these functions!! </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a:solidFill>
                  <a:srgbClr val="000000"/>
                </a:solidFill>
                <a:latin typeface="Calibri" panose="020F0502020204030204" pitchFamily="34" charset="0"/>
                <a:cs typeface="Consolas" panose="020B0609020204030204" pitchFamily="49" charset="0"/>
              </a:rPr>
              <a:t>So how do programmers find them when they need them?</a:t>
            </a:r>
          </a:p>
          <a:p>
            <a:pPr marL="457200" lvl="0" indent="-457200" defTabSz="914400" eaLnBrk="0" fontAlgn="base" hangingPunct="0">
              <a:spcBef>
                <a:spcPct val="0"/>
              </a:spcBef>
              <a:spcAft>
                <a:spcPct val="0"/>
              </a:spcAft>
            </a:pPr>
            <a:r>
              <a:rPr lang="en-CA" altLang="en-US" dirty="0">
                <a:solidFill>
                  <a:srgbClr val="000000"/>
                </a:solidFill>
                <a:latin typeface="Calibri" panose="020F0502020204030204" pitchFamily="34" charset="0"/>
                <a:cs typeface="Consolas" panose="020B0609020204030204" pitchFamily="49" charset="0"/>
              </a:rPr>
              <a:t>Intellisense</a:t>
            </a:r>
          </a:p>
          <a:p>
            <a:pPr marL="457200" lvl="0" indent="-457200" defTabSz="914400" eaLnBrk="0" fontAlgn="base" hangingPunct="0">
              <a:spcBef>
                <a:spcPct val="0"/>
              </a:spcBef>
              <a:spcAft>
                <a:spcPct val="0"/>
              </a:spcAft>
            </a:pPr>
            <a:r>
              <a:rPr lang="en-CA" altLang="en-US" dirty="0">
                <a:solidFill>
                  <a:srgbClr val="000000"/>
                </a:solidFill>
                <a:latin typeface="Calibri" panose="020F0502020204030204" pitchFamily="34" charset="0"/>
                <a:cs typeface="Consolas" panose="020B0609020204030204" pitchFamily="49" charset="0"/>
              </a:rPr>
              <a:t>Documentation</a:t>
            </a:r>
          </a:p>
          <a:p>
            <a:pPr marL="457200" lvl="0" indent="-457200" defTabSz="914400" eaLnBrk="0" fontAlgn="base" hangingPunct="0">
              <a:spcBef>
                <a:spcPct val="0"/>
              </a:spcBef>
              <a:spcAft>
                <a:spcPct val="0"/>
              </a:spcAft>
            </a:pPr>
            <a:r>
              <a:rPr lang="en-CA" altLang="en-US" dirty="0">
                <a:solidFill>
                  <a:srgbClr val="000000"/>
                </a:solidFill>
                <a:latin typeface="Calibri" panose="020F0502020204030204" pitchFamily="34" charset="0"/>
                <a:cs typeface="Consolas" panose="020B0609020204030204" pitchFamily="49" charset="0"/>
              </a:rPr>
              <a:t>Internet searches</a:t>
            </a:r>
            <a:endParaRPr lang="en-US" altLang="en-US" dirty="0">
              <a:latin typeface="Calibri" panose="020F0502020204030204" pitchFamily="34" charset="0"/>
            </a:endParaRPr>
          </a:p>
          <a:p>
            <a:endParaRPr lang="en-US" dirty="0"/>
          </a:p>
        </p:txBody>
      </p:sp>
    </p:spTree>
    <p:extLst>
      <p:ext uri="{BB962C8B-B14F-4D97-AF65-F5344CB8AC3E}">
        <p14:creationId xmlns:p14="http://schemas.microsoft.com/office/powerpoint/2010/main" val="2391622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could we…</a:t>
            </a:r>
            <a:endParaRPr lang="en-US" dirty="0"/>
          </a:p>
        </p:txBody>
      </p:sp>
      <p:sp>
        <p:nvSpPr>
          <p:cNvPr id="6" name="Rectangle 2"/>
          <p:cNvSpPr>
            <a:spLocks noChangeArrowheads="1"/>
          </p:cNvSpPr>
          <p:nvPr/>
        </p:nvSpPr>
        <p:spPr bwMode="auto">
          <a:xfrm>
            <a:off x="838200" y="2275467"/>
            <a:ext cx="995569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CA" altLang="en-US" sz="2800" dirty="0" smtClean="0">
                <a:solidFill>
                  <a:srgbClr val="000000"/>
                </a:solidFill>
                <a:latin typeface="Calibri" panose="020F0502020204030204" pitchFamily="34" charset="0"/>
                <a:cs typeface="Consolas" panose="020B0609020204030204" pitchFamily="49" charset="0"/>
              </a:rPr>
              <a:t>Have a user enter their postal code and then display that postal </a:t>
            </a:r>
            <a:r>
              <a:rPr lang="en-CA" altLang="en-US" sz="2800" dirty="0">
                <a:solidFill>
                  <a:srgbClr val="000000"/>
                </a:solidFill>
                <a:latin typeface="Calibri" panose="020F0502020204030204" pitchFamily="34" charset="0"/>
                <a:cs typeface="Consolas" panose="020B0609020204030204" pitchFamily="49" charset="0"/>
              </a:rPr>
              <a:t>code </a:t>
            </a:r>
            <a:r>
              <a:rPr lang="en-CA" altLang="en-US" sz="2800" dirty="0" smtClean="0">
                <a:solidFill>
                  <a:srgbClr val="000000"/>
                </a:solidFill>
                <a:latin typeface="Calibri" panose="020F0502020204030204" pitchFamily="34" charset="0"/>
                <a:cs typeface="Consolas" panose="020B0609020204030204" pitchFamily="49" charset="0"/>
              </a:rPr>
              <a:t>in </a:t>
            </a:r>
            <a:r>
              <a:rPr lang="en-CA" altLang="en-US" sz="2800" dirty="0">
                <a:solidFill>
                  <a:srgbClr val="000000"/>
                </a:solidFill>
                <a:latin typeface="Calibri" panose="020F0502020204030204" pitchFamily="34" charset="0"/>
                <a:cs typeface="Consolas" panose="020B0609020204030204" pitchFamily="49" charset="0"/>
              </a:rPr>
              <a:t>all upper case </a:t>
            </a:r>
            <a:r>
              <a:rPr lang="en-CA" altLang="en-US" sz="2800" dirty="0" smtClean="0">
                <a:solidFill>
                  <a:srgbClr val="000000"/>
                </a:solidFill>
                <a:latin typeface="Calibri" panose="020F0502020204030204" pitchFamily="34" charset="0"/>
                <a:cs typeface="Consolas" panose="020B0609020204030204" pitchFamily="49" charset="0"/>
              </a:rPr>
              <a:t>letters even if the user typed it in lowercase?</a:t>
            </a:r>
            <a:endParaRPr lang="en-US" altLang="en-US" sz="2800"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2800" b="0" i="0" u="none" strike="noStrike" cap="none" normalizeH="0" baseline="0" dirty="0" smtClean="0">
              <a:ln>
                <a:noFill/>
              </a:ln>
              <a:solidFill>
                <a:srgbClr val="000000"/>
              </a:solidFill>
              <a:effectLst/>
              <a:latin typeface="Calibri" panose="020F0502020204030204" pitchFamily="34" charset="0"/>
              <a:cs typeface="Consolas" panose="020B0609020204030204" pitchFamily="49" charset="0"/>
            </a:endParaRPr>
          </a:p>
        </p:txBody>
      </p:sp>
      <p:sp>
        <p:nvSpPr>
          <p:cNvPr id="4" name="Rectangle 1"/>
          <p:cNvSpPr>
            <a:spLocks noChangeArrowheads="1"/>
          </p:cNvSpPr>
          <p:nvPr/>
        </p:nvSpPr>
        <p:spPr bwMode="auto">
          <a:xfrm>
            <a:off x="838199" y="3660461"/>
            <a:ext cx="11088757"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postalCode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postal code: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postalCode.upper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404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Did you notice?</a:t>
            </a:r>
            <a:endParaRPr lang="en-US" dirty="0"/>
          </a:p>
        </p:txBody>
      </p:sp>
      <p:sp>
        <p:nvSpPr>
          <p:cNvPr id="6" name="Rectangle 2"/>
          <p:cNvSpPr>
            <a:spLocks noChangeArrowheads="1"/>
          </p:cNvSpPr>
          <p:nvPr/>
        </p:nvSpPr>
        <p:spPr bwMode="auto">
          <a:xfrm>
            <a:off x="838200" y="2104385"/>
            <a:ext cx="1081046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CA" altLang="en-US" sz="2800" dirty="0" smtClean="0">
                <a:solidFill>
                  <a:srgbClr val="000000"/>
                </a:solidFill>
                <a:latin typeface="Calibri" panose="020F0502020204030204" pitchFamily="34" charset="0"/>
                <a:cs typeface="Consolas" panose="020B0609020204030204" pitchFamily="49" charset="0"/>
              </a:rPr>
              <a:t>The intellisense didn’t appear to help us select the </a:t>
            </a:r>
            <a:r>
              <a:rPr lang="en-CA" altLang="en-US" sz="2800" b="1" dirty="0" smtClean="0">
                <a:solidFill>
                  <a:srgbClr val="000000"/>
                </a:solidFill>
                <a:latin typeface="Calibri" panose="020F0502020204030204" pitchFamily="34" charset="0"/>
                <a:cs typeface="Consolas" panose="020B0609020204030204" pitchFamily="49" charset="0"/>
              </a:rPr>
              <a:t>upper() </a:t>
            </a:r>
            <a:r>
              <a:rPr lang="en-CA" altLang="en-US" sz="2800" dirty="0" smtClean="0">
                <a:solidFill>
                  <a:srgbClr val="000000"/>
                </a:solidFill>
                <a:latin typeface="Calibri" panose="020F0502020204030204" pitchFamily="34" charset="0"/>
                <a:cs typeface="Consolas" panose="020B0609020204030204" pitchFamily="49" charset="0"/>
              </a:rPr>
              <a:t>function.</a:t>
            </a:r>
          </a:p>
          <a:p>
            <a:pPr lvl="0" eaLnBrk="0" fontAlgn="base" hangingPunct="0">
              <a:spcBef>
                <a:spcPct val="0"/>
              </a:spcBef>
              <a:spcAft>
                <a:spcPct val="0"/>
              </a:spcAft>
            </a:pPr>
            <a:r>
              <a:rPr lang="en-CA" altLang="en-US" sz="2800" dirty="0" smtClean="0">
                <a:solidFill>
                  <a:srgbClr val="000000"/>
                </a:solidFill>
                <a:latin typeface="Calibri" panose="020F0502020204030204" pitchFamily="34"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2800" b="0" i="0" u="none" strike="noStrike" cap="none" normalizeH="0" baseline="0" dirty="0" smtClean="0">
              <a:ln>
                <a:noFill/>
              </a:ln>
              <a:solidFill>
                <a:srgbClr val="000000"/>
              </a:solidFill>
              <a:effectLst/>
              <a:latin typeface="Calibri" panose="020F0502020204030204" pitchFamily="34" charset="0"/>
              <a:cs typeface="Consolas" panose="020B0609020204030204" pitchFamily="49" charset="0"/>
            </a:endParaRPr>
          </a:p>
        </p:txBody>
      </p:sp>
      <p:sp>
        <p:nvSpPr>
          <p:cNvPr id="3" name="TextBox 2"/>
          <p:cNvSpPr txBox="1"/>
          <p:nvPr/>
        </p:nvSpPr>
        <p:spPr>
          <a:xfrm>
            <a:off x="838200" y="2796882"/>
            <a:ext cx="10810461" cy="3385542"/>
          </a:xfrm>
          <a:prstGeom prst="rect">
            <a:avLst/>
          </a:prstGeom>
          <a:noFill/>
        </p:spPr>
        <p:txBody>
          <a:bodyPr wrap="square" rtlCol="0">
            <a:spAutoFit/>
          </a:bodyPr>
          <a:lstStyle/>
          <a:p>
            <a:pPr lvl="0" eaLnBrk="0" fontAlgn="base" hangingPunct="0">
              <a:spcBef>
                <a:spcPct val="0"/>
              </a:spcBef>
              <a:spcAft>
                <a:spcPct val="0"/>
              </a:spcAft>
            </a:pPr>
            <a:r>
              <a:rPr lang="en-CA" altLang="en-US" sz="2800" dirty="0">
                <a:solidFill>
                  <a:srgbClr val="000000"/>
                </a:solidFill>
                <a:latin typeface="Calibri" panose="020F0502020204030204" pitchFamily="34" charset="0"/>
                <a:cs typeface="Consolas" panose="020B0609020204030204" pitchFamily="49" charset="0"/>
              </a:rPr>
              <a:t>That’s because our program didn’t know we were going to store a string value, in the </a:t>
            </a:r>
            <a:r>
              <a:rPr lang="en-CA" altLang="en-US" sz="2800" dirty="0" err="1">
                <a:solidFill>
                  <a:srgbClr val="000000"/>
                </a:solidFill>
                <a:latin typeface="Calibri" panose="020F0502020204030204" pitchFamily="34" charset="0"/>
                <a:cs typeface="Consolas" panose="020B0609020204030204" pitchFamily="49" charset="0"/>
              </a:rPr>
              <a:t>postalCode</a:t>
            </a:r>
            <a:r>
              <a:rPr lang="en-CA" altLang="en-US" sz="2800" dirty="0">
                <a:solidFill>
                  <a:srgbClr val="000000"/>
                </a:solidFill>
                <a:latin typeface="Calibri" panose="020F0502020204030204" pitchFamily="34" charset="0"/>
                <a:cs typeface="Consolas" panose="020B0609020204030204" pitchFamily="49" charset="0"/>
              </a:rPr>
              <a:t> variable. </a:t>
            </a:r>
            <a:r>
              <a:rPr lang="en-CA" altLang="en-US" sz="2800" dirty="0" smtClean="0">
                <a:solidFill>
                  <a:srgbClr val="000000"/>
                </a:solidFill>
                <a:latin typeface="Calibri" panose="020F0502020204030204" pitchFamily="34" charset="0"/>
                <a:cs typeface="Consolas" panose="020B0609020204030204" pitchFamily="49" charset="0"/>
              </a:rPr>
              <a:t>The </a:t>
            </a:r>
            <a:r>
              <a:rPr lang="en-CA" altLang="en-US" sz="2800" b="1" dirty="0" smtClean="0">
                <a:solidFill>
                  <a:srgbClr val="000000"/>
                </a:solidFill>
                <a:latin typeface="Calibri" panose="020F0502020204030204" pitchFamily="34" charset="0"/>
                <a:cs typeface="Consolas" panose="020B0609020204030204" pitchFamily="49" charset="0"/>
              </a:rPr>
              <a:t>upper() </a:t>
            </a:r>
            <a:r>
              <a:rPr lang="en-CA" altLang="en-US" sz="2800" dirty="0" smtClean="0">
                <a:solidFill>
                  <a:srgbClr val="000000"/>
                </a:solidFill>
                <a:latin typeface="Calibri" panose="020F0502020204030204" pitchFamily="34" charset="0"/>
                <a:cs typeface="Consolas" panose="020B0609020204030204" pitchFamily="49" charset="0"/>
              </a:rPr>
              <a:t>function is only for strings.</a:t>
            </a:r>
          </a:p>
          <a:p>
            <a:pPr lvl="0" eaLnBrk="0" fontAlgn="base" hangingPunct="0">
              <a:spcBef>
                <a:spcPct val="0"/>
              </a:spcBef>
              <a:spcAft>
                <a:spcPct val="0"/>
              </a:spcAft>
            </a:pPr>
            <a:r>
              <a:rPr lang="en-CA" altLang="en-US" sz="2800" dirty="0" smtClean="0">
                <a:solidFill>
                  <a:srgbClr val="000000"/>
                </a:solidFill>
                <a:latin typeface="Calibri" panose="020F0502020204030204" pitchFamily="34" charset="0"/>
                <a:cs typeface="Consolas" panose="020B0609020204030204" pitchFamily="49" charset="0"/>
              </a:rPr>
              <a:t>A </a:t>
            </a:r>
            <a:r>
              <a:rPr lang="en-CA" altLang="en-US" sz="2800" dirty="0">
                <a:solidFill>
                  <a:srgbClr val="000000"/>
                </a:solidFill>
                <a:latin typeface="Calibri" panose="020F0502020204030204" pitchFamily="34" charset="0"/>
                <a:cs typeface="Consolas" panose="020B0609020204030204" pitchFamily="49" charset="0"/>
              </a:rPr>
              <a:t>good habit when coding in any language is to initialize your variables. That means when you create them you give them an initial value.</a:t>
            </a:r>
            <a:endParaRPr lang="en-US" altLang="en-US" sz="2800" dirty="0">
              <a:latin typeface="Calibri" panose="020F0502020204030204" pitchFamily="34" charset="0"/>
            </a:endParaRP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postalCode</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 "</a:t>
            </a:r>
            <a:endParaRPr lang="en-US" altLang="en-US" sz="2800" dirty="0">
              <a:solidFill>
                <a:srgbClr val="000000"/>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postalCode</a:t>
            </a:r>
            <a:r>
              <a:rPr lang="en-US" altLang="en-US" sz="2800" dirty="0">
                <a:solidFill>
                  <a:srgbClr val="000000"/>
                </a:solidFill>
                <a:latin typeface="Consolas" panose="020B0609020204030204" pitchFamily="49" charset="0"/>
                <a:cs typeface="Consolas" panose="020B0609020204030204" pitchFamily="49" charset="0"/>
              </a:rPr>
              <a:t> = input(</a:t>
            </a:r>
            <a:r>
              <a:rPr lang="en-US" altLang="en-US" sz="2800" dirty="0">
                <a:solidFill>
                  <a:srgbClr val="A31515"/>
                </a:solidFill>
                <a:latin typeface="Consolas" panose="020B0609020204030204" pitchFamily="49" charset="0"/>
                <a:cs typeface="Consolas" panose="020B0609020204030204" pitchFamily="49" charset="0"/>
              </a:rPr>
              <a:t>"Please enter your postal code: "</a:t>
            </a:r>
            <a:r>
              <a:rPr lang="en-US" altLang="en-US" sz="2800" dirty="0">
                <a:solidFill>
                  <a:srgbClr val="000000"/>
                </a:solidFill>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postalCode.upper</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endParaRPr lang="en-US" dirty="0"/>
          </a:p>
        </p:txBody>
      </p:sp>
    </p:spTree>
    <p:extLst>
      <p:ext uri="{BB962C8B-B14F-4D97-AF65-F5344CB8AC3E}">
        <p14:creationId xmlns:p14="http://schemas.microsoft.com/office/powerpoint/2010/main" val="104053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could we…</a:t>
            </a:r>
            <a:endParaRPr lang="en-US" dirty="0"/>
          </a:p>
        </p:txBody>
      </p:sp>
      <p:sp>
        <p:nvSpPr>
          <p:cNvPr id="3" name="TextBox 2"/>
          <p:cNvSpPr txBox="1"/>
          <p:nvPr/>
        </p:nvSpPr>
        <p:spPr>
          <a:xfrm>
            <a:off x="838201" y="1755339"/>
            <a:ext cx="8902148" cy="1815882"/>
          </a:xfrm>
          <a:prstGeom prst="rect">
            <a:avLst/>
          </a:prstGeom>
          <a:noFill/>
        </p:spPr>
        <p:txBody>
          <a:bodyPr wrap="square" rtlCol="0">
            <a:spAutoFit/>
          </a:bodyPr>
          <a:lstStyle/>
          <a:p>
            <a:pPr lvl="0"/>
            <a:r>
              <a:rPr lang="en-CA" altLang="en-US" sz="2800" dirty="0" smtClean="0">
                <a:solidFill>
                  <a:srgbClr val="000000"/>
                </a:solidFill>
                <a:latin typeface="Calibri" panose="020F0502020204030204" pitchFamily="34" charset="0"/>
                <a:cs typeface="Consolas" panose="020B0609020204030204" pitchFamily="49" charset="0"/>
              </a:rPr>
              <a:t>Ask someone for their name and then display the </a:t>
            </a:r>
            <a:r>
              <a:rPr lang="en-CA" altLang="en-US" sz="2800" dirty="0">
                <a:solidFill>
                  <a:srgbClr val="000000"/>
                </a:solidFill>
                <a:latin typeface="Calibri" panose="020F0502020204030204" pitchFamily="34" charset="0"/>
                <a:cs typeface="Consolas" panose="020B0609020204030204" pitchFamily="49" charset="0"/>
              </a:rPr>
              <a:t>name someone </a:t>
            </a:r>
            <a:r>
              <a:rPr lang="en-CA" altLang="en-US" sz="2800" dirty="0" smtClean="0">
                <a:solidFill>
                  <a:srgbClr val="000000"/>
                </a:solidFill>
                <a:latin typeface="Calibri" panose="020F0502020204030204" pitchFamily="34" charset="0"/>
                <a:cs typeface="Consolas" panose="020B0609020204030204" pitchFamily="49" charset="0"/>
              </a:rPr>
              <a:t>with </a:t>
            </a:r>
            <a:r>
              <a:rPr lang="en-CA" altLang="en-US" sz="2800" dirty="0">
                <a:solidFill>
                  <a:srgbClr val="000000"/>
                </a:solidFill>
                <a:latin typeface="Calibri" panose="020F0502020204030204" pitchFamily="34" charset="0"/>
                <a:cs typeface="Consolas" panose="020B0609020204030204" pitchFamily="49" charset="0"/>
              </a:rPr>
              <a:t>the first letter of their first and last name uppercase and the rest of their name lowercase?</a:t>
            </a:r>
          </a:p>
          <a:p>
            <a:endParaRPr lang="en-US" sz="2800" dirty="0"/>
          </a:p>
        </p:txBody>
      </p:sp>
      <p:sp>
        <p:nvSpPr>
          <p:cNvPr id="5" name="Rectangle 1"/>
          <p:cNvSpPr>
            <a:spLocks noChangeArrowheads="1"/>
          </p:cNvSpPr>
          <p:nvPr/>
        </p:nvSpPr>
        <p:spPr bwMode="auto">
          <a:xfrm>
            <a:off x="838200" y="3635872"/>
            <a:ext cx="8623852"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name.capitalize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87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String variables and asking a user to enter a value</a:t>
            </a:r>
            <a:endParaRPr lang="en-US" dirty="0"/>
          </a:p>
        </p:txBody>
      </p:sp>
      <p:sp>
        <p:nvSpPr>
          <p:cNvPr id="4" name="Subtitle 3"/>
          <p:cNvSpPr>
            <a:spLocks noGrp="1"/>
          </p:cNvSpPr>
          <p:nvPr>
            <p:ph type="subTitle" idx="1"/>
          </p:nvPr>
        </p:nvSpPr>
        <p:spPr/>
        <p:txBody>
          <a:bodyPr/>
          <a:lstStyle/>
          <a:p>
            <a:r>
              <a:rPr lang="en-CA" dirty="0" smtClean="0"/>
              <a:t>input</a:t>
            </a:r>
            <a:endParaRPr lang="en-US" dirty="0"/>
          </a:p>
        </p:txBody>
      </p:sp>
    </p:spTree>
    <p:extLst>
      <p:ext uri="{BB962C8B-B14F-4D97-AF65-F5344CB8AC3E}">
        <p14:creationId xmlns:p14="http://schemas.microsoft.com/office/powerpoint/2010/main" val="2659768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Functions and variables allow us to make new mistakes in our code…</a:t>
            </a:r>
            <a:endParaRPr lang="en-US" dirty="0"/>
          </a:p>
        </p:txBody>
      </p:sp>
      <p:sp>
        <p:nvSpPr>
          <p:cNvPr id="6" name="Rectangle 2"/>
          <p:cNvSpPr>
            <a:spLocks noChangeArrowheads="1"/>
          </p:cNvSpPr>
          <p:nvPr/>
        </p:nvSpPr>
        <p:spPr bwMode="auto">
          <a:xfrm>
            <a:off x="838200" y="2706351"/>
            <a:ext cx="922019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Calibri" panose="020F0502020204030204" pitchFamily="34" charset="0"/>
            </a:endParaRPr>
          </a:p>
        </p:txBody>
      </p:sp>
      <p:sp>
        <p:nvSpPr>
          <p:cNvPr id="3" name="Rectangle 1"/>
          <p:cNvSpPr>
            <a:spLocks noChangeArrowheads="1"/>
          </p:cNvSpPr>
          <p:nvPr/>
        </p:nvSpPr>
        <p:spPr bwMode="auto">
          <a:xfrm>
            <a:off x="838200" y="2176126"/>
            <a:ext cx="767710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Each line of code below has a mistake…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Hello 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23message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New 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13" name="Group 12"/>
          <p:cNvGrpSpPr/>
          <p:nvPr/>
        </p:nvGrpSpPr>
        <p:grpSpPr>
          <a:xfrm>
            <a:off x="6272377" y="2967961"/>
            <a:ext cx="5311069" cy="2747595"/>
            <a:chOff x="6272377" y="2967961"/>
            <a:chExt cx="5311069" cy="2747595"/>
          </a:xfrm>
        </p:grpSpPr>
        <p:sp>
          <p:nvSpPr>
            <p:cNvPr id="4" name="Rectangle 2"/>
            <p:cNvSpPr>
              <a:spLocks noChangeArrowheads="1"/>
            </p:cNvSpPr>
            <p:nvPr/>
          </p:nvSpPr>
          <p:spPr bwMode="auto">
            <a:xfrm>
              <a:off x="6272377" y="3037900"/>
              <a:ext cx="531106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1"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23</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New 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a:t>
              </a:r>
              <a:r>
                <a:rPr kumimoji="0" lang="en-US" altLang="en-US" sz="28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ss</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10650478" y="2967961"/>
              <a:ext cx="421713"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72377" y="3504428"/>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788338" y="3909581"/>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965465" y="4376728"/>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50167" y="4827829"/>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248725" y="5160993"/>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51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CA" dirty="0" smtClean="0"/>
              <a:t>Storing numbers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2298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You can store numbers in variables as well</a:t>
            </a:r>
            <a:endParaRPr lang="en-US" dirty="0"/>
          </a:p>
        </p:txBody>
      </p:sp>
      <p:sp>
        <p:nvSpPr>
          <p:cNvPr id="4" name="Rectangle 1"/>
          <p:cNvSpPr>
            <a:spLocks noChangeArrowheads="1"/>
          </p:cNvSpPr>
          <p:nvPr/>
        </p:nvSpPr>
        <p:spPr bwMode="auto">
          <a:xfrm>
            <a:off x="838200" y="1962150"/>
            <a:ext cx="235352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age = 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(age)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222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With numbers you can do math</a:t>
            </a:r>
            <a:endParaRPr lang="en-US" dirty="0"/>
          </a:p>
        </p:txBody>
      </p:sp>
      <p:sp>
        <p:nvSpPr>
          <p:cNvPr id="5" name="Rectangle 2"/>
          <p:cNvSpPr>
            <a:spLocks noGrp="1" noChangeArrowheads="1"/>
          </p:cNvSpPr>
          <p:nvPr>
            <p:ph sz="quarter" idx="10"/>
          </p:nvPr>
        </p:nvSpPr>
        <p:spPr bwMode="auto">
          <a:xfrm>
            <a:off x="838200" y="1690688"/>
            <a:ext cx="6296917"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width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height = 5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area = width * height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(area)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perimeter = 2*width + 2*height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(perimeter)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perimeter = 2*(</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width+height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(perimeter)</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7132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Math rules haven’t changed since Grade 4</a:t>
            </a:r>
            <a:endParaRPr lang="en-US" dirty="0"/>
          </a:p>
        </p:txBody>
      </p:sp>
      <p:sp>
        <p:nvSpPr>
          <p:cNvPr id="5" name="Rectangle 2"/>
          <p:cNvSpPr>
            <a:spLocks noGrp="1" noChangeArrowheads="1"/>
          </p:cNvSpPr>
          <p:nvPr>
            <p:ph sz="quarter" idx="10"/>
          </p:nvPr>
        </p:nvSpPr>
        <p:spPr bwMode="auto">
          <a:xfrm>
            <a:off x="838200" y="1475245"/>
            <a:ext cx="8403262"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Order of operations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parentheses</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smtClean="0">
                <a:solidFill>
                  <a:srgbClr val="000000"/>
                </a:solidFill>
                <a:latin typeface="Consolas" panose="020B0609020204030204" pitchFamily="49" charset="0"/>
                <a:cs typeface="Consolas" panose="020B0609020204030204" pitchFamily="49" charset="0"/>
              </a:rPr>
              <a:t>** 	exponent (e.g. **2 squared **3 cubed)</a:t>
            </a:r>
            <a:endParaRPr kumimoji="0" lang="en-US" altLang="en-US" b="0" i="0" u="none" strike="noStrike" cap="none" normalizeH="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lang="en-CA" altLang="en-US" dirty="0" smtClean="0">
                <a:solidFill>
                  <a:srgbClr val="000000"/>
                </a:solidFill>
                <a:latin typeface="Consolas" panose="020B0609020204030204" pitchFamily="49" charset="0"/>
                <a:cs typeface="Consolas" panose="020B0609020204030204" pitchFamily="49" charset="0"/>
              </a:rPr>
              <a:t>*/ 	multiplication and division</a:t>
            </a:r>
          </a:p>
          <a:p>
            <a:pPr marL="0" marR="0" lvl="0" indent="0" algn="l" defTabSz="914400" rtl="0" eaLnBrk="0" fontAlgn="base" latinLnBrk="0" hangingPunct="0">
              <a:lnSpc>
                <a:spcPct val="100000"/>
              </a:lnSpc>
              <a:spcBef>
                <a:spcPct val="0"/>
              </a:spcBef>
              <a:spcAft>
                <a:spcPct val="0"/>
              </a:spcAft>
              <a:buClrTx/>
              <a:buSzTx/>
              <a:buNone/>
              <a:tabLst/>
            </a:pPr>
            <a:r>
              <a:rPr kumimoji="0" lang="en-CA"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addition and</a:t>
            </a:r>
            <a:r>
              <a:rPr kumimoji="0" lang="en-CA" altLang="en-US"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subtraction</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95484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Of course this means we have more ways to make mistakes too!</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1690688"/>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1" y="4031905"/>
            <a:ext cx="10515600" cy="2304790"/>
          </a:xfrm>
          <a:prstGeom prst="rect">
            <a:avLst/>
          </a:prstGeom>
        </p:spPr>
      </p:pic>
      <p:sp>
        <p:nvSpPr>
          <p:cNvPr id="8" name="TextBox 7"/>
          <p:cNvSpPr txBox="1"/>
          <p:nvPr/>
        </p:nvSpPr>
        <p:spPr>
          <a:xfrm rot="20036702">
            <a:off x="2182198" y="2974097"/>
            <a:ext cx="9139490" cy="1200329"/>
          </a:xfrm>
          <a:prstGeom prst="rect">
            <a:avLst/>
          </a:prstGeom>
          <a:solidFill>
            <a:schemeClr val="bg1"/>
          </a:solidFill>
        </p:spPr>
        <p:txBody>
          <a:bodyPr wrap="none" rtlCol="0">
            <a:spAutoFit/>
          </a:bodyPr>
          <a:lstStyle/>
          <a:p>
            <a:r>
              <a:rPr lang="en-CA" sz="7200" dirty="0" smtClean="0"/>
              <a:t>What did we do wrong?</a:t>
            </a:r>
            <a:endParaRPr lang="en-US" sz="7200" dirty="0"/>
          </a:p>
        </p:txBody>
      </p:sp>
    </p:spTree>
    <p:extLst>
      <p:ext uri="{BB962C8B-B14F-4D97-AF65-F5344CB8AC3E}">
        <p14:creationId xmlns:p14="http://schemas.microsoft.com/office/powerpoint/2010/main" val="331000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59928"/>
          </a:xfrm>
        </p:spPr>
        <p:txBody>
          <a:bodyPr>
            <a:normAutofit fontScale="90000"/>
          </a:bodyPr>
          <a:lstStyle/>
          <a:p>
            <a:r>
              <a:rPr lang="en-CA" dirty="0" smtClean="0"/>
              <a:t>Because we put quotes around the values, the program thought salary and bonus were strings so it concatenated instead of adding</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070538"/>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838200" y="4031905"/>
            <a:ext cx="10211094" cy="2304790"/>
          </a:xfrm>
          <a:prstGeom prst="rect">
            <a:avLst/>
          </a:prstGeom>
        </p:spPr>
      </p:pic>
    </p:spTree>
    <p:extLst>
      <p:ext uri="{BB962C8B-B14F-4D97-AF65-F5344CB8AC3E}">
        <p14:creationId xmlns:p14="http://schemas.microsoft.com/office/powerpoint/2010/main" val="1995681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Could you ask the user to enter their bonus and salary values?</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38200" y="1953355"/>
            <a:ext cx="981986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salary: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bonus: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1" y="4031905"/>
            <a:ext cx="10515600" cy="2304790"/>
          </a:xfrm>
          <a:prstGeom prst="rect">
            <a:avLst/>
          </a:prstGeom>
        </p:spPr>
      </p:pic>
      <p:sp>
        <p:nvSpPr>
          <p:cNvPr id="8" name="TextBox 7"/>
          <p:cNvSpPr txBox="1"/>
          <p:nvPr/>
        </p:nvSpPr>
        <p:spPr>
          <a:xfrm rot="20036702">
            <a:off x="3075362" y="2974097"/>
            <a:ext cx="7353167" cy="1200329"/>
          </a:xfrm>
          <a:prstGeom prst="rect">
            <a:avLst/>
          </a:prstGeom>
          <a:solidFill>
            <a:schemeClr val="bg1"/>
          </a:solidFill>
        </p:spPr>
        <p:txBody>
          <a:bodyPr wrap="none" rtlCol="0">
            <a:spAutoFit/>
          </a:bodyPr>
          <a:lstStyle/>
          <a:p>
            <a:r>
              <a:rPr lang="en-CA" sz="7200" dirty="0" smtClean="0"/>
              <a:t>What went wrong?</a:t>
            </a:r>
            <a:endParaRPr lang="en-US" sz="7200" dirty="0"/>
          </a:p>
        </p:txBody>
      </p:sp>
    </p:spTree>
    <p:extLst>
      <p:ext uri="{BB962C8B-B14F-4D97-AF65-F5344CB8AC3E}">
        <p14:creationId xmlns:p14="http://schemas.microsoft.com/office/powerpoint/2010/main" val="132952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input function always returns a string</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022931" y="1871791"/>
            <a:ext cx="8339730" cy="1200329"/>
          </a:xfrm>
          <a:prstGeom prst="rect">
            <a:avLst/>
          </a:prstGeom>
          <a:noFill/>
        </p:spPr>
        <p:txBody>
          <a:bodyPr wrap="square" rtlCol="0">
            <a:spAutoFit/>
          </a:bodyPr>
          <a:lstStyle/>
          <a:p>
            <a:r>
              <a:rPr lang="en-CA" sz="3600" dirty="0" smtClean="0"/>
              <a:t>We need a way to tell our program that it’s a number and not a string</a:t>
            </a:r>
            <a:endParaRPr lang="en-US" sz="3600" dirty="0"/>
          </a:p>
        </p:txBody>
      </p:sp>
    </p:spTree>
    <p:extLst>
      <p:ext uri="{BB962C8B-B14F-4D97-AF65-F5344CB8AC3E}">
        <p14:creationId xmlns:p14="http://schemas.microsoft.com/office/powerpoint/2010/main" val="148492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There are functions to convert from one </a:t>
            </a:r>
            <a:r>
              <a:rPr lang="en-CA" dirty="0" err="1" smtClean="0"/>
              <a:t>datatype</a:t>
            </a:r>
            <a:r>
              <a:rPr lang="en-CA" dirty="0" smtClean="0"/>
              <a:t> to another.</a:t>
            </a:r>
            <a:endParaRPr lang="en-US" dirty="0"/>
          </a:p>
        </p:txBody>
      </p:sp>
      <p:sp>
        <p:nvSpPr>
          <p:cNvPr id="11" name="TextBox 10"/>
          <p:cNvSpPr txBox="1"/>
          <p:nvPr/>
        </p:nvSpPr>
        <p:spPr>
          <a:xfrm>
            <a:off x="838200" y="3995678"/>
            <a:ext cx="10989364" cy="1200329"/>
          </a:xfrm>
          <a:prstGeom prst="rect">
            <a:avLst/>
          </a:prstGeom>
          <a:noFill/>
        </p:spPr>
        <p:txBody>
          <a:bodyPr wrap="square" rtlCol="0">
            <a:spAutoFit/>
          </a:bodyPr>
          <a:lstStyle/>
          <a:p>
            <a:r>
              <a:rPr lang="en-CA" sz="3600" dirty="0" smtClean="0"/>
              <a:t>Which function should we use for our scenario?</a:t>
            </a:r>
          </a:p>
          <a:p>
            <a:endParaRPr lang="en-CA" sz="3600" dirty="0" smtClean="0"/>
          </a:p>
        </p:txBody>
      </p:sp>
      <p:sp>
        <p:nvSpPr>
          <p:cNvPr id="2" name="Rectangle 1"/>
          <p:cNvSpPr>
            <a:spLocks noChangeArrowheads="1"/>
          </p:cNvSpPr>
          <p:nvPr/>
        </p:nvSpPr>
        <p:spPr bwMode="auto">
          <a:xfrm>
            <a:off x="838200" y="1475246"/>
            <a:ext cx="105156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i</a:t>
            </a:r>
            <a:r>
              <a:rPr lang="en-US" altLang="en-US" sz="2800" dirty="0" err="1" smtClean="0">
                <a:solidFill>
                  <a:srgbClr val="000000"/>
                </a:solidFill>
                <a:latin typeface="Consolas" panose="020B0609020204030204" pitchFamily="49" charset="0"/>
                <a:cs typeface="Consolas" panose="020B0609020204030204" pitchFamily="49" charset="0"/>
              </a:rPr>
              <a:t>nt</a:t>
            </a:r>
            <a:r>
              <a:rPr lang="en-US" altLang="en-US" sz="2800" dirty="0" smtClean="0">
                <a:solidFill>
                  <a:srgbClr val="000000"/>
                </a:solidFill>
                <a:latin typeface="Consolas" panose="020B0609020204030204" pitchFamily="49" charset="0"/>
                <a:cs typeface="Consolas" panose="020B0609020204030204" pitchFamily="49" charset="0"/>
              </a:rPr>
              <a:t>(value) 	converts to an integer</a:t>
            </a:r>
          </a:p>
          <a:p>
            <a:pPr lvl="0" eaLnBrk="0" fontAlgn="base" hangingPunct="0">
              <a:spcBef>
                <a:spcPct val="0"/>
              </a:spcBef>
              <a:spcAft>
                <a:spcPct val="0"/>
              </a:spcAft>
            </a:pPr>
            <a:r>
              <a:rPr lang="en-CA" altLang="en-US" sz="2800" dirty="0" smtClean="0">
                <a:solidFill>
                  <a:srgbClr val="000000"/>
                </a:solidFill>
                <a:latin typeface="Consolas" panose="020B0609020204030204" pitchFamily="49" charset="0"/>
                <a:cs typeface="Consolas" panose="020B0609020204030204" pitchFamily="49" charset="0"/>
              </a:rPr>
              <a:t>long(value) 	converts to a long integer</a:t>
            </a:r>
            <a:endParaRPr lang="en-US" altLang="en-US" sz="2800"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CA" altLang="en-US" sz="2800" dirty="0">
                <a:solidFill>
                  <a:srgbClr val="000000"/>
                </a:solidFill>
                <a:latin typeface="Consolas" panose="020B0609020204030204" pitchFamily="49" charset="0"/>
                <a:cs typeface="Consolas" panose="020B0609020204030204" pitchFamily="49" charset="0"/>
              </a:rPr>
              <a:t>f</a:t>
            </a:r>
            <a:r>
              <a:rPr kumimoji="0" lang="en-CA"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loat(value) 	converts</a:t>
            </a:r>
            <a:r>
              <a:rPr kumimoji="0" lang="en-CA" altLang="en-US" sz="28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to a floating number (i.e. a number that can hold decimal places)</a:t>
            </a:r>
          </a:p>
          <a:p>
            <a:pPr lvl="0" eaLnBrk="0" fontAlgn="base" hangingPunct="0">
              <a:spcBef>
                <a:spcPct val="0"/>
              </a:spcBef>
              <a:spcAft>
                <a:spcPct val="0"/>
              </a:spcAft>
            </a:pPr>
            <a:r>
              <a:rPr lang="en-CA" altLang="en-US" sz="2800" baseline="0" dirty="0" err="1" smtClean="0">
                <a:solidFill>
                  <a:srgbClr val="000000"/>
                </a:solidFill>
                <a:latin typeface="Consolas" panose="020B0609020204030204" pitchFamily="49" charset="0"/>
                <a:cs typeface="Consolas" panose="020B0609020204030204" pitchFamily="49" charset="0"/>
              </a:rPr>
              <a:t>str</a:t>
            </a:r>
            <a:r>
              <a:rPr lang="en-CA" altLang="en-US" sz="2800" baseline="0" dirty="0" smtClean="0">
                <a:solidFill>
                  <a:srgbClr val="000000"/>
                </a:solidFill>
                <a:latin typeface="Consolas" panose="020B0609020204030204" pitchFamily="49" charset="0"/>
                <a:cs typeface="Consolas" panose="020B0609020204030204" pitchFamily="49" charset="0"/>
              </a:rPr>
              <a:t>(value) 	converts</a:t>
            </a:r>
            <a:r>
              <a:rPr lang="en-CA" altLang="en-US" sz="2800" dirty="0" smtClean="0">
                <a:solidFill>
                  <a:srgbClr val="000000"/>
                </a:solidFill>
                <a:latin typeface="Consolas" panose="020B0609020204030204" pitchFamily="49" charset="0"/>
                <a:cs typeface="Consolas" panose="020B0609020204030204" pitchFamily="49" charset="0"/>
              </a:rPr>
              <a:t> to a string</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19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can we ask a user for information?</a:t>
            </a:r>
            <a:endParaRPr lang="en-US" dirty="0"/>
          </a:p>
        </p:txBody>
      </p:sp>
      <p:sp>
        <p:nvSpPr>
          <p:cNvPr id="4" name="Content Placeholder 3"/>
          <p:cNvSpPr>
            <a:spLocks noGrp="1"/>
          </p:cNvSpPr>
          <p:nvPr>
            <p:ph sz="quarter" idx="10"/>
          </p:nvPr>
        </p:nvSpPr>
        <p:spPr>
          <a:xfrm>
            <a:off x="838200" y="3790942"/>
            <a:ext cx="10515600" cy="2800358"/>
          </a:xfrm>
        </p:spPr>
        <p:txBody>
          <a:bodyPr>
            <a:normAutofit fontScale="92500"/>
          </a:bodyPr>
          <a:lstStyle/>
          <a:p>
            <a:pPr marL="0" indent="0">
              <a:buNone/>
            </a:pPr>
            <a:r>
              <a:rPr lang="en-CA" dirty="0" smtClean="0"/>
              <a:t>The </a:t>
            </a:r>
            <a:r>
              <a:rPr lang="en-CA" b="1" dirty="0" smtClean="0"/>
              <a:t>input</a:t>
            </a:r>
            <a:r>
              <a:rPr lang="en-CA" dirty="0" smtClean="0"/>
              <a:t> function allows you to specify a message to display and returns the value typed in by the user.</a:t>
            </a:r>
          </a:p>
          <a:p>
            <a:pPr marL="0" indent="0">
              <a:buNone/>
            </a:pPr>
            <a:r>
              <a:rPr lang="en-CA" dirty="0" smtClean="0"/>
              <a:t>We use a variable to remember the value entered by the user.</a:t>
            </a:r>
          </a:p>
          <a:p>
            <a:pPr marL="0" indent="0">
              <a:buNone/>
            </a:pPr>
            <a:r>
              <a:rPr lang="en-CA" dirty="0" smtClean="0"/>
              <a:t>We called our variable “name” but you can call it just about anything as long the variable name doesn’t contain spaces</a:t>
            </a:r>
            <a:endParaRPr lang="en-CA" dirty="0"/>
          </a:p>
        </p:txBody>
      </p:sp>
      <p:sp>
        <p:nvSpPr>
          <p:cNvPr id="3" name="Rectangle 1"/>
          <p:cNvSpPr>
            <a:spLocks noChangeArrowheads="1"/>
          </p:cNvSpPr>
          <p:nvPr/>
        </p:nvSpPr>
        <p:spPr bwMode="auto">
          <a:xfrm>
            <a:off x="838200" y="2345855"/>
            <a:ext cx="7479933"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0000"/>
                </a:solidFill>
                <a:latin typeface="Consolas" panose="020B0609020204030204" pitchFamily="49" charset="0"/>
                <a:cs typeface="Consolas" panose="020B0609020204030204" pitchFamily="49" charset="0"/>
              </a:rPr>
              <a:t>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04817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Since the amounts entered could include decimals – choose float</a:t>
            </a:r>
            <a:endParaRPr lang="en-US" dirty="0"/>
          </a:p>
        </p:txBody>
      </p:sp>
      <p:sp>
        <p:nvSpPr>
          <p:cNvPr id="11" name="TextBox 10"/>
          <p:cNvSpPr txBox="1"/>
          <p:nvPr/>
        </p:nvSpPr>
        <p:spPr>
          <a:xfrm>
            <a:off x="838200" y="3995678"/>
            <a:ext cx="10989364" cy="1200329"/>
          </a:xfrm>
          <a:prstGeom prst="rect">
            <a:avLst/>
          </a:prstGeom>
          <a:noFill/>
        </p:spPr>
        <p:txBody>
          <a:bodyPr wrap="square" rtlCol="0">
            <a:spAutoFit/>
          </a:bodyPr>
          <a:lstStyle/>
          <a:p>
            <a:r>
              <a:rPr lang="en-CA" sz="3600" dirty="0" smtClean="0"/>
              <a:t>What do you think will happen if someone types “BOB” as their salary</a:t>
            </a:r>
          </a:p>
        </p:txBody>
      </p:sp>
      <p:sp>
        <p:nvSpPr>
          <p:cNvPr id="2" name="Rectangle 1"/>
          <p:cNvSpPr>
            <a:spLocks noChangeArrowheads="1"/>
          </p:cNvSpPr>
          <p:nvPr/>
        </p:nvSpPr>
        <p:spPr bwMode="auto">
          <a:xfrm>
            <a:off x="838200" y="1690688"/>
            <a:ext cx="1077070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salary = input(</a:t>
            </a:r>
            <a:r>
              <a:rPr lang="en-US" altLang="en-US" sz="2800" dirty="0">
                <a:solidFill>
                  <a:srgbClr val="A31515"/>
                </a:solidFill>
                <a:latin typeface="Consolas" panose="020B0609020204030204" pitchFamily="49" charset="0"/>
                <a:cs typeface="Consolas" panose="020B0609020204030204" pitchFamily="49" charset="0"/>
              </a:rPr>
              <a:t>"Please enter your salary: "</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bonus = input(</a:t>
            </a:r>
            <a:r>
              <a:rPr lang="en-US" altLang="en-US" sz="2800" dirty="0">
                <a:solidFill>
                  <a:srgbClr val="A31515"/>
                </a:solidFill>
                <a:latin typeface="Consolas" panose="020B0609020204030204" pitchFamily="49" charset="0"/>
                <a:cs typeface="Consolas" panose="020B0609020204030204" pitchFamily="49" charset="0"/>
              </a:rPr>
              <a:t>"Please enter your bonus: "</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float(salary)</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float(bonus)</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5" name="TextBox 4"/>
          <p:cNvSpPr txBox="1"/>
          <p:nvPr/>
        </p:nvSpPr>
        <p:spPr>
          <a:xfrm>
            <a:off x="838200" y="5084950"/>
            <a:ext cx="10989364" cy="1754326"/>
          </a:xfrm>
          <a:prstGeom prst="rect">
            <a:avLst/>
          </a:prstGeom>
          <a:noFill/>
        </p:spPr>
        <p:txBody>
          <a:bodyPr wrap="square" rtlCol="0">
            <a:spAutoFit/>
          </a:bodyPr>
          <a:lstStyle/>
          <a:p>
            <a:r>
              <a:rPr lang="en-CA" sz="3600" dirty="0" smtClean="0"/>
              <a:t>The code crashes because we can’t convert the string “BOB” into a numeric value. We will learn how to handle errors later!</a:t>
            </a:r>
          </a:p>
        </p:txBody>
      </p:sp>
    </p:spTree>
    <p:extLst>
      <p:ext uri="{BB962C8B-B14F-4D97-AF65-F5344CB8AC3E}">
        <p14:creationId xmlns:p14="http://schemas.microsoft.com/office/powerpoint/2010/main" val="164936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Working with dates and times</a:t>
            </a:r>
            <a:endParaRPr lang="en-US" dirty="0"/>
          </a:p>
        </p:txBody>
      </p:sp>
      <p:sp>
        <p:nvSpPr>
          <p:cNvPr id="4" name="Subtitle 3"/>
          <p:cNvSpPr>
            <a:spLocks noGrp="1"/>
          </p:cNvSpPr>
          <p:nvPr>
            <p:ph type="subTitle" idx="1"/>
          </p:nvPr>
        </p:nvSpPr>
        <p:spPr/>
        <p:txBody>
          <a:bodyPr/>
          <a:lstStyle/>
          <a:p>
            <a:r>
              <a:rPr lang="en-CA" dirty="0" err="1" smtClean="0"/>
              <a:t>datetime</a:t>
            </a:r>
            <a:endParaRPr lang="en-US" dirty="0"/>
          </a:p>
        </p:txBody>
      </p:sp>
    </p:spTree>
    <p:extLst>
      <p:ext uri="{BB962C8B-B14F-4D97-AF65-F5344CB8AC3E}">
        <p14:creationId xmlns:p14="http://schemas.microsoft.com/office/powerpoint/2010/main" val="7530490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What is today’s date?</a:t>
            </a:r>
            <a:endParaRPr lang="en-US" dirty="0"/>
          </a:p>
        </p:txBody>
      </p:sp>
      <p:sp>
        <p:nvSpPr>
          <p:cNvPr id="5" name="Content Placeholder 4"/>
          <p:cNvSpPr>
            <a:spLocks noGrp="1"/>
          </p:cNvSpPr>
          <p:nvPr>
            <p:ph sz="quarter" idx="10"/>
          </p:nvPr>
        </p:nvSpPr>
        <p:spPr/>
        <p:txBody>
          <a:bodyPr/>
          <a:lstStyle/>
          <a:p>
            <a:r>
              <a:rPr lang="en-CA" dirty="0" smtClean="0"/>
              <a:t>The </a:t>
            </a:r>
            <a:r>
              <a:rPr lang="en-CA" dirty="0" err="1" smtClean="0"/>
              <a:t>datetime</a:t>
            </a:r>
            <a:r>
              <a:rPr lang="en-CA" dirty="0" smtClean="0"/>
              <a:t> class allows us to get the current date and time</a:t>
            </a:r>
          </a:p>
          <a:p>
            <a:endParaRPr lang="en-US" dirty="0"/>
          </a:p>
        </p:txBody>
      </p:sp>
      <p:sp>
        <p:nvSpPr>
          <p:cNvPr id="7" name="Rectangle 2"/>
          <p:cNvSpPr>
            <a:spLocks noChangeArrowheads="1"/>
          </p:cNvSpPr>
          <p:nvPr/>
        </p:nvSpPr>
        <p:spPr bwMode="auto">
          <a:xfrm>
            <a:off x="379413" y="2428198"/>
            <a:ext cx="1069940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import statement gives us access to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functionality of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class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#today is a function that returns today's 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6286500" y="4674967"/>
            <a:ext cx="7062098" cy="3428402"/>
          </a:xfrm>
          <a:prstGeom prst="rect">
            <a:avLst/>
          </a:prstGeom>
        </p:spPr>
      </p:pic>
    </p:spTree>
    <p:extLst>
      <p:ext uri="{BB962C8B-B14F-4D97-AF65-F5344CB8AC3E}">
        <p14:creationId xmlns:p14="http://schemas.microsoft.com/office/powerpoint/2010/main" val="26113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store dates in variables</a:t>
            </a:r>
            <a:endParaRPr lang="en-US" dirty="0"/>
          </a:p>
        </p:txBody>
      </p:sp>
      <p:sp>
        <p:nvSpPr>
          <p:cNvPr id="5" name="Content Placeholder 4"/>
          <p:cNvSpPr>
            <a:spLocks noGrp="1"/>
          </p:cNvSpPr>
          <p:nvPr>
            <p:ph sz="quarter" idx="10"/>
          </p:nvPr>
        </p:nvSpPr>
        <p:spPr/>
        <p:txBody>
          <a:bodyPr/>
          <a:lstStyle/>
          <a:p>
            <a:pPr marL="0" indent="0">
              <a:buNone/>
            </a:pPr>
            <a:endParaRPr lang="en-US" dirty="0"/>
          </a:p>
        </p:txBody>
      </p:sp>
      <p:pic>
        <p:nvPicPr>
          <p:cNvPr id="8" name="Picture 7"/>
          <p:cNvPicPr>
            <a:picLocks noChangeAspect="1"/>
          </p:cNvPicPr>
          <p:nvPr/>
        </p:nvPicPr>
        <p:blipFill>
          <a:blip r:embed="rId2"/>
          <a:stretch>
            <a:fillRect/>
          </a:stretch>
        </p:blipFill>
        <p:spPr>
          <a:xfrm>
            <a:off x="6313004" y="4864643"/>
            <a:ext cx="7062098" cy="3428402"/>
          </a:xfrm>
          <a:prstGeom prst="rect">
            <a:avLst/>
          </a:prstGeom>
        </p:spPr>
      </p:pic>
      <p:sp>
        <p:nvSpPr>
          <p:cNvPr id="2" name="Rectangle 1"/>
          <p:cNvSpPr>
            <a:spLocks noChangeArrowheads="1"/>
          </p:cNvSpPr>
          <p:nvPr/>
        </p:nvSpPr>
        <p:spPr bwMode="auto">
          <a:xfrm>
            <a:off x="379413" y="1971543"/>
            <a:ext cx="999016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#store the value in a variable called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743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access different parts of the date</a:t>
            </a:r>
            <a:endParaRPr lang="en-US" dirty="0"/>
          </a:p>
        </p:txBody>
      </p:sp>
      <p:sp>
        <p:nvSpPr>
          <p:cNvPr id="3" name="Rectangle 1"/>
          <p:cNvSpPr>
            <a:spLocks noChangeArrowheads="1"/>
          </p:cNvSpPr>
          <p:nvPr/>
        </p:nvSpPr>
        <p:spPr bwMode="auto">
          <a:xfrm>
            <a:off x="379413" y="1355764"/>
            <a:ext cx="728276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currentDate.year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currentDate.month</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313004" y="4864643"/>
            <a:ext cx="6316318" cy="3003437"/>
          </a:xfrm>
          <a:prstGeom prst="rect">
            <a:avLst/>
          </a:prstGeom>
        </p:spPr>
      </p:pic>
    </p:spTree>
    <p:extLst>
      <p:ext uri="{BB962C8B-B14F-4D97-AF65-F5344CB8AC3E}">
        <p14:creationId xmlns:p14="http://schemas.microsoft.com/office/powerpoint/2010/main" val="155022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But what if you want to display the date with a different format?</a:t>
            </a:r>
            <a:endParaRPr lang="en-US" dirty="0"/>
          </a:p>
        </p:txBody>
      </p:sp>
      <p:sp>
        <p:nvSpPr>
          <p:cNvPr id="2" name="Content Placeholder 1"/>
          <p:cNvSpPr>
            <a:spLocks noGrp="1"/>
          </p:cNvSpPr>
          <p:nvPr>
            <p:ph sz="quarter" idx="10"/>
          </p:nvPr>
        </p:nvSpPr>
        <p:spPr/>
        <p:txBody>
          <a:bodyPr/>
          <a:lstStyle/>
          <a:p>
            <a:r>
              <a:rPr lang="en-CA" dirty="0" smtClean="0"/>
              <a:t>Welcome to one of the things that drives programmers insane! </a:t>
            </a:r>
          </a:p>
          <a:p>
            <a:r>
              <a:rPr lang="en-CA" dirty="0" smtClean="0"/>
              <a:t>Different countries and different users like different date formats, often the default isn’t what you need</a:t>
            </a:r>
          </a:p>
          <a:p>
            <a:r>
              <a:rPr lang="en-CA" dirty="0" smtClean="0"/>
              <a:t>There is always a way to handle it, but it will take a little time and extra code</a:t>
            </a:r>
          </a:p>
          <a:p>
            <a:r>
              <a:rPr lang="en-CA" dirty="0" smtClean="0"/>
              <a:t>The default format is YYYY-MM-DD</a:t>
            </a:r>
          </a:p>
        </p:txBody>
      </p:sp>
      <p:sp>
        <p:nvSpPr>
          <p:cNvPr id="3" name="Rectangle 1"/>
          <p:cNvSpPr>
            <a:spLocks noChangeArrowheads="1"/>
          </p:cNvSpPr>
          <p:nvPr/>
        </p:nvSpPr>
        <p:spPr bwMode="auto">
          <a:xfrm>
            <a:off x="379413" y="243298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45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Python we use </a:t>
            </a:r>
            <a:r>
              <a:rPr lang="en-CA" dirty="0" err="1" smtClean="0"/>
              <a:t>strftime</a:t>
            </a:r>
            <a:r>
              <a:rPr lang="en-CA" dirty="0" smtClean="0"/>
              <a:t> to format dates</a:t>
            </a:r>
            <a:endParaRPr lang="en-US" dirty="0"/>
          </a:p>
        </p:txBody>
      </p:sp>
      <p:sp>
        <p:nvSpPr>
          <p:cNvPr id="4" name="Rectangle 1"/>
          <p:cNvSpPr>
            <a:spLocks noGrp="1" noChangeArrowheads="1"/>
          </p:cNvSpPr>
          <p:nvPr>
            <p:ph sz="quarter" idx="10"/>
          </p:nvPr>
        </p:nvSpPr>
        <p:spPr bwMode="auto">
          <a:xfrm>
            <a:off x="379514" y="1746623"/>
            <a:ext cx="964879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strftime</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allows you to specify the date format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currentDate.strftime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876472" y="4472893"/>
            <a:ext cx="7611238" cy="3742192"/>
          </a:xfrm>
          <a:prstGeom prst="rect">
            <a:avLst/>
          </a:prstGeom>
        </p:spPr>
      </p:pic>
    </p:spTree>
    <p:extLst>
      <p:ext uri="{BB962C8B-B14F-4D97-AF65-F5344CB8AC3E}">
        <p14:creationId xmlns:p14="http://schemas.microsoft.com/office/powerpoint/2010/main" val="483197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the heck are %d %b and %Y?</a:t>
            </a:r>
            <a:endParaRPr lang="en-US" dirty="0"/>
          </a:p>
        </p:txBody>
      </p:sp>
      <p:sp>
        <p:nvSpPr>
          <p:cNvPr id="3" name="Content Placeholder 2"/>
          <p:cNvSpPr>
            <a:spLocks noGrp="1"/>
          </p:cNvSpPr>
          <p:nvPr>
            <p:ph sz="quarter" idx="10"/>
          </p:nvPr>
        </p:nvSpPr>
        <p:spPr/>
        <p:txBody>
          <a:bodyPr/>
          <a:lstStyle/>
          <a:p>
            <a:r>
              <a:rPr lang="en-CA" dirty="0" smtClean="0"/>
              <a:t>%d is the day of the month</a:t>
            </a:r>
          </a:p>
          <a:p>
            <a:r>
              <a:rPr lang="en-CA" dirty="0" smtClean="0"/>
              <a:t>%b is the abbreviation for the current month</a:t>
            </a:r>
          </a:p>
          <a:p>
            <a:r>
              <a:rPr lang="en-CA" dirty="0" smtClean="0"/>
              <a:t>%Y is the 4 digit year</a:t>
            </a:r>
            <a:endParaRPr lang="en-US" dirty="0"/>
          </a:p>
        </p:txBody>
      </p:sp>
    </p:spTree>
    <p:extLst>
      <p:ext uri="{BB962C8B-B14F-4D97-AF65-F5344CB8AC3E}">
        <p14:creationId xmlns:p14="http://schemas.microsoft.com/office/powerpoint/2010/main" val="19681784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Here’s a few more you may find useful</a:t>
            </a:r>
            <a:endParaRPr lang="en-US" dirty="0"/>
          </a:p>
        </p:txBody>
      </p:sp>
      <p:sp>
        <p:nvSpPr>
          <p:cNvPr id="3" name="Content Placeholder 2"/>
          <p:cNvSpPr>
            <a:spLocks noGrp="1"/>
          </p:cNvSpPr>
          <p:nvPr>
            <p:ph sz="quarter" idx="10"/>
          </p:nvPr>
        </p:nvSpPr>
        <p:spPr/>
        <p:txBody>
          <a:bodyPr/>
          <a:lstStyle/>
          <a:p>
            <a:r>
              <a:rPr lang="en-CA" dirty="0" smtClean="0"/>
              <a:t>%b is the month abbreviation</a:t>
            </a:r>
          </a:p>
          <a:p>
            <a:r>
              <a:rPr lang="en-CA" dirty="0" smtClean="0"/>
              <a:t>%B is the full month name</a:t>
            </a:r>
          </a:p>
          <a:p>
            <a:r>
              <a:rPr lang="en-CA" dirty="0" smtClean="0"/>
              <a:t>%y is two digit year</a:t>
            </a:r>
          </a:p>
          <a:p>
            <a:r>
              <a:rPr lang="en-CA" dirty="0" smtClean="0"/>
              <a:t>%a is the day of the week abbreviated</a:t>
            </a:r>
          </a:p>
          <a:p>
            <a:r>
              <a:rPr lang="en-CA" dirty="0" smtClean="0"/>
              <a:t>%A is the day of the week</a:t>
            </a:r>
          </a:p>
          <a:p>
            <a:pPr marL="0" indent="0">
              <a:buNone/>
            </a:pPr>
            <a:endParaRPr lang="en-CA" dirty="0"/>
          </a:p>
          <a:p>
            <a:r>
              <a:rPr lang="en-CA" dirty="0" smtClean="0"/>
              <a:t>For a full list visit </a:t>
            </a:r>
            <a:r>
              <a:rPr lang="en-CA" dirty="0" smtClean="0">
                <a:hlinkClick r:id="rId2"/>
              </a:rPr>
              <a:t>strftime.org</a:t>
            </a:r>
            <a:r>
              <a:rPr lang="en-CA" dirty="0" smtClean="0"/>
              <a:t> </a:t>
            </a:r>
            <a:endParaRPr lang="en-US" dirty="0"/>
          </a:p>
        </p:txBody>
      </p:sp>
    </p:spTree>
    <p:extLst>
      <p:ext uri="{BB962C8B-B14F-4D97-AF65-F5344CB8AC3E}">
        <p14:creationId xmlns:p14="http://schemas.microsoft.com/office/powerpoint/2010/main" val="40339764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Could you print out a wedding invitation?</a:t>
            </a:r>
            <a:endParaRPr lang="en-US" dirty="0"/>
          </a:p>
        </p:txBody>
      </p:sp>
      <p:sp>
        <p:nvSpPr>
          <p:cNvPr id="3" name="Content Placeholder 2"/>
          <p:cNvSpPr>
            <a:spLocks noGrp="1"/>
          </p:cNvSpPr>
          <p:nvPr>
            <p:ph sz="quarter" idx="10"/>
          </p:nvPr>
        </p:nvSpPr>
        <p:spPr/>
        <p:txBody>
          <a:bodyPr/>
          <a:lstStyle/>
          <a:p>
            <a:pPr marL="0" indent="0">
              <a:buNone/>
            </a:pPr>
            <a:r>
              <a:rPr lang="en-CA" dirty="0" smtClean="0"/>
              <a:t>“Please attend our event Sunday, July 20</a:t>
            </a:r>
            <a:r>
              <a:rPr lang="en-CA" baseline="30000" dirty="0" smtClean="0"/>
              <a:t>th</a:t>
            </a:r>
            <a:r>
              <a:rPr lang="en-CA" dirty="0" smtClean="0"/>
              <a:t> in the year 1997”</a:t>
            </a:r>
            <a:endParaRPr lang="en-US" dirty="0"/>
          </a:p>
        </p:txBody>
      </p:sp>
      <p:sp>
        <p:nvSpPr>
          <p:cNvPr id="4" name="Rectangle 1"/>
          <p:cNvSpPr>
            <a:spLocks noChangeArrowheads="1"/>
          </p:cNvSpPr>
          <p:nvPr/>
        </p:nvSpPr>
        <p:spPr bwMode="auto">
          <a:xfrm>
            <a:off x="379413" y="2211274"/>
            <a:ext cx="1139167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strftime</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allows you to specify the date format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currentDate.strftime</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attend our event %A, %B %d</a:t>
            </a:r>
            <a:r>
              <a:rPr kumimoji="0" lang="en-US" altLang="en-US" sz="2800" b="0" i="0" u="none" strike="noStrike" cap="none" normalizeH="0" dirty="0" smtClean="0">
                <a:ln>
                  <a:noFill/>
                </a:ln>
                <a:solidFill>
                  <a:srgbClr val="A31515"/>
                </a:solidFill>
                <a:effectLst/>
                <a:latin typeface="Consolas" panose="020B0609020204030204" pitchFamily="49" charset="0"/>
                <a:cs typeface="Consolas" panose="020B0609020204030204" pitchFamily="49" charset="0"/>
              </a:rPr>
              <a:t> in the year</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4032930" y="4687266"/>
            <a:ext cx="8159070" cy="3112223"/>
          </a:xfrm>
          <a:prstGeom prst="rect">
            <a:avLst/>
          </a:prstGeom>
        </p:spPr>
      </p:pic>
    </p:spTree>
    <p:extLst>
      <p:ext uri="{BB962C8B-B14F-4D97-AF65-F5344CB8AC3E}">
        <p14:creationId xmlns:p14="http://schemas.microsoft.com/office/powerpoint/2010/main" val="32173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Think of a variable as a box where you can store something and come back to get it later. </a:t>
            </a:r>
            <a:endParaRPr lang="en-US" dirty="0"/>
          </a:p>
        </p:txBody>
      </p:sp>
      <p:sp>
        <p:nvSpPr>
          <p:cNvPr id="4" name="Rectangle 3"/>
          <p:cNvSpPr/>
          <p:nvPr/>
        </p:nvSpPr>
        <p:spPr>
          <a:xfrm>
            <a:off x="1295400" y="280114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Chris</a:t>
            </a:r>
            <a:endParaRPr lang="en-US" sz="4000" dirty="0">
              <a:solidFill>
                <a:schemeClr val="tx1"/>
              </a:solidFill>
            </a:endParaRPr>
          </a:p>
        </p:txBody>
      </p:sp>
      <p:sp>
        <p:nvSpPr>
          <p:cNvPr id="5" name="TextBox 4"/>
          <p:cNvSpPr txBox="1"/>
          <p:nvPr/>
        </p:nvSpPr>
        <p:spPr>
          <a:xfrm>
            <a:off x="1295400" y="2154813"/>
            <a:ext cx="1245854" cy="646331"/>
          </a:xfrm>
          <a:prstGeom prst="rect">
            <a:avLst/>
          </a:prstGeom>
          <a:noFill/>
        </p:spPr>
        <p:txBody>
          <a:bodyPr wrap="none" rtlCol="0">
            <a:spAutoFit/>
          </a:bodyPr>
          <a:lstStyle/>
          <a:p>
            <a:r>
              <a:rPr lang="en-CA" sz="3600" dirty="0" smtClean="0"/>
              <a:t>name</a:t>
            </a:r>
            <a:endParaRPr lang="en-US" sz="3600" dirty="0"/>
          </a:p>
        </p:txBody>
      </p:sp>
    </p:spTree>
    <p:extLst>
      <p:ext uri="{BB962C8B-B14F-4D97-AF65-F5344CB8AC3E}">
        <p14:creationId xmlns:p14="http://schemas.microsoft.com/office/powerpoint/2010/main" val="34246378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what if I don’t want English?</a:t>
            </a:r>
            <a:endParaRPr lang="en-US" dirty="0"/>
          </a:p>
        </p:txBody>
      </p:sp>
      <p:sp>
        <p:nvSpPr>
          <p:cNvPr id="3" name="Content Placeholder 2"/>
          <p:cNvSpPr>
            <a:spLocks noGrp="1"/>
          </p:cNvSpPr>
          <p:nvPr>
            <p:ph sz="quarter" idx="10"/>
          </p:nvPr>
        </p:nvSpPr>
        <p:spPr/>
        <p:txBody>
          <a:bodyPr/>
          <a:lstStyle/>
          <a:p>
            <a:r>
              <a:rPr lang="en-CA" dirty="0" smtClean="0"/>
              <a:t>In programmer speak we call that localization</a:t>
            </a:r>
          </a:p>
          <a:p>
            <a:r>
              <a:rPr lang="en-CA" dirty="0" smtClean="0"/>
              <a:t>Did I mention dates drive programmers insane?</a:t>
            </a:r>
          </a:p>
          <a:p>
            <a:r>
              <a:rPr lang="en-CA" dirty="0" smtClean="0"/>
              <a:t>By default the program uses the language of the machine where it is running</a:t>
            </a:r>
          </a:p>
          <a:p>
            <a:r>
              <a:rPr lang="en-CA" dirty="0" smtClean="0"/>
              <a:t>But… since if you can’t always rely on computer settings it is possible to force Python to use a particular language</a:t>
            </a:r>
          </a:p>
          <a:p>
            <a:r>
              <a:rPr lang="en-CA" dirty="0" smtClean="0"/>
              <a:t>It just takes more time and more code. You will probably want the babel Python library </a:t>
            </a:r>
            <a:r>
              <a:rPr lang="en-CA" dirty="0" smtClean="0">
                <a:hlinkClick r:id="rId2"/>
              </a:rPr>
              <a:t>http</a:t>
            </a:r>
            <a:r>
              <a:rPr lang="en-CA" dirty="0">
                <a:hlinkClick r:id="rId2"/>
              </a:rPr>
              <a:t>://babel.pocoo.org</a:t>
            </a:r>
            <a:r>
              <a:rPr lang="en-CA" dirty="0" smtClean="0">
                <a:hlinkClick r:id="rId2"/>
              </a:rPr>
              <a:t>/</a:t>
            </a:r>
            <a:r>
              <a:rPr lang="en-CA" dirty="0" smtClean="0"/>
              <a:t> </a:t>
            </a:r>
            <a:endParaRPr lang="en-US" dirty="0"/>
          </a:p>
        </p:txBody>
      </p:sp>
    </p:spTree>
    <p:extLst>
      <p:ext uri="{BB962C8B-B14F-4D97-AF65-F5344CB8AC3E}">
        <p14:creationId xmlns:p14="http://schemas.microsoft.com/office/powerpoint/2010/main" val="4049815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Can I ask a user for their birthday?</a:t>
            </a:r>
            <a:endParaRPr lang="en-US" dirty="0"/>
          </a:p>
        </p:txBody>
      </p:sp>
      <p:sp>
        <p:nvSpPr>
          <p:cNvPr id="4" name="Rectangle 1"/>
          <p:cNvSpPr>
            <a:spLocks noGrp="1" noChangeArrowheads="1"/>
          </p:cNvSpPr>
          <p:nvPr>
            <p:ph sz="quarter" idx="10"/>
          </p:nvPr>
        </p:nvSpPr>
        <p:spPr bwMode="auto">
          <a:xfrm>
            <a:off x="379514" y="1245702"/>
            <a:ext cx="905728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birthday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birthday)</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379514" y="3149599"/>
            <a:ext cx="9228569" cy="954107"/>
          </a:xfrm>
          <a:prstGeom prst="rect">
            <a:avLst/>
          </a:prstGeom>
          <a:noFill/>
        </p:spPr>
        <p:txBody>
          <a:bodyPr wrap="square" rtlCol="0">
            <a:spAutoFit/>
          </a:bodyPr>
          <a:lstStyle/>
          <a:p>
            <a:r>
              <a:rPr lang="en-CA" sz="2800" dirty="0" smtClean="0"/>
              <a:t>Can you think of any situations where this code might not work the way we want?</a:t>
            </a:r>
            <a:endParaRPr lang="en-US" sz="2800" dirty="0"/>
          </a:p>
        </p:txBody>
      </p:sp>
    </p:spTree>
    <p:extLst>
      <p:ext uri="{BB962C8B-B14F-4D97-AF65-F5344CB8AC3E}">
        <p14:creationId xmlns:p14="http://schemas.microsoft.com/office/powerpoint/2010/main" val="79571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Can I ask a user for their birthday?</a:t>
            </a:r>
            <a:endParaRPr lang="en-US" dirty="0"/>
          </a:p>
        </p:txBody>
      </p:sp>
      <p:sp>
        <p:nvSpPr>
          <p:cNvPr id="4" name="Rectangle 1"/>
          <p:cNvSpPr>
            <a:spLocks noGrp="1" noChangeArrowheads="1"/>
          </p:cNvSpPr>
          <p:nvPr>
            <p:ph sz="quarter" idx="10"/>
          </p:nvPr>
        </p:nvSpPr>
        <p:spPr bwMode="auto">
          <a:xfrm>
            <a:off x="379514" y="1245702"/>
            <a:ext cx="905728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birthday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birthday)</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379514" y="3149599"/>
            <a:ext cx="9228569" cy="3108543"/>
          </a:xfrm>
          <a:prstGeom prst="rect">
            <a:avLst/>
          </a:prstGeom>
          <a:noFill/>
        </p:spPr>
        <p:txBody>
          <a:bodyPr wrap="square" rtlCol="0">
            <a:spAutoFit/>
          </a:bodyPr>
          <a:lstStyle/>
          <a:p>
            <a:r>
              <a:rPr lang="en-CA" sz="2800" dirty="0" smtClean="0"/>
              <a:t>What </a:t>
            </a:r>
            <a:r>
              <a:rPr lang="en-CA" sz="2800" dirty="0" err="1" smtClean="0"/>
              <a:t>datatype</a:t>
            </a:r>
            <a:r>
              <a:rPr lang="en-CA" sz="2800" dirty="0" smtClean="0"/>
              <a:t> is birthday?</a:t>
            </a:r>
          </a:p>
          <a:p>
            <a:endParaRPr lang="en-CA" sz="2800" dirty="0" smtClean="0"/>
          </a:p>
          <a:p>
            <a:r>
              <a:rPr lang="en-CA" sz="2800" dirty="0" smtClean="0"/>
              <a:t>string</a:t>
            </a:r>
          </a:p>
          <a:p>
            <a:endParaRPr lang="en-CA" sz="2800" dirty="0" smtClean="0"/>
          </a:p>
          <a:p>
            <a:r>
              <a:rPr lang="en-CA" sz="2800" dirty="0" smtClean="0"/>
              <a:t>if we want to treat it like a date (for example use the </a:t>
            </a:r>
            <a:r>
              <a:rPr lang="en-CA" sz="2800" dirty="0" err="1" smtClean="0"/>
              <a:t>datetime</a:t>
            </a:r>
            <a:r>
              <a:rPr lang="en-CA" sz="2800" dirty="0" smtClean="0"/>
              <a:t> functions to print it in a particular format) we must convert it to a date</a:t>
            </a:r>
            <a:endParaRPr lang="en-US" sz="2800" dirty="0"/>
          </a:p>
        </p:txBody>
      </p:sp>
    </p:spTree>
    <p:extLst>
      <p:ext uri="{BB962C8B-B14F-4D97-AF65-F5344CB8AC3E}">
        <p14:creationId xmlns:p14="http://schemas.microsoft.com/office/powerpoint/2010/main" val="378424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a:t>
            </a:r>
            <a:r>
              <a:rPr lang="en-CA" dirty="0" err="1" smtClean="0"/>
              <a:t>strptime</a:t>
            </a:r>
            <a:r>
              <a:rPr lang="en-CA" dirty="0" smtClean="0"/>
              <a:t> function allows you to convert a string to a date</a:t>
            </a:r>
            <a:endParaRPr lang="en-US" dirty="0"/>
          </a:p>
        </p:txBody>
      </p:sp>
      <p:sp>
        <p:nvSpPr>
          <p:cNvPr id="3" name="Rectangle 1"/>
          <p:cNvSpPr>
            <a:spLocks noChangeArrowheads="1"/>
          </p:cNvSpPr>
          <p:nvPr/>
        </p:nvSpPr>
        <p:spPr bwMode="auto">
          <a:xfrm>
            <a:off x="379514" y="1488245"/>
            <a:ext cx="11620489"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birthday = input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birthday?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birthdate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datetime.datetime.strptime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birthday,</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"%m</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).date()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#why did we list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twice? </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#because we are calling the </a:t>
            </a:r>
            <a:r>
              <a:rPr lang="en-US" altLang="en-US" sz="2800" dirty="0" err="1">
                <a:solidFill>
                  <a:srgbClr val="008000"/>
                </a:solidFill>
                <a:latin typeface="Consolas" panose="020B0609020204030204" pitchFamily="49" charset="0"/>
                <a:cs typeface="Consolas" panose="020B0609020204030204" pitchFamily="49" charset="0"/>
              </a:rPr>
              <a:t>strptime</a:t>
            </a:r>
            <a:r>
              <a:rPr lang="en-US" altLang="en-US" sz="2800" dirty="0">
                <a:solidFill>
                  <a:srgbClr val="008000"/>
                </a:solidFill>
                <a:latin typeface="Consolas" panose="020B0609020204030204" pitchFamily="49" charset="0"/>
                <a:cs typeface="Consolas" panose="020B0609020204030204" pitchFamily="49" charset="0"/>
              </a:rPr>
              <a:t> function</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#which is part of the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class</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8000"/>
                </a:solidFill>
                <a:latin typeface="Consolas" panose="020B0609020204030204" pitchFamily="49" charset="0"/>
                <a:cs typeface="Consolas" panose="020B0609020204030204" pitchFamily="49" charset="0"/>
              </a:rPr>
              <a:t>#which is in the </a:t>
            </a:r>
            <a:r>
              <a:rPr lang="en-US" altLang="en-US" sz="2800" dirty="0" err="1">
                <a:solidFill>
                  <a:srgbClr val="008000"/>
                </a:solidFill>
                <a:latin typeface="Consolas" panose="020B0609020204030204" pitchFamily="49" charset="0"/>
                <a:cs typeface="Consolas" panose="020B0609020204030204" pitchFamily="49" charset="0"/>
              </a:rPr>
              <a:t>datetime</a:t>
            </a:r>
            <a:r>
              <a:rPr lang="en-US" altLang="en-US" sz="2800" dirty="0">
                <a:solidFill>
                  <a:srgbClr val="008000"/>
                </a:solidFill>
                <a:latin typeface="Consolas" panose="020B0609020204030204" pitchFamily="49" charset="0"/>
                <a:cs typeface="Consolas" panose="020B0609020204030204" pitchFamily="49" charset="0"/>
              </a:rPr>
              <a:t> module</a:t>
            </a:r>
            <a:r>
              <a:rPr lang="en-US" altLang="en-US" sz="28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birth month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birthdate.strftime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4547242" y="5429535"/>
            <a:ext cx="8073601" cy="2654635"/>
          </a:xfrm>
          <a:prstGeom prst="rect">
            <a:avLst/>
          </a:prstGeom>
        </p:spPr>
      </p:pic>
    </p:spTree>
    <p:extLst>
      <p:ext uri="{BB962C8B-B14F-4D97-AF65-F5344CB8AC3E}">
        <p14:creationId xmlns:p14="http://schemas.microsoft.com/office/powerpoint/2010/main" val="231556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But what if the user doesn’t enter the date in the format I specify in </a:t>
            </a:r>
            <a:r>
              <a:rPr lang="en-CA" dirty="0" err="1" smtClean="0"/>
              <a:t>strptime</a:t>
            </a:r>
            <a:r>
              <a:rPr lang="en-CA" dirty="0" smtClean="0"/>
              <a:t>?</a:t>
            </a:r>
            <a:endParaRPr lang="en-US" dirty="0"/>
          </a:p>
        </p:txBody>
      </p:sp>
      <p:sp>
        <p:nvSpPr>
          <p:cNvPr id="4" name="Content Placeholder 3"/>
          <p:cNvSpPr>
            <a:spLocks noGrp="1"/>
          </p:cNvSpPr>
          <p:nvPr>
            <p:ph sz="quarter" idx="10"/>
          </p:nvPr>
        </p:nvSpPr>
        <p:spPr>
          <a:xfrm>
            <a:off x="379514" y="3042855"/>
            <a:ext cx="11525250" cy="5290388"/>
          </a:xfrm>
        </p:spPr>
        <p:txBody>
          <a:bodyPr/>
          <a:lstStyle/>
          <a:p>
            <a:r>
              <a:rPr lang="en-CA" dirty="0" smtClean="0"/>
              <a:t>Your code will crash so…</a:t>
            </a:r>
          </a:p>
          <a:p>
            <a:r>
              <a:rPr lang="en-CA" dirty="0" smtClean="0"/>
              <a:t>Tell the user the date format you want</a:t>
            </a:r>
          </a:p>
          <a:p>
            <a:pPr marL="0" lvl="0" indent="0">
              <a:buNone/>
            </a:pPr>
            <a:r>
              <a:rPr lang="en-US" altLang="en-US" sz="2800" dirty="0">
                <a:solidFill>
                  <a:srgbClr val="000000"/>
                </a:solidFill>
                <a:latin typeface="Consolas" panose="020B0609020204030204" pitchFamily="49" charset="0"/>
                <a:cs typeface="Consolas" panose="020B0609020204030204" pitchFamily="49" charset="0"/>
              </a:rPr>
              <a:t>birthday = input (</a:t>
            </a:r>
            <a:r>
              <a:rPr lang="en-US" altLang="en-US" sz="2800" dirty="0">
                <a:solidFill>
                  <a:srgbClr val="A31515"/>
                </a:solidFill>
                <a:latin typeface="Consolas" panose="020B0609020204030204" pitchFamily="49" charset="0"/>
                <a:cs typeface="Consolas" panose="020B0609020204030204" pitchFamily="49" charset="0"/>
              </a:rPr>
              <a:t>"What is your birthday? (mm/</a:t>
            </a:r>
            <a:r>
              <a:rPr lang="en-US" altLang="en-US" sz="2800" dirty="0" err="1">
                <a:solidFill>
                  <a:srgbClr val="A31515"/>
                </a:solidFill>
                <a:latin typeface="Consolas" panose="020B0609020204030204" pitchFamily="49" charset="0"/>
                <a:cs typeface="Consolas" panose="020B0609020204030204" pitchFamily="49" charset="0"/>
              </a:rPr>
              <a:t>dd</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yyyy</a:t>
            </a:r>
            <a:r>
              <a:rPr lang="en-US" altLang="en-US" sz="2800" dirty="0" smtClean="0">
                <a:solidFill>
                  <a:srgbClr val="A31515"/>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endParaRPr lang="en-CA" sz="2800" dirty="0" smtClean="0"/>
          </a:p>
          <a:p>
            <a:r>
              <a:rPr lang="en-CA" dirty="0" smtClean="0"/>
              <a:t>Add error handling, which we will cover in a later module</a:t>
            </a:r>
            <a:endParaRPr lang="en-US" dirty="0"/>
          </a:p>
        </p:txBody>
      </p:sp>
      <p:sp>
        <p:nvSpPr>
          <p:cNvPr id="5" name="Rectangle 4"/>
          <p:cNvSpPr/>
          <p:nvPr/>
        </p:nvSpPr>
        <p:spPr>
          <a:xfrm>
            <a:off x="379513" y="1772425"/>
            <a:ext cx="11812487" cy="523220"/>
          </a:xfrm>
          <a:prstGeom prst="rect">
            <a:avLst/>
          </a:prstGeom>
        </p:spPr>
        <p:txBody>
          <a:bodyPr wrap="square">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birthdate = </a:t>
            </a:r>
            <a:r>
              <a:rPr lang="en-US" altLang="en-US" sz="2800" dirty="0" err="1">
                <a:solidFill>
                  <a:srgbClr val="000000"/>
                </a:solidFill>
                <a:latin typeface="Consolas" panose="020B0609020204030204" pitchFamily="49" charset="0"/>
                <a:cs typeface="Consolas" panose="020B0609020204030204" pitchFamily="49" charset="0"/>
              </a:rPr>
              <a:t>datetime.datetime.strptime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birthday,</a:t>
            </a:r>
            <a:r>
              <a:rPr lang="en-US" altLang="en-US" sz="2800" dirty="0" err="1">
                <a:solidFill>
                  <a:srgbClr val="A31515"/>
                </a:solidFill>
                <a:latin typeface="Consolas" panose="020B0609020204030204" pitchFamily="49" charset="0"/>
                <a:cs typeface="Consolas" panose="020B0609020204030204" pitchFamily="49" charset="0"/>
              </a:rPr>
              <a:t>"%m</a:t>
            </a:r>
            <a:r>
              <a:rPr lang="en-US" altLang="en-US" sz="2800" dirty="0">
                <a:solidFill>
                  <a:srgbClr val="A31515"/>
                </a:solidFill>
                <a:latin typeface="Consolas" panose="020B0609020204030204" pitchFamily="49" charset="0"/>
                <a:cs typeface="Consolas" panose="020B0609020204030204" pitchFamily="49" charset="0"/>
              </a:rPr>
              <a:t>/%d/%Y"</a:t>
            </a:r>
            <a:r>
              <a:rPr lang="en-US" altLang="en-US" sz="2800" dirty="0">
                <a:solidFill>
                  <a:srgbClr val="00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406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Dates seem like a lot of hassle, is it worth it? Why not just store them as strings!</a:t>
            </a:r>
            <a:endParaRPr lang="en-US" dirty="0"/>
          </a:p>
        </p:txBody>
      </p:sp>
      <p:sp>
        <p:nvSpPr>
          <p:cNvPr id="3" name="Content Placeholder 2"/>
          <p:cNvSpPr>
            <a:spLocks noGrp="1"/>
          </p:cNvSpPr>
          <p:nvPr>
            <p:ph sz="quarter" idx="10"/>
          </p:nvPr>
        </p:nvSpPr>
        <p:spPr/>
        <p:txBody>
          <a:bodyPr/>
          <a:lstStyle/>
          <a:p>
            <a:r>
              <a:rPr lang="en-CA" dirty="0" smtClean="0"/>
              <a:t>You can create a countdown to say how many days until a big event or holiday</a:t>
            </a:r>
          </a:p>
          <a:p>
            <a:endParaRPr lang="en-CA" dirty="0" smtClean="0"/>
          </a:p>
          <a:p>
            <a:endParaRPr lang="en-CA" dirty="0" smtClean="0"/>
          </a:p>
          <a:p>
            <a:endParaRPr lang="en-CA" dirty="0"/>
          </a:p>
          <a:p>
            <a:endParaRPr lang="en-CA" dirty="0" smtClean="0"/>
          </a:p>
        </p:txBody>
      </p:sp>
      <p:sp>
        <p:nvSpPr>
          <p:cNvPr id="4" name="Rectangle 1"/>
          <p:cNvSpPr>
            <a:spLocks noChangeArrowheads="1"/>
          </p:cNvSpPr>
          <p:nvPr/>
        </p:nvSpPr>
        <p:spPr bwMode="auto">
          <a:xfrm>
            <a:off x="374341" y="2694592"/>
            <a:ext cx="1181765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nextBirthday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datetime.datetime.strptime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'12/20/2014'</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'%m/%d/%Y'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smtClean="0">
                <a:solidFill>
                  <a:srgbClr val="008000"/>
                </a:solidFill>
                <a:latin typeface="Consolas" panose="020B0609020204030204" pitchFamily="49" charset="0"/>
                <a:cs typeface="Consolas" panose="020B0609020204030204" pitchFamily="49" charset="0"/>
              </a:rPr>
              <a:t>#If you subtract two dates you get back the number of days </a:t>
            </a:r>
          </a:p>
          <a:p>
            <a:pPr lvl="0" eaLnBrk="0" fontAlgn="base" hangingPunct="0">
              <a:spcBef>
                <a:spcPct val="0"/>
              </a:spcBef>
              <a:spcAft>
                <a:spcPct val="0"/>
              </a:spcAft>
            </a:pPr>
            <a:r>
              <a:rPr lang="en-US" altLang="en-US" sz="2800" dirty="0" smtClean="0">
                <a:solidFill>
                  <a:srgbClr val="008000"/>
                </a:solidFill>
                <a:latin typeface="Consolas" panose="020B0609020204030204" pitchFamily="49" charset="0"/>
                <a:cs typeface="Consolas" panose="020B0609020204030204" pitchFamily="49" charset="0"/>
              </a:rPr>
              <a:t>#between those dates</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nextBirthday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936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Dates seem like a lot of hassle, is it worth it? Why not just store them as strings!</a:t>
            </a:r>
            <a:endParaRPr lang="en-US" dirty="0"/>
          </a:p>
        </p:txBody>
      </p:sp>
      <p:sp>
        <p:nvSpPr>
          <p:cNvPr id="3" name="Content Placeholder 2"/>
          <p:cNvSpPr>
            <a:spLocks noGrp="1"/>
          </p:cNvSpPr>
          <p:nvPr>
            <p:ph sz="quarter" idx="10"/>
          </p:nvPr>
        </p:nvSpPr>
        <p:spPr/>
        <p:txBody>
          <a:bodyPr/>
          <a:lstStyle/>
          <a:p>
            <a:r>
              <a:rPr lang="en-CA" dirty="0" smtClean="0"/>
              <a:t>You can tell someone when the milk in their fridge will expire</a:t>
            </a:r>
          </a:p>
          <a:p>
            <a:endParaRPr lang="en-CA" dirty="0" smtClean="0"/>
          </a:p>
          <a:p>
            <a:endParaRPr lang="en-CA" dirty="0" smtClean="0"/>
          </a:p>
          <a:p>
            <a:endParaRPr lang="en-CA" dirty="0"/>
          </a:p>
          <a:p>
            <a:endParaRPr lang="en-CA" dirty="0" smtClean="0"/>
          </a:p>
        </p:txBody>
      </p:sp>
      <p:sp>
        <p:nvSpPr>
          <p:cNvPr id="4" name="Rectangle 1"/>
          <p:cNvSpPr>
            <a:spLocks noChangeArrowheads="1"/>
          </p:cNvSpPr>
          <p:nvPr/>
        </p:nvSpPr>
        <p:spPr bwMode="auto">
          <a:xfrm>
            <a:off x="374341" y="37718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374341" y="2109778"/>
            <a:ext cx="1004313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datetime.date.today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timedelta</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allows you to specify the time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8000"/>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 add or subtract from a 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datetime.timedelta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(days=15))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currentDate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datetime.timedelta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(hours=15))</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46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will be amazed how often you need to work with dates!</a:t>
            </a:r>
            <a:endParaRPr lang="en-US" dirty="0"/>
          </a:p>
        </p:txBody>
      </p:sp>
      <p:sp>
        <p:nvSpPr>
          <p:cNvPr id="3" name="Content Placeholder 2"/>
          <p:cNvSpPr>
            <a:spLocks noGrp="1"/>
          </p:cNvSpPr>
          <p:nvPr>
            <p:ph sz="quarter" idx="10"/>
          </p:nvPr>
        </p:nvSpPr>
        <p:spPr/>
        <p:txBody>
          <a:bodyPr/>
          <a:lstStyle/>
          <a:p>
            <a:r>
              <a:rPr lang="en-CA" dirty="0" smtClean="0"/>
              <a:t>If </a:t>
            </a:r>
            <a:r>
              <a:rPr lang="en-CA" dirty="0" err="1" smtClean="0"/>
              <a:t>datetime</a:t>
            </a:r>
            <a:r>
              <a:rPr lang="en-CA" dirty="0" smtClean="0"/>
              <a:t> doesn’t have what you need, check out the </a:t>
            </a:r>
            <a:r>
              <a:rPr lang="en-CA" dirty="0" err="1" smtClean="0">
                <a:hlinkClick r:id="rId2"/>
              </a:rPr>
              <a:t>dateutil</a:t>
            </a:r>
            <a:r>
              <a:rPr lang="en-CA" dirty="0" smtClean="0">
                <a:hlinkClick r:id="rId2"/>
              </a:rPr>
              <a:t> </a:t>
            </a:r>
            <a:r>
              <a:rPr lang="en-CA" dirty="0" smtClean="0"/>
              <a:t>library (for example you might want to know the number of years between two dates instead of number of days)</a:t>
            </a:r>
          </a:p>
          <a:p>
            <a:endParaRPr lang="en-CA" dirty="0" smtClean="0"/>
          </a:p>
          <a:p>
            <a:endParaRPr lang="en-CA" dirty="0" smtClean="0"/>
          </a:p>
          <a:p>
            <a:endParaRPr lang="en-CA" dirty="0"/>
          </a:p>
          <a:p>
            <a:endParaRPr lang="en-CA" dirty="0" smtClean="0"/>
          </a:p>
        </p:txBody>
      </p:sp>
      <p:sp>
        <p:nvSpPr>
          <p:cNvPr id="4" name="Rectangle 1"/>
          <p:cNvSpPr>
            <a:spLocks noChangeArrowheads="1"/>
          </p:cNvSpPr>
          <p:nvPr/>
        </p:nvSpPr>
        <p:spPr bwMode="auto">
          <a:xfrm>
            <a:off x="374341" y="37718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221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about times?</a:t>
            </a:r>
            <a:endParaRPr lang="en-US" dirty="0"/>
          </a:p>
        </p:txBody>
      </p:sp>
      <p:sp>
        <p:nvSpPr>
          <p:cNvPr id="3" name="Content Placeholder 2"/>
          <p:cNvSpPr>
            <a:spLocks noGrp="1"/>
          </p:cNvSpPr>
          <p:nvPr>
            <p:ph sz="quarter" idx="10"/>
          </p:nvPr>
        </p:nvSpPr>
        <p:spPr/>
        <p:txBody>
          <a:bodyPr/>
          <a:lstStyle/>
          <a:p>
            <a:r>
              <a:rPr lang="en-CA" dirty="0" smtClean="0"/>
              <a:t>It is called </a:t>
            </a:r>
            <a:r>
              <a:rPr lang="en-CA" dirty="0" err="1" smtClean="0"/>
              <a:t>Date</a:t>
            </a:r>
            <a:r>
              <a:rPr lang="en-CA" b="1" dirty="0" err="1" smtClean="0"/>
              <a:t>time</a:t>
            </a:r>
            <a:r>
              <a:rPr lang="en-CA" dirty="0" smtClean="0"/>
              <a:t>, so yes it can store times.</a:t>
            </a:r>
          </a:p>
          <a:p>
            <a:pPr marL="0" indent="0">
              <a:buNone/>
            </a:pPr>
            <a:endParaRPr lang="en-US" dirty="0"/>
          </a:p>
        </p:txBody>
      </p:sp>
      <p:sp>
        <p:nvSpPr>
          <p:cNvPr id="4" name="Rectangle 1"/>
          <p:cNvSpPr>
            <a:spLocks noChangeArrowheads="1"/>
          </p:cNvSpPr>
          <p:nvPr/>
        </p:nvSpPr>
        <p:spPr bwMode="auto">
          <a:xfrm>
            <a:off x="379413" y="2170002"/>
            <a:ext cx="767710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datetime.datetime.now</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currentTime.hour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currentTime.minute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currentTime.second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912757" y="4847657"/>
            <a:ext cx="7164614" cy="3472645"/>
          </a:xfrm>
          <a:prstGeom prst="rect">
            <a:avLst/>
          </a:prstGeom>
        </p:spPr>
      </p:pic>
    </p:spTree>
    <p:extLst>
      <p:ext uri="{BB962C8B-B14F-4D97-AF65-F5344CB8AC3E}">
        <p14:creationId xmlns:p14="http://schemas.microsoft.com/office/powerpoint/2010/main" val="213701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Just like with dates you can use </a:t>
            </a:r>
            <a:r>
              <a:rPr lang="en-CA" dirty="0" err="1" smtClean="0"/>
              <a:t>strftime</a:t>
            </a:r>
            <a:r>
              <a:rPr lang="en-CA" dirty="0" smtClean="0"/>
              <a:t>() to format the way a time is displayed</a:t>
            </a:r>
            <a:endParaRPr lang="en-US" dirty="0"/>
          </a:p>
        </p:txBody>
      </p:sp>
      <p:sp>
        <p:nvSpPr>
          <p:cNvPr id="3" name="Content Placeholder 2"/>
          <p:cNvSpPr>
            <a:spLocks noGrp="1"/>
          </p:cNvSpPr>
          <p:nvPr>
            <p:ph sz="quarter" idx="10"/>
          </p:nvPr>
        </p:nvSpPr>
        <p:spPr>
          <a:xfrm>
            <a:off x="378696" y="3247220"/>
            <a:ext cx="11525250" cy="5290388"/>
          </a:xfrm>
        </p:spPr>
        <p:txBody>
          <a:bodyPr/>
          <a:lstStyle/>
          <a:p>
            <a:pPr marL="0" indent="0">
              <a:buNone/>
            </a:pPr>
            <a:r>
              <a:rPr lang="en-CA" dirty="0" smtClean="0"/>
              <a:t>%H 	Hours (24 </a:t>
            </a:r>
            <a:r>
              <a:rPr lang="en-CA" dirty="0" err="1" smtClean="0"/>
              <a:t>hr</a:t>
            </a:r>
            <a:r>
              <a:rPr lang="en-CA" dirty="0" smtClean="0"/>
              <a:t> clock)</a:t>
            </a:r>
          </a:p>
          <a:p>
            <a:pPr marL="0" indent="0">
              <a:buNone/>
            </a:pPr>
            <a:r>
              <a:rPr lang="en-CA" dirty="0" smtClean="0"/>
              <a:t>%I 	Hours (12 </a:t>
            </a:r>
            <a:r>
              <a:rPr lang="en-CA" dirty="0" err="1"/>
              <a:t>h</a:t>
            </a:r>
            <a:r>
              <a:rPr lang="en-CA" dirty="0" err="1" smtClean="0"/>
              <a:t>r</a:t>
            </a:r>
            <a:r>
              <a:rPr lang="en-CA" dirty="0" smtClean="0"/>
              <a:t> clock)</a:t>
            </a:r>
          </a:p>
          <a:p>
            <a:pPr marL="0" indent="0">
              <a:buNone/>
            </a:pPr>
            <a:r>
              <a:rPr lang="en-CA" dirty="0" smtClean="0"/>
              <a:t>%p 	AM or PM</a:t>
            </a:r>
          </a:p>
          <a:p>
            <a:pPr marL="0" indent="0">
              <a:buNone/>
            </a:pPr>
            <a:r>
              <a:rPr lang="en-CA" dirty="0" smtClean="0"/>
              <a:t>%m 	Minutes</a:t>
            </a:r>
          </a:p>
          <a:p>
            <a:pPr marL="0" indent="0">
              <a:buNone/>
            </a:pPr>
            <a:r>
              <a:rPr lang="en-CA" dirty="0" smtClean="0"/>
              <a:t>%S 	Seconds</a:t>
            </a:r>
            <a:endParaRPr lang="en-US" dirty="0"/>
          </a:p>
        </p:txBody>
      </p:sp>
      <p:sp>
        <p:nvSpPr>
          <p:cNvPr id="4" name="Rectangle 1"/>
          <p:cNvSpPr>
            <a:spLocks noChangeArrowheads="1"/>
          </p:cNvSpPr>
          <p:nvPr/>
        </p:nvSpPr>
        <p:spPr bwMode="auto">
          <a:xfrm>
            <a:off x="379413" y="324722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79413" y="1661684"/>
            <a:ext cx="1102898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datetime.datetime.now</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datetime.datetime.strftime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currentTime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'%H:%M'</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912757" y="4847657"/>
            <a:ext cx="7324192" cy="2946514"/>
          </a:xfrm>
          <a:prstGeom prst="rect">
            <a:avLst/>
          </a:prstGeom>
        </p:spPr>
      </p:pic>
    </p:spTree>
    <p:extLst>
      <p:ext uri="{BB962C8B-B14F-4D97-AF65-F5344CB8AC3E}">
        <p14:creationId xmlns:p14="http://schemas.microsoft.com/office/powerpoint/2010/main" val="871506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need to remember more than one value, just create more variables </a:t>
            </a:r>
            <a:endParaRPr lang="en-US" dirty="0"/>
          </a:p>
        </p:txBody>
      </p:sp>
      <p:sp>
        <p:nvSpPr>
          <p:cNvPr id="4" name="Rectangle 3"/>
          <p:cNvSpPr/>
          <p:nvPr/>
        </p:nvSpPr>
        <p:spPr>
          <a:xfrm>
            <a:off x="1295400" y="280114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Chris</a:t>
            </a:r>
            <a:endParaRPr lang="en-US" sz="4000" dirty="0">
              <a:solidFill>
                <a:schemeClr val="tx1"/>
              </a:solidFill>
            </a:endParaRPr>
          </a:p>
        </p:txBody>
      </p:sp>
      <p:sp>
        <p:nvSpPr>
          <p:cNvPr id="5" name="TextBox 4"/>
          <p:cNvSpPr txBox="1"/>
          <p:nvPr/>
        </p:nvSpPr>
        <p:spPr>
          <a:xfrm>
            <a:off x="1295400" y="2154813"/>
            <a:ext cx="1245854" cy="646331"/>
          </a:xfrm>
          <a:prstGeom prst="rect">
            <a:avLst/>
          </a:prstGeom>
          <a:noFill/>
        </p:spPr>
        <p:txBody>
          <a:bodyPr wrap="none" rtlCol="0">
            <a:spAutoFit/>
          </a:bodyPr>
          <a:lstStyle/>
          <a:p>
            <a:r>
              <a:rPr lang="en-CA" sz="3600" dirty="0" smtClean="0"/>
              <a:t>name</a:t>
            </a:r>
            <a:endParaRPr lang="en-US" sz="3600" dirty="0"/>
          </a:p>
        </p:txBody>
      </p:sp>
      <p:sp>
        <p:nvSpPr>
          <p:cNvPr id="6" name="Rectangle 5"/>
          <p:cNvSpPr/>
          <p:nvPr/>
        </p:nvSpPr>
        <p:spPr>
          <a:xfrm>
            <a:off x="1295400" y="491569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Pasadena</a:t>
            </a:r>
            <a:endParaRPr lang="en-US" sz="4000" dirty="0">
              <a:solidFill>
                <a:schemeClr val="tx1"/>
              </a:solidFill>
            </a:endParaRPr>
          </a:p>
        </p:txBody>
      </p:sp>
      <p:sp>
        <p:nvSpPr>
          <p:cNvPr id="7" name="TextBox 6"/>
          <p:cNvSpPr txBox="1"/>
          <p:nvPr/>
        </p:nvSpPr>
        <p:spPr>
          <a:xfrm>
            <a:off x="1202071" y="4135328"/>
            <a:ext cx="848309" cy="646331"/>
          </a:xfrm>
          <a:prstGeom prst="rect">
            <a:avLst/>
          </a:prstGeom>
          <a:noFill/>
        </p:spPr>
        <p:txBody>
          <a:bodyPr wrap="none" rtlCol="0">
            <a:spAutoFit/>
          </a:bodyPr>
          <a:lstStyle/>
          <a:p>
            <a:r>
              <a:rPr lang="en-CA" sz="3600" dirty="0" smtClean="0"/>
              <a:t>city</a:t>
            </a:r>
            <a:endParaRPr lang="en-US" sz="3600" dirty="0"/>
          </a:p>
        </p:txBody>
      </p:sp>
      <p:sp>
        <p:nvSpPr>
          <p:cNvPr id="8" name="Rectangle 7"/>
          <p:cNvSpPr/>
          <p:nvPr/>
        </p:nvSpPr>
        <p:spPr>
          <a:xfrm>
            <a:off x="5129466" y="2782093"/>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Real Genius</a:t>
            </a:r>
            <a:endParaRPr lang="en-US" sz="4000" dirty="0">
              <a:solidFill>
                <a:schemeClr val="tx1"/>
              </a:solidFill>
            </a:endParaRPr>
          </a:p>
        </p:txBody>
      </p:sp>
      <p:sp>
        <p:nvSpPr>
          <p:cNvPr id="9" name="TextBox 8"/>
          <p:cNvSpPr txBox="1"/>
          <p:nvPr/>
        </p:nvSpPr>
        <p:spPr>
          <a:xfrm>
            <a:off x="5036137" y="2001727"/>
            <a:ext cx="2801601" cy="646331"/>
          </a:xfrm>
          <a:prstGeom prst="rect">
            <a:avLst/>
          </a:prstGeom>
          <a:noFill/>
        </p:spPr>
        <p:txBody>
          <a:bodyPr wrap="none" rtlCol="0">
            <a:spAutoFit/>
          </a:bodyPr>
          <a:lstStyle/>
          <a:p>
            <a:r>
              <a:rPr lang="en-CA" sz="3600" dirty="0" err="1" smtClean="0"/>
              <a:t>favoriteMovie</a:t>
            </a:r>
            <a:endParaRPr lang="en-US" sz="3600" dirty="0"/>
          </a:p>
        </p:txBody>
      </p:sp>
    </p:spTree>
    <p:extLst>
      <p:ext uri="{BB962C8B-B14F-4D97-AF65-F5344CB8AC3E}">
        <p14:creationId xmlns:p14="http://schemas.microsoft.com/office/powerpoint/2010/main" val="30748491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CA" dirty="0" smtClean="0"/>
              <a:t>Conditional code </a:t>
            </a:r>
            <a:endParaRPr lang="en-US" dirty="0"/>
          </a:p>
        </p:txBody>
      </p:sp>
      <p:sp>
        <p:nvSpPr>
          <p:cNvPr id="2" name="Subtitle 1"/>
          <p:cNvSpPr>
            <a:spLocks noGrp="1"/>
          </p:cNvSpPr>
          <p:nvPr>
            <p:ph type="subTitle" idx="1"/>
          </p:nvPr>
        </p:nvSpPr>
        <p:spPr/>
        <p:txBody>
          <a:bodyPr/>
          <a:lstStyle/>
          <a:p>
            <a:r>
              <a:rPr lang="en-CA" dirty="0" smtClean="0"/>
              <a:t>If statements</a:t>
            </a:r>
            <a:endParaRPr lang="en-US" dirty="0"/>
          </a:p>
        </p:txBody>
      </p:sp>
      <p:sp>
        <p:nvSpPr>
          <p:cNvPr id="4" name="Title 3"/>
          <p:cNvSpPr>
            <a:spLocks noGrp="1"/>
          </p:cNvSpPr>
          <p:nvPr>
            <p:ph type="title" idx="4294967295"/>
          </p:nvPr>
        </p:nvSpPr>
        <p:spPr>
          <a:xfrm>
            <a:off x="0" y="1709738"/>
            <a:ext cx="10515600" cy="2852737"/>
          </a:xfrm>
        </p:spPr>
        <p:txBody>
          <a:bodyPr/>
          <a:lstStyle/>
          <a:p>
            <a:endParaRPr lang="en-US" dirty="0"/>
          </a:p>
        </p:txBody>
      </p:sp>
    </p:spTree>
    <p:extLst>
      <p:ext uri="{BB962C8B-B14F-4D97-AF65-F5344CB8AC3E}">
        <p14:creationId xmlns:p14="http://schemas.microsoft.com/office/powerpoint/2010/main" val="35716747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Sometimes you want your code to react differently to different situations</a:t>
            </a:r>
            <a:endParaRPr lang="en-US" dirty="0"/>
          </a:p>
        </p:txBody>
      </p:sp>
      <p:sp>
        <p:nvSpPr>
          <p:cNvPr id="2" name="Content Placeholder 1"/>
          <p:cNvSpPr>
            <a:spLocks noGrp="1"/>
          </p:cNvSpPr>
          <p:nvPr>
            <p:ph sz="quarter" idx="10"/>
          </p:nvPr>
        </p:nvSpPr>
        <p:spPr/>
        <p:txBody>
          <a:bodyPr/>
          <a:lstStyle/>
          <a:p>
            <a:r>
              <a:rPr lang="en-CA" dirty="0" smtClean="0"/>
              <a:t>If the user chooses express shipping, charge an extra $10</a:t>
            </a:r>
          </a:p>
          <a:p>
            <a:r>
              <a:rPr lang="en-CA" dirty="0" smtClean="0"/>
              <a:t>If I win the lottery quit my job</a:t>
            </a:r>
          </a:p>
          <a:p>
            <a:r>
              <a:rPr lang="en-CA" dirty="0" smtClean="0"/>
              <a:t>If the hockey player gets the puck in the net, add one to the score</a:t>
            </a:r>
          </a:p>
          <a:p>
            <a:endParaRPr lang="en-CA" dirty="0"/>
          </a:p>
          <a:p>
            <a:endParaRPr lang="en-CA" dirty="0" smtClean="0"/>
          </a:p>
          <a:p>
            <a:endParaRPr lang="en-CA" dirty="0" smtClean="0"/>
          </a:p>
        </p:txBody>
      </p:sp>
    </p:spTree>
    <p:extLst>
      <p:ext uri="{BB962C8B-B14F-4D97-AF65-F5344CB8AC3E}">
        <p14:creationId xmlns:p14="http://schemas.microsoft.com/office/powerpoint/2010/main" val="35890852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906131"/>
            <a:ext cx="9767455"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If statements allow you to specify code that only executes if a specific condition is true</a:t>
            </a:r>
            <a:endParaRPr lang="en-US" dirty="0"/>
          </a:p>
        </p:txBody>
      </p:sp>
      <p:sp>
        <p:nvSpPr>
          <p:cNvPr id="7" name="Oval 6"/>
          <p:cNvSpPr/>
          <p:nvPr/>
        </p:nvSpPr>
        <p:spPr>
          <a:xfrm>
            <a:off x="2765564" y="2290515"/>
            <a:ext cx="636104" cy="61622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838200" y="4234070"/>
            <a:ext cx="7946021" cy="646331"/>
          </a:xfrm>
          <a:prstGeom prst="rect">
            <a:avLst/>
          </a:prstGeom>
          <a:noFill/>
        </p:spPr>
        <p:txBody>
          <a:bodyPr wrap="none" rtlCol="0">
            <a:spAutoFit/>
          </a:bodyPr>
          <a:lstStyle/>
          <a:p>
            <a:r>
              <a:rPr lang="en-CA" sz="3600" dirty="0" smtClean="0"/>
              <a:t>What do you think the == symbol means?</a:t>
            </a:r>
          </a:p>
        </p:txBody>
      </p:sp>
    </p:spTree>
    <p:extLst>
      <p:ext uri="{BB962C8B-B14F-4D97-AF65-F5344CB8AC3E}">
        <p14:creationId xmlns:p14="http://schemas.microsoft.com/office/powerpoint/2010/main" val="377481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is equal to</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smtClean="0">
                <a:solidFill>
                  <a:srgbClr val="000000"/>
                </a:solidFill>
                <a:latin typeface="Consolas" panose="020B0609020204030204" pitchFamily="49" charset="0"/>
                <a:cs typeface="Consolas" panose="020B0609020204030204" pitchFamily="49" charset="0"/>
              </a:rPr>
              <a:t>!= 	is not equal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CA" altLang="en-US" sz="28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is less than</a:t>
            </a:r>
          </a:p>
          <a:p>
            <a:pPr marR="0" lvl="0" algn="l" defTabSz="914400" rtl="0" eaLnBrk="0" fontAlgn="base" latinLnBrk="0" hangingPunct="0">
              <a:lnSpc>
                <a:spcPct val="100000"/>
              </a:lnSpc>
              <a:spcBef>
                <a:spcPct val="0"/>
              </a:spcBef>
              <a:spcAft>
                <a:spcPct val="0"/>
              </a:spcAft>
              <a:buClrTx/>
              <a:buSzTx/>
              <a:tabLst/>
            </a:pPr>
            <a:r>
              <a:rPr lang="en-CA" altLang="en-US" sz="2800" dirty="0" smtClean="0">
                <a:solidFill>
                  <a:srgbClr val="000000"/>
                </a:solidFill>
                <a:latin typeface="Consolas" panose="020B0609020204030204" pitchFamily="49" charset="0"/>
                <a:cs typeface="Consolas" panose="020B0609020204030204" pitchFamily="49" charset="0"/>
              </a:rPr>
              <a:t>&gt; 	is greater than</a:t>
            </a:r>
          </a:p>
          <a:p>
            <a:pPr marR="0" lvl="0" algn="l" defTabSz="914400" rtl="0" eaLnBrk="0" fontAlgn="base" latinLnBrk="0" hangingPunct="0">
              <a:lnSpc>
                <a:spcPct val="100000"/>
              </a:lnSpc>
              <a:spcBef>
                <a:spcPct val="0"/>
              </a:spcBef>
              <a:spcAft>
                <a:spcPct val="0"/>
              </a:spcAft>
              <a:buClrTx/>
              <a:buSzTx/>
              <a:tabLst/>
            </a:pPr>
            <a:r>
              <a:rPr kumimoji="0" lang="en-CA"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 	is less than or equal to</a:t>
            </a:r>
          </a:p>
          <a:p>
            <a:pPr marR="0" lvl="0" algn="l" defTabSz="914400" rtl="0" eaLnBrk="0" fontAlgn="base" latinLnBrk="0" hangingPunct="0">
              <a:lnSpc>
                <a:spcPct val="100000"/>
              </a:lnSpc>
              <a:spcBef>
                <a:spcPct val="0"/>
              </a:spcBef>
              <a:spcAft>
                <a:spcPct val="0"/>
              </a:spcAft>
              <a:buClrTx/>
              <a:buSzTx/>
              <a:tabLst/>
            </a:pPr>
            <a:r>
              <a:rPr lang="en-CA" altLang="en-US" sz="2800" dirty="0" smtClean="0">
                <a:solidFill>
                  <a:srgbClr val="000000"/>
                </a:solidFill>
                <a:latin typeface="Consolas" panose="020B0609020204030204" pitchFamily="49" charset="0"/>
                <a:cs typeface="Consolas" panose="020B0609020204030204" pitchFamily="49" charset="0"/>
              </a:rPr>
              <a:t>&gt;= 	is great than or equal to</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normAutofit fontScale="90000"/>
          </a:bodyPr>
          <a:lstStyle/>
          <a:p>
            <a:r>
              <a:rPr lang="en-CA" dirty="0" smtClean="0"/>
              <a:t>You can use different symbols to check for different conditions</a:t>
            </a:r>
            <a:endParaRPr lang="en-US" dirty="0"/>
          </a:p>
        </p:txBody>
      </p:sp>
      <p:sp>
        <p:nvSpPr>
          <p:cNvPr id="6" name="Rectangle 2"/>
          <p:cNvSpPr>
            <a:spLocks noChangeArrowheads="1"/>
          </p:cNvSpPr>
          <p:nvPr/>
        </p:nvSpPr>
        <p:spPr bwMode="auto">
          <a:xfrm>
            <a:off x="6960705" y="1690688"/>
            <a:ext cx="490661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b="1"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answer </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A31515"/>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"no"</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b="1"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b="1"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total &lt; 100 :</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2800"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b="1"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a:t>
            </a:r>
            <a:r>
              <a:rPr lang="en-US" altLang="en-US" sz="2800" dirty="0" smtClean="0">
                <a:solidFill>
                  <a:srgbClr val="000000"/>
                </a:solidFill>
                <a:latin typeface="Consolas" panose="020B0609020204030204" pitchFamily="49" charset="0"/>
                <a:cs typeface="Consolas" panose="020B0609020204030204" pitchFamily="49" charset="0"/>
              </a:rPr>
              <a:t>&gt; 100 :</a:t>
            </a:r>
          </a:p>
          <a:p>
            <a:pPr lvl="0" eaLnBrk="0" fontAlgn="base" hangingPunct="0">
              <a:spcBef>
                <a:spcPct val="0"/>
              </a:spcBef>
              <a:spcAft>
                <a:spcPct val="0"/>
              </a:spcAft>
            </a:pPr>
            <a:r>
              <a:rPr lang="en-US" altLang="en-US" sz="2800" b="1"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a:t>
            </a:r>
            <a:r>
              <a:rPr lang="en-US" altLang="en-US" sz="2800" dirty="0" smtClean="0">
                <a:solidFill>
                  <a:srgbClr val="000000"/>
                </a:solidFill>
                <a:latin typeface="Consolas" panose="020B0609020204030204" pitchFamily="49" charset="0"/>
                <a:cs typeface="Consolas" panose="020B0609020204030204" pitchFamily="49" charset="0"/>
              </a:rPr>
              <a:t>&lt;= 100 :</a:t>
            </a:r>
          </a:p>
          <a:p>
            <a:pPr lvl="0" eaLnBrk="0" fontAlgn="base" hangingPunct="0">
              <a:spcBef>
                <a:spcPct val="0"/>
              </a:spcBef>
              <a:spcAft>
                <a:spcPct val="0"/>
              </a:spcAft>
            </a:pPr>
            <a:r>
              <a:rPr lang="en-US" altLang="en-US" sz="2800" b="1"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a:t>
            </a:r>
            <a:r>
              <a:rPr lang="en-US" altLang="en-US" sz="2800" dirty="0" smtClean="0">
                <a:solidFill>
                  <a:srgbClr val="000000"/>
                </a:solidFill>
                <a:latin typeface="Consolas" panose="020B0609020204030204" pitchFamily="49" charset="0"/>
                <a:cs typeface="Consolas" panose="020B0609020204030204" pitchFamily="49" charset="0"/>
              </a:rPr>
              <a:t>&gt;= 100 :</a:t>
            </a:r>
            <a:endPar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15218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If statements allow you to specify code that only executes if a specific condition is true</a:t>
            </a:r>
            <a:endParaRPr lang="en-US" dirty="0"/>
          </a:p>
        </p:txBody>
      </p:sp>
      <p:sp>
        <p:nvSpPr>
          <p:cNvPr id="7" name="Oval 6"/>
          <p:cNvSpPr/>
          <p:nvPr/>
        </p:nvSpPr>
        <p:spPr>
          <a:xfrm>
            <a:off x="838199" y="2536847"/>
            <a:ext cx="1030357" cy="61622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838200" y="4234070"/>
            <a:ext cx="9486636" cy="646331"/>
          </a:xfrm>
          <a:prstGeom prst="rect">
            <a:avLst/>
          </a:prstGeom>
          <a:noFill/>
        </p:spPr>
        <p:txBody>
          <a:bodyPr wrap="none" rtlCol="0">
            <a:spAutoFit/>
          </a:bodyPr>
          <a:lstStyle/>
          <a:p>
            <a:r>
              <a:rPr lang="en-CA" sz="3600" dirty="0" smtClean="0"/>
              <a:t>Does it matter if that print statement is indented?</a:t>
            </a:r>
          </a:p>
        </p:txBody>
      </p:sp>
      <p:sp>
        <p:nvSpPr>
          <p:cNvPr id="6" name="TextBox 5"/>
          <p:cNvSpPr txBox="1"/>
          <p:nvPr/>
        </p:nvSpPr>
        <p:spPr>
          <a:xfrm>
            <a:off x="838200" y="4961570"/>
            <a:ext cx="9180443" cy="1200329"/>
          </a:xfrm>
          <a:prstGeom prst="rect">
            <a:avLst/>
          </a:prstGeom>
          <a:noFill/>
        </p:spPr>
        <p:txBody>
          <a:bodyPr wrap="square" rtlCol="0">
            <a:spAutoFit/>
          </a:bodyPr>
          <a:lstStyle/>
          <a:p>
            <a:r>
              <a:rPr lang="en-CA" sz="3600" dirty="0" smtClean="0"/>
              <a:t>YES – the indented code is only executed if the condition is true</a:t>
            </a:r>
          </a:p>
        </p:txBody>
      </p:sp>
    </p:spTree>
    <p:extLst>
      <p:ext uri="{BB962C8B-B14F-4D97-AF65-F5344CB8AC3E}">
        <p14:creationId xmlns:p14="http://schemas.microsoft.com/office/powerpoint/2010/main" val="1110101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464558"/>
            <a:ext cx="976745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b="1"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answer == </a:t>
            </a:r>
            <a:r>
              <a:rPr lang="en-US" altLang="en-US" sz="2800" dirty="0">
                <a:solidFill>
                  <a:srgbClr val="A31515"/>
                </a:solidFill>
                <a:latin typeface="Consolas" panose="020B0609020204030204" pitchFamily="49" charset="0"/>
                <a:cs typeface="Consolas" panose="020B0609020204030204" pitchFamily="49" charset="0"/>
              </a:rPr>
              <a:t>"yes"</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b="1" dirty="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not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b="1"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&lt; 100 </a:t>
            </a:r>
            <a:r>
              <a:rPr lang="en-US" altLang="en-US" sz="28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b="1"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not total &gt;= </a:t>
            </a:r>
            <a:r>
              <a:rPr lang="en-US" altLang="en-US" sz="2800" dirty="0">
                <a:solidFill>
                  <a:srgbClr val="000000"/>
                </a:solidFill>
                <a:latin typeface="Consolas" panose="020B0609020204030204" pitchFamily="49" charset="0"/>
                <a:cs typeface="Consolas" panose="020B0609020204030204" pitchFamily="49" charset="0"/>
              </a:rPr>
              <a:t>100 :</a:t>
            </a:r>
            <a:endParaRPr lang="en-US" altLang="en-US" sz="2800" b="1"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endPar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normAutofit fontScale="90000"/>
          </a:bodyPr>
          <a:lstStyle/>
          <a:p>
            <a:r>
              <a:rPr lang="en-CA" dirty="0" smtClean="0"/>
              <a:t>Almost every if statement can be written two ways</a:t>
            </a:r>
            <a:endParaRPr lang="en-US" dirty="0"/>
          </a:p>
        </p:txBody>
      </p:sp>
      <p:sp>
        <p:nvSpPr>
          <p:cNvPr id="11" name="TextBox 10"/>
          <p:cNvSpPr txBox="1"/>
          <p:nvPr/>
        </p:nvSpPr>
        <p:spPr>
          <a:xfrm>
            <a:off x="838200" y="4361070"/>
            <a:ext cx="4221284" cy="646331"/>
          </a:xfrm>
          <a:prstGeom prst="rect">
            <a:avLst/>
          </a:prstGeom>
          <a:noFill/>
        </p:spPr>
        <p:txBody>
          <a:bodyPr wrap="none" rtlCol="0">
            <a:spAutoFit/>
          </a:bodyPr>
          <a:lstStyle/>
          <a:p>
            <a:r>
              <a:rPr lang="en-CA" sz="3600" dirty="0" smtClean="0"/>
              <a:t>Which do you prefer?</a:t>
            </a:r>
          </a:p>
        </p:txBody>
      </p:sp>
    </p:spTree>
    <p:extLst>
      <p:ext uri="{BB962C8B-B14F-4D97-AF65-F5344CB8AC3E}">
        <p14:creationId xmlns:p14="http://schemas.microsoft.com/office/powerpoint/2010/main" val="360690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What do you think will happen if we type “YES” instead of “yes”</a:t>
            </a:r>
            <a:endParaRPr lang="en-US" dirty="0"/>
          </a:p>
        </p:txBody>
      </p:sp>
      <p:sp>
        <p:nvSpPr>
          <p:cNvPr id="11" name="TextBox 10"/>
          <p:cNvSpPr txBox="1"/>
          <p:nvPr/>
        </p:nvSpPr>
        <p:spPr>
          <a:xfrm>
            <a:off x="838201" y="4234070"/>
            <a:ext cx="10134600" cy="1754326"/>
          </a:xfrm>
          <a:prstGeom prst="rect">
            <a:avLst/>
          </a:prstGeom>
          <a:noFill/>
        </p:spPr>
        <p:txBody>
          <a:bodyPr wrap="square" rtlCol="0">
            <a:spAutoFit/>
          </a:bodyPr>
          <a:lstStyle/>
          <a:p>
            <a:r>
              <a:rPr lang="en-CA" sz="3600" dirty="0" smtClean="0"/>
              <a:t>One of the challenges of working with strings of characters, is that the computer considers “y” and “Y” to be two different letters. </a:t>
            </a:r>
          </a:p>
        </p:txBody>
      </p:sp>
    </p:spTree>
    <p:extLst>
      <p:ext uri="{BB962C8B-B14F-4D97-AF65-F5344CB8AC3E}">
        <p14:creationId xmlns:p14="http://schemas.microsoft.com/office/powerpoint/2010/main" val="196847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answer.lower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Is there a way we could change a string from  uppercase to lowercase?</a:t>
            </a:r>
            <a:endParaRPr lang="en-US" dirty="0"/>
          </a:p>
        </p:txBody>
      </p:sp>
      <p:sp>
        <p:nvSpPr>
          <p:cNvPr id="11" name="TextBox 10"/>
          <p:cNvSpPr txBox="1"/>
          <p:nvPr/>
        </p:nvSpPr>
        <p:spPr>
          <a:xfrm>
            <a:off x="838201" y="4234070"/>
            <a:ext cx="10134600" cy="646331"/>
          </a:xfrm>
          <a:prstGeom prst="rect">
            <a:avLst/>
          </a:prstGeom>
          <a:noFill/>
        </p:spPr>
        <p:txBody>
          <a:bodyPr wrap="square" rtlCol="0">
            <a:spAutoFit/>
          </a:bodyPr>
          <a:lstStyle/>
          <a:p>
            <a:r>
              <a:rPr lang="en-CA" sz="3600" dirty="0" smtClean="0"/>
              <a:t>Hint: There were functions we could call for variables</a:t>
            </a:r>
          </a:p>
        </p:txBody>
      </p:sp>
      <p:sp>
        <p:nvSpPr>
          <p:cNvPr id="5" name="TextBox 4"/>
          <p:cNvSpPr txBox="1"/>
          <p:nvPr/>
        </p:nvSpPr>
        <p:spPr>
          <a:xfrm>
            <a:off x="838200" y="4961570"/>
            <a:ext cx="10134600" cy="646331"/>
          </a:xfrm>
          <a:prstGeom prst="rect">
            <a:avLst/>
          </a:prstGeom>
          <a:noFill/>
        </p:spPr>
        <p:txBody>
          <a:bodyPr wrap="square" rtlCol="0">
            <a:spAutoFit/>
          </a:bodyPr>
          <a:lstStyle/>
          <a:p>
            <a:r>
              <a:rPr lang="en-CA" sz="3600" dirty="0" smtClean="0"/>
              <a:t>Hint: lower()</a:t>
            </a:r>
          </a:p>
        </p:txBody>
      </p:sp>
    </p:spTree>
    <p:extLst>
      <p:ext uri="{BB962C8B-B14F-4D97-AF65-F5344CB8AC3E}">
        <p14:creationId xmlns:p14="http://schemas.microsoft.com/office/powerpoint/2010/main" val="36839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we try an if statement with numbers instead of strings</a:t>
            </a:r>
            <a:endParaRPr lang="en-US" dirty="0"/>
          </a:p>
        </p:txBody>
      </p:sp>
      <p:sp>
        <p:nvSpPr>
          <p:cNvPr id="11" name="TextBox 10"/>
          <p:cNvSpPr txBox="1"/>
          <p:nvPr/>
        </p:nvSpPr>
        <p:spPr>
          <a:xfrm>
            <a:off x="838201" y="4234070"/>
            <a:ext cx="9995451" cy="1200329"/>
          </a:xfrm>
          <a:prstGeom prst="rect">
            <a:avLst/>
          </a:prstGeom>
          <a:noFill/>
        </p:spPr>
        <p:txBody>
          <a:bodyPr wrap="square" rtlCol="0">
            <a:spAutoFit/>
          </a:bodyPr>
          <a:lstStyle/>
          <a:p>
            <a:r>
              <a:rPr lang="en-CA" sz="3600" dirty="0" smtClean="0"/>
              <a:t>What will appear on the screen if deposit is 150?</a:t>
            </a:r>
          </a:p>
          <a:p>
            <a:endParaRPr lang="en-CA" sz="3600" dirty="0" smtClean="0"/>
          </a:p>
        </p:txBody>
      </p:sp>
      <p:sp>
        <p:nvSpPr>
          <p:cNvPr id="2" name="Rectangle 1"/>
          <p:cNvSpPr>
            <a:spLocks noChangeArrowheads="1"/>
          </p:cNvSpPr>
          <p:nvPr/>
        </p:nvSpPr>
        <p:spPr bwMode="auto">
          <a:xfrm>
            <a:off x="838200" y="1690688"/>
            <a:ext cx="970059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 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838200" y="4832133"/>
            <a:ext cx="9995451" cy="1200329"/>
          </a:xfrm>
          <a:prstGeom prst="rect">
            <a:avLst/>
          </a:prstGeom>
          <a:noFill/>
        </p:spPr>
        <p:txBody>
          <a:bodyPr wrap="square" rtlCol="0">
            <a:spAutoFit/>
          </a:bodyPr>
          <a:lstStyle/>
          <a:p>
            <a:r>
              <a:rPr lang="en-CA" sz="3600" dirty="0" smtClean="0"/>
              <a:t>What will appear on the screen if deposit is 50?</a:t>
            </a:r>
          </a:p>
          <a:p>
            <a:endParaRPr lang="en-CA" sz="3600" dirty="0" smtClean="0"/>
          </a:p>
        </p:txBody>
      </p:sp>
      <p:sp>
        <p:nvSpPr>
          <p:cNvPr id="8" name="TextBox 7"/>
          <p:cNvSpPr txBox="1"/>
          <p:nvPr/>
        </p:nvSpPr>
        <p:spPr>
          <a:xfrm>
            <a:off x="838199" y="5430196"/>
            <a:ext cx="9995451" cy="1200329"/>
          </a:xfrm>
          <a:prstGeom prst="rect">
            <a:avLst/>
          </a:prstGeom>
          <a:noFill/>
        </p:spPr>
        <p:txBody>
          <a:bodyPr wrap="square" rtlCol="0">
            <a:spAutoFit/>
          </a:bodyPr>
          <a:lstStyle/>
          <a:p>
            <a:r>
              <a:rPr lang="en-CA" sz="3600" dirty="0" smtClean="0"/>
              <a:t>What will appear on the screen if deposit is 100? </a:t>
            </a:r>
          </a:p>
          <a:p>
            <a:endParaRPr lang="en-CA" sz="3600" dirty="0" smtClean="0"/>
          </a:p>
        </p:txBody>
      </p:sp>
    </p:spTree>
    <p:extLst>
      <p:ext uri="{BB962C8B-B14F-4D97-AF65-F5344CB8AC3E}">
        <p14:creationId xmlns:p14="http://schemas.microsoft.com/office/powerpoint/2010/main" val="427628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Always test should it be &gt;,&lt; or &lt;=, &gt;=</a:t>
            </a:r>
            <a:endParaRPr lang="en-US" dirty="0"/>
          </a:p>
        </p:txBody>
      </p:sp>
      <p:sp>
        <p:nvSpPr>
          <p:cNvPr id="11" name="TextBox 10"/>
          <p:cNvSpPr txBox="1"/>
          <p:nvPr/>
        </p:nvSpPr>
        <p:spPr>
          <a:xfrm>
            <a:off x="838201" y="4234070"/>
            <a:ext cx="9995451" cy="1200329"/>
          </a:xfrm>
          <a:prstGeom prst="rect">
            <a:avLst/>
          </a:prstGeom>
          <a:noFill/>
        </p:spPr>
        <p:txBody>
          <a:bodyPr wrap="square" rtlCol="0">
            <a:spAutoFit/>
          </a:bodyPr>
          <a:lstStyle/>
          <a:p>
            <a:r>
              <a:rPr lang="en-CA" sz="3600" dirty="0" smtClean="0"/>
              <a:t>What will appear on the screen if deposit is 150?</a:t>
            </a:r>
          </a:p>
          <a:p>
            <a:endParaRPr lang="en-CA" sz="3600" dirty="0" smtClean="0"/>
          </a:p>
        </p:txBody>
      </p:sp>
      <p:sp>
        <p:nvSpPr>
          <p:cNvPr id="2" name="Rectangle 1"/>
          <p:cNvSpPr>
            <a:spLocks noChangeArrowheads="1"/>
          </p:cNvSpPr>
          <p:nvPr/>
        </p:nvSpPr>
        <p:spPr bwMode="auto">
          <a:xfrm>
            <a:off x="838200" y="1690688"/>
            <a:ext cx="970059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 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838200" y="4832133"/>
            <a:ext cx="9995451" cy="1200329"/>
          </a:xfrm>
          <a:prstGeom prst="rect">
            <a:avLst/>
          </a:prstGeom>
          <a:noFill/>
        </p:spPr>
        <p:txBody>
          <a:bodyPr wrap="square" rtlCol="0">
            <a:spAutoFit/>
          </a:bodyPr>
          <a:lstStyle/>
          <a:p>
            <a:r>
              <a:rPr lang="en-CA" sz="3600" dirty="0" smtClean="0"/>
              <a:t>What will appear on the screen if deposit is 50?</a:t>
            </a:r>
          </a:p>
          <a:p>
            <a:endParaRPr lang="en-CA" sz="3600" dirty="0" smtClean="0"/>
          </a:p>
        </p:txBody>
      </p:sp>
      <p:sp>
        <p:nvSpPr>
          <p:cNvPr id="8" name="TextBox 7"/>
          <p:cNvSpPr txBox="1"/>
          <p:nvPr/>
        </p:nvSpPr>
        <p:spPr>
          <a:xfrm>
            <a:off x="838199" y="5430196"/>
            <a:ext cx="10655301" cy="1200329"/>
          </a:xfrm>
          <a:prstGeom prst="rect">
            <a:avLst/>
          </a:prstGeom>
          <a:noFill/>
        </p:spPr>
        <p:txBody>
          <a:bodyPr wrap="square" rtlCol="0">
            <a:spAutoFit/>
          </a:bodyPr>
          <a:lstStyle/>
          <a:p>
            <a:r>
              <a:rPr lang="en-CA" sz="3600" dirty="0" smtClean="0"/>
              <a:t>What will appear on the screen if deposit is exactly 100? </a:t>
            </a:r>
          </a:p>
          <a:p>
            <a:endParaRPr lang="en-CA" sz="3600" dirty="0" smtClean="0"/>
          </a:p>
        </p:txBody>
      </p:sp>
    </p:spTree>
    <p:extLst>
      <p:ext uri="{BB962C8B-B14F-4D97-AF65-F5344CB8AC3E}">
        <p14:creationId xmlns:p14="http://schemas.microsoft.com/office/powerpoint/2010/main" val="104072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access the value you stored later in your code</a:t>
            </a:r>
            <a:endParaRPr lang="en-US" dirty="0"/>
          </a:p>
        </p:txBody>
      </p:sp>
      <p:pic>
        <p:nvPicPr>
          <p:cNvPr id="6" name="Content Placeholder 5"/>
          <p:cNvPicPr>
            <a:picLocks noGrp="1" noChangeAspect="1"/>
          </p:cNvPicPr>
          <p:nvPr>
            <p:ph sz="quarter" idx="10"/>
          </p:nvPr>
        </p:nvPicPr>
        <p:blipFill>
          <a:blip r:embed="rId2"/>
          <a:stretch>
            <a:fillRect/>
          </a:stretch>
        </p:blipFill>
        <p:spPr>
          <a:xfrm>
            <a:off x="4751562" y="3604472"/>
            <a:ext cx="2780952" cy="857143"/>
          </a:xfrm>
          <a:prstGeom prst="rect">
            <a:avLst/>
          </a:prstGeom>
        </p:spPr>
      </p:pic>
      <p:sp>
        <p:nvSpPr>
          <p:cNvPr id="5" name="Rectangle 1"/>
          <p:cNvSpPr>
            <a:spLocks noChangeArrowheads="1"/>
          </p:cNvSpPr>
          <p:nvPr/>
        </p:nvSpPr>
        <p:spPr bwMode="auto">
          <a:xfrm>
            <a:off x="838200" y="2263761"/>
            <a:ext cx="6691255"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5940348" y="3244334"/>
            <a:ext cx="311304" cy="369332"/>
          </a:xfrm>
          <a:prstGeom prst="rect">
            <a:avLst/>
          </a:prstGeom>
        </p:spPr>
        <p:txBody>
          <a:bodyPr wrap="none">
            <a:spAutoFit/>
          </a:bodyPr>
          <a:lstStyle/>
          <a:p>
            <a:r>
              <a:rPr lang="en-US" altLang="en-US" dirty="0">
                <a:solidFill>
                  <a:srgbClr val="A31515"/>
                </a:solidFill>
                <a:latin typeface="Consolas" panose="020B0609020204030204" pitchFamily="49" charset="0"/>
                <a:cs typeface="Consolas" panose="020B0609020204030204" pitchFamily="49" charset="0"/>
              </a:rPr>
              <a:t>"</a:t>
            </a:r>
            <a:endParaRPr lang="en-US" dirty="0"/>
          </a:p>
        </p:txBody>
      </p:sp>
    </p:spTree>
    <p:extLst>
      <p:ext uri="{BB962C8B-B14F-4D97-AF65-F5344CB8AC3E}">
        <p14:creationId xmlns:p14="http://schemas.microsoft.com/office/powerpoint/2010/main" val="2441280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How could we let the user enter the amount to deposit?</a:t>
            </a:r>
            <a:endParaRPr lang="en-US" dirty="0"/>
          </a:p>
        </p:txBody>
      </p:sp>
      <p:sp>
        <p:nvSpPr>
          <p:cNvPr id="11" name="TextBox 10"/>
          <p:cNvSpPr txBox="1"/>
          <p:nvPr/>
        </p:nvSpPr>
        <p:spPr>
          <a:xfrm>
            <a:off x="838201" y="4234070"/>
            <a:ext cx="9995451" cy="1200329"/>
          </a:xfrm>
          <a:prstGeom prst="rect">
            <a:avLst/>
          </a:prstGeom>
          <a:noFill/>
        </p:spPr>
        <p:txBody>
          <a:bodyPr wrap="square" rtlCol="0">
            <a:spAutoFit/>
          </a:bodyPr>
          <a:lstStyle/>
          <a:p>
            <a:r>
              <a:rPr lang="en-CA" sz="3600" dirty="0" smtClean="0"/>
              <a:t>Why did our code crash?</a:t>
            </a:r>
          </a:p>
          <a:p>
            <a:endParaRPr lang="en-CA" sz="3600" dirty="0" smtClean="0"/>
          </a:p>
        </p:txBody>
      </p:sp>
      <p:sp>
        <p:nvSpPr>
          <p:cNvPr id="2" name="Rectangle 1"/>
          <p:cNvSpPr>
            <a:spLocks noChangeArrowheads="1"/>
          </p:cNvSpPr>
          <p:nvPr/>
        </p:nvSpPr>
        <p:spPr bwMode="auto">
          <a:xfrm>
            <a:off x="838200" y="1690688"/>
            <a:ext cx="1071107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38201" y="4961570"/>
            <a:ext cx="9995451" cy="1200329"/>
          </a:xfrm>
          <a:prstGeom prst="rect">
            <a:avLst/>
          </a:prstGeom>
          <a:noFill/>
        </p:spPr>
        <p:txBody>
          <a:bodyPr wrap="square" rtlCol="0">
            <a:spAutoFit/>
          </a:bodyPr>
          <a:lstStyle/>
          <a:p>
            <a:r>
              <a:rPr lang="en-CA" sz="3600" dirty="0" smtClean="0"/>
              <a:t>How can we fix it?</a:t>
            </a:r>
          </a:p>
          <a:p>
            <a:endParaRPr lang="en-CA" sz="3600" dirty="0" smtClean="0"/>
          </a:p>
        </p:txBody>
      </p:sp>
    </p:spTree>
    <p:extLst>
      <p:ext uri="{BB962C8B-B14F-4D97-AF65-F5344CB8AC3E}">
        <p14:creationId xmlns:p14="http://schemas.microsoft.com/office/powerpoint/2010/main" val="233487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We have to convert the string value returned by the input function to a number</a:t>
            </a:r>
            <a:endParaRPr lang="en-US" dirty="0"/>
          </a:p>
        </p:txBody>
      </p:sp>
      <p:sp>
        <p:nvSpPr>
          <p:cNvPr id="2" name="Rectangle 1"/>
          <p:cNvSpPr>
            <a:spLocks noChangeArrowheads="1"/>
          </p:cNvSpPr>
          <p:nvPr/>
        </p:nvSpPr>
        <p:spPr bwMode="auto">
          <a:xfrm>
            <a:off x="838200" y="1690688"/>
            <a:ext cx="1077070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09564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you get a free toaster for over $100 and a free mug for under $100</a:t>
            </a:r>
            <a:endParaRPr lang="en-US" dirty="0"/>
          </a:p>
        </p:txBody>
      </p:sp>
      <p:sp>
        <p:nvSpPr>
          <p:cNvPr id="2" name="Rectangle 1"/>
          <p:cNvSpPr>
            <a:spLocks noChangeArrowheads="1"/>
          </p:cNvSpPr>
          <p:nvPr/>
        </p:nvSpPr>
        <p:spPr bwMode="auto">
          <a:xfrm>
            <a:off x="838200" y="1690688"/>
            <a:ext cx="10770704"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a:solidFill>
                  <a:srgbClr val="000000"/>
                </a:solidFill>
                <a:latin typeface="Consolas" panose="020B0609020204030204" pitchFamily="49" charset="0"/>
                <a:cs typeface="Consolas" panose="020B0609020204030204" pitchFamily="49" charset="0"/>
              </a:rPr>
              <a:t>e</a:t>
            </a:r>
            <a:r>
              <a:rPr lang="en-CA" altLang="en-US" sz="2800" dirty="0" smtClean="0">
                <a:solidFill>
                  <a:srgbClr val="000000"/>
                </a:solidFill>
                <a:latin typeface="Consolas" panose="020B0609020204030204" pitchFamily="49" charset="0"/>
                <a:cs typeface="Consolas" panose="020B0609020204030204" pitchFamily="49" charset="0"/>
              </a:rPr>
              <a:t>lse:</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"Enjoy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mug!"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"Have a nice day"</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838200" y="5573955"/>
            <a:ext cx="10989364" cy="646331"/>
          </a:xfrm>
          <a:prstGeom prst="rect">
            <a:avLst/>
          </a:prstGeom>
          <a:noFill/>
        </p:spPr>
        <p:txBody>
          <a:bodyPr wrap="square" rtlCol="0">
            <a:spAutoFit/>
          </a:bodyPr>
          <a:lstStyle/>
          <a:p>
            <a:r>
              <a:rPr lang="en-CA" sz="3600" dirty="0" smtClean="0"/>
              <a:t>What will appear on the screen if we enter 50? 150? 100?</a:t>
            </a:r>
          </a:p>
        </p:txBody>
      </p:sp>
      <p:sp>
        <p:nvSpPr>
          <p:cNvPr id="8" name="TextBox 7"/>
          <p:cNvSpPr txBox="1"/>
          <p:nvPr/>
        </p:nvSpPr>
        <p:spPr>
          <a:xfrm>
            <a:off x="838200" y="4373626"/>
            <a:ext cx="10989364" cy="1200329"/>
          </a:xfrm>
          <a:prstGeom prst="rect">
            <a:avLst/>
          </a:prstGeom>
          <a:noFill/>
        </p:spPr>
        <p:txBody>
          <a:bodyPr wrap="square" rtlCol="0">
            <a:spAutoFit/>
          </a:bodyPr>
          <a:lstStyle/>
          <a:p>
            <a:r>
              <a:rPr lang="en-CA" sz="3600" dirty="0" smtClean="0"/>
              <a:t>The code in the</a:t>
            </a:r>
            <a:r>
              <a:rPr lang="en-CA" sz="3600" i="1" dirty="0" smtClean="0"/>
              <a:t> </a:t>
            </a:r>
            <a:r>
              <a:rPr lang="en-CA" sz="3600" b="1" i="1" dirty="0" smtClean="0"/>
              <a:t>else</a:t>
            </a:r>
            <a:r>
              <a:rPr lang="en-CA" sz="3600" i="1" dirty="0" smtClean="0"/>
              <a:t> </a:t>
            </a:r>
            <a:r>
              <a:rPr lang="en-CA" sz="3600" dirty="0" smtClean="0"/>
              <a:t>statement is only executed if the condition is NOT true</a:t>
            </a:r>
          </a:p>
        </p:txBody>
      </p:sp>
    </p:spTree>
    <p:extLst>
      <p:ext uri="{BB962C8B-B14F-4D97-AF65-F5344CB8AC3E}">
        <p14:creationId xmlns:p14="http://schemas.microsoft.com/office/powerpoint/2010/main" val="334928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you get a free </a:t>
            </a:r>
            <a:r>
              <a:rPr lang="en-CA" dirty="0" err="1" smtClean="0"/>
              <a:t>tv</a:t>
            </a:r>
            <a:r>
              <a:rPr lang="en-CA" dirty="0" smtClean="0"/>
              <a:t> for over $1000, a toaster for over $100 and a free mug for under $100!</a:t>
            </a:r>
            <a:endParaRPr lang="en-US" dirty="0"/>
          </a:p>
        </p:txBody>
      </p:sp>
      <p:sp>
        <p:nvSpPr>
          <p:cNvPr id="2" name="Rectangle 1"/>
          <p:cNvSpPr>
            <a:spLocks noChangeArrowheads="1"/>
          </p:cNvSpPr>
          <p:nvPr/>
        </p:nvSpPr>
        <p:spPr bwMode="auto">
          <a:xfrm>
            <a:off x="838200" y="1690688"/>
            <a:ext cx="10770704"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a:solidFill>
                  <a:srgbClr val="000000"/>
                </a:solidFill>
                <a:latin typeface="Consolas" panose="020B0609020204030204" pitchFamily="49" charset="0"/>
                <a:cs typeface="Consolas" panose="020B0609020204030204" pitchFamily="49" charset="0"/>
              </a:rPr>
              <a:t>e</a:t>
            </a:r>
            <a:r>
              <a:rPr lang="en-CA" altLang="en-US" sz="2800" dirty="0" smtClean="0">
                <a:solidFill>
                  <a:srgbClr val="000000"/>
                </a:solidFill>
                <a:latin typeface="Consolas" panose="020B0609020204030204" pitchFamily="49" charset="0"/>
                <a:cs typeface="Consolas" panose="020B0609020204030204" pitchFamily="49" charset="0"/>
              </a:rPr>
              <a:t>lse:</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"Enjoy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mug!"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"Have a nice day"</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838200" y="5573955"/>
            <a:ext cx="10989364" cy="646331"/>
          </a:xfrm>
          <a:prstGeom prst="rect">
            <a:avLst/>
          </a:prstGeom>
          <a:noFill/>
        </p:spPr>
        <p:txBody>
          <a:bodyPr wrap="square" rtlCol="0">
            <a:spAutoFit/>
          </a:bodyPr>
          <a:lstStyle/>
          <a:p>
            <a:r>
              <a:rPr lang="en-CA" sz="3600" dirty="0" smtClean="0"/>
              <a:t>What will appear on the screen if we enter 50? 150? 100?</a:t>
            </a:r>
          </a:p>
        </p:txBody>
      </p:sp>
      <p:sp>
        <p:nvSpPr>
          <p:cNvPr id="8" name="TextBox 7"/>
          <p:cNvSpPr txBox="1"/>
          <p:nvPr/>
        </p:nvSpPr>
        <p:spPr>
          <a:xfrm>
            <a:off x="838200" y="4373626"/>
            <a:ext cx="10989364" cy="1200329"/>
          </a:xfrm>
          <a:prstGeom prst="rect">
            <a:avLst/>
          </a:prstGeom>
          <a:noFill/>
        </p:spPr>
        <p:txBody>
          <a:bodyPr wrap="square" rtlCol="0">
            <a:spAutoFit/>
          </a:bodyPr>
          <a:lstStyle/>
          <a:p>
            <a:r>
              <a:rPr lang="en-CA" sz="3600" dirty="0" smtClean="0"/>
              <a:t>The code in the</a:t>
            </a:r>
            <a:r>
              <a:rPr lang="en-CA" sz="3600" i="1" dirty="0" smtClean="0"/>
              <a:t> </a:t>
            </a:r>
            <a:r>
              <a:rPr lang="en-CA" sz="3600" b="1" i="1" dirty="0" smtClean="0"/>
              <a:t>else</a:t>
            </a:r>
            <a:r>
              <a:rPr lang="en-CA" sz="3600" i="1" dirty="0" smtClean="0"/>
              <a:t> </a:t>
            </a:r>
            <a:r>
              <a:rPr lang="en-CA" sz="3600" dirty="0" smtClean="0"/>
              <a:t>statement is only executed if the condition is NOT true</a:t>
            </a:r>
          </a:p>
        </p:txBody>
      </p:sp>
    </p:spTree>
    <p:extLst>
      <p:ext uri="{BB962C8B-B14F-4D97-AF65-F5344CB8AC3E}">
        <p14:creationId xmlns:p14="http://schemas.microsoft.com/office/powerpoint/2010/main" val="329461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use </a:t>
            </a:r>
            <a:r>
              <a:rPr lang="en-CA" dirty="0" err="1" smtClean="0"/>
              <a:t>boolean</a:t>
            </a:r>
            <a:r>
              <a:rPr lang="en-CA" dirty="0" smtClean="0"/>
              <a:t> variables to remember if a condition is true or false</a:t>
            </a:r>
            <a:endParaRPr lang="en-US" dirty="0"/>
          </a:p>
        </p:txBody>
      </p:sp>
      <p:sp>
        <p:nvSpPr>
          <p:cNvPr id="5" name="Rectangle 2"/>
          <p:cNvSpPr>
            <a:spLocks noChangeArrowheads="1"/>
          </p:cNvSpPr>
          <p:nvPr/>
        </p:nvSpPr>
        <p:spPr bwMode="auto">
          <a:xfrm>
            <a:off x="495300" y="1405743"/>
            <a:ext cx="1083181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495300" y="5536102"/>
            <a:ext cx="8965381" cy="954107"/>
          </a:xfrm>
          <a:prstGeom prst="rect">
            <a:avLst/>
          </a:prstGeom>
          <a:noFill/>
        </p:spPr>
        <p:txBody>
          <a:bodyPr wrap="square" rtlCol="0">
            <a:spAutoFit/>
          </a:bodyPr>
          <a:lstStyle/>
          <a:p>
            <a:r>
              <a:rPr lang="en-CA" sz="2800" dirty="0" smtClean="0"/>
              <a:t>Make sure you test what happens when your if statement is true and what happens when your if statement is false.</a:t>
            </a:r>
            <a:endParaRPr lang="en-US" sz="2800" dirty="0"/>
          </a:p>
        </p:txBody>
      </p:sp>
    </p:spTree>
    <p:extLst>
      <p:ext uri="{BB962C8B-B14F-4D97-AF65-F5344CB8AC3E}">
        <p14:creationId xmlns:p14="http://schemas.microsoft.com/office/powerpoint/2010/main" val="62784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Why does our code crash when we enter a value of 50 for a deposit?</a:t>
            </a:r>
            <a:endParaRPr lang="en-US" dirty="0"/>
          </a:p>
        </p:txBody>
      </p:sp>
      <p:sp>
        <p:nvSpPr>
          <p:cNvPr id="5" name="Rectangle 2"/>
          <p:cNvSpPr>
            <a:spLocks noChangeArrowheads="1"/>
          </p:cNvSpPr>
          <p:nvPr/>
        </p:nvSpPr>
        <p:spPr bwMode="auto">
          <a:xfrm>
            <a:off x="495300" y="1405743"/>
            <a:ext cx="1083181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495300" y="5536102"/>
            <a:ext cx="10111740" cy="523220"/>
          </a:xfrm>
          <a:prstGeom prst="rect">
            <a:avLst/>
          </a:prstGeom>
          <a:noFill/>
        </p:spPr>
        <p:txBody>
          <a:bodyPr wrap="square" rtlCol="0">
            <a:spAutoFit/>
          </a:bodyPr>
          <a:lstStyle/>
          <a:p>
            <a:r>
              <a:rPr lang="en-CA" sz="2800" dirty="0" smtClean="0"/>
              <a:t>Look at the error message: </a:t>
            </a:r>
            <a:r>
              <a:rPr lang="en-CA" sz="2800" b="1" dirty="0" smtClean="0"/>
              <a:t>Name ‘</a:t>
            </a:r>
            <a:r>
              <a:rPr lang="en-CA" sz="2800" b="1" dirty="0" err="1" smtClean="0"/>
              <a:t>freeToaster</a:t>
            </a:r>
            <a:r>
              <a:rPr lang="en-CA" sz="2800" b="1" dirty="0" smtClean="0"/>
              <a:t>’ is not defined.</a:t>
            </a:r>
            <a:endParaRPr lang="en-US" sz="2800" b="1" dirty="0"/>
          </a:p>
        </p:txBody>
      </p:sp>
    </p:spTree>
    <p:extLst>
      <p:ext uri="{BB962C8B-B14F-4D97-AF65-F5344CB8AC3E}">
        <p14:creationId xmlns:p14="http://schemas.microsoft.com/office/powerpoint/2010/main" val="25317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It’s always a good idea to initialize your variables!</a:t>
            </a:r>
            <a:endParaRPr lang="en-US" dirty="0"/>
          </a:p>
        </p:txBody>
      </p:sp>
      <p:sp>
        <p:nvSpPr>
          <p:cNvPr id="5" name="Rectangle 2"/>
          <p:cNvSpPr>
            <a:spLocks noChangeArrowheads="1"/>
          </p:cNvSpPr>
          <p:nvPr/>
        </p:nvSpPr>
        <p:spPr bwMode="auto">
          <a:xfrm>
            <a:off x="495300" y="759414"/>
            <a:ext cx="10831811"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8000"/>
                </a:solidFill>
                <a:latin typeface="Consolas" panose="020B0609020204030204" pitchFamily="49" charset="0"/>
                <a:cs typeface="Consolas" panose="020B0609020204030204" pitchFamily="49" charset="0"/>
              </a:rPr>
              <a:t>#Initialize the variable to fix the error</a:t>
            </a:r>
          </a:p>
          <a:p>
            <a:pPr lvl="0" eaLnBrk="0" fontAlgn="base" hangingPunct="0">
              <a:spcBef>
                <a:spcPct val="0"/>
              </a:spcBef>
              <a:spcAft>
                <a:spcPct val="0"/>
              </a:spcAft>
            </a:pPr>
            <a:r>
              <a:rPr lang="en-US" altLang="en-US" sz="2800" dirty="0" err="1" smtClean="0">
                <a:solidFill>
                  <a:srgbClr val="000000"/>
                </a:solidFill>
                <a:latin typeface="Consolas" panose="020B0609020204030204" pitchFamily="49" charset="0"/>
                <a:cs typeface="Consolas" panose="020B0609020204030204" pitchFamily="49" charset="0"/>
              </a:rPr>
              <a:t>freeToaster</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smtClean="0">
                <a:solidFill>
                  <a:srgbClr val="0000FF"/>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379514" y="759414"/>
            <a:ext cx="9284250" cy="10634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8288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Aren’t you just making the code more complicated by using the Boolean variable?</a:t>
            </a:r>
            <a:endParaRPr lang="en-US" dirty="0"/>
          </a:p>
        </p:txBody>
      </p:sp>
      <p:sp>
        <p:nvSpPr>
          <p:cNvPr id="3" name="Content Placeholder 2"/>
          <p:cNvSpPr>
            <a:spLocks noGrp="1"/>
          </p:cNvSpPr>
          <p:nvPr>
            <p:ph sz="quarter" idx="10"/>
          </p:nvPr>
        </p:nvSpPr>
        <p:spPr/>
        <p:txBody>
          <a:bodyPr/>
          <a:lstStyle/>
          <a:p>
            <a:r>
              <a:rPr lang="en-CA" dirty="0" smtClean="0"/>
              <a:t>That depends…</a:t>
            </a:r>
          </a:p>
          <a:p>
            <a:r>
              <a:rPr lang="en-CA" dirty="0" smtClean="0"/>
              <a:t>What if you are writing a program, and there is more than one place you have to check that condition? You could check the condition once and remember the result in the Boolean variable</a:t>
            </a:r>
          </a:p>
          <a:p>
            <a:r>
              <a:rPr lang="en-CA" dirty="0" smtClean="0"/>
              <a:t>What if the condition is very complicated to figure out? It might be easier to read your code if you just use a Boolean variable (often called a flag) in your if statement</a:t>
            </a:r>
            <a:endParaRPr lang="en-US" dirty="0"/>
          </a:p>
        </p:txBody>
      </p:sp>
    </p:spTree>
    <p:extLst>
      <p:ext uri="{BB962C8B-B14F-4D97-AF65-F5344CB8AC3E}">
        <p14:creationId xmlns:p14="http://schemas.microsoft.com/office/powerpoint/2010/main" val="256323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And now we have more ways to make typing mistakes! Can you find three?</a:t>
            </a:r>
            <a:endParaRPr lang="en-US" dirty="0"/>
          </a:p>
        </p:txBody>
      </p:sp>
      <p:sp>
        <p:nvSpPr>
          <p:cNvPr id="5" name="Rectangle 4"/>
          <p:cNvSpPr>
            <a:spLocks noChangeArrowheads="1"/>
          </p:cNvSpPr>
          <p:nvPr/>
        </p:nvSpPr>
        <p:spPr bwMode="auto">
          <a:xfrm>
            <a:off x="379514" y="1347866"/>
            <a:ext cx="1077070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cs typeface="Consolas" panose="020B0609020204030204" pitchFamily="49" charset="0"/>
              </a:rPr>
              <a:t>deposit=input(</a:t>
            </a:r>
            <a:r>
              <a:rPr lang="en-US" altLang="en-US" sz="2000" dirty="0">
                <a:solidFill>
                  <a:srgbClr val="A31515"/>
                </a:solidFill>
                <a:latin typeface="Consolas" panose="020B0609020204030204" pitchFamily="49" charset="0"/>
                <a:cs typeface="Consolas" panose="020B0609020204030204" pitchFamily="49" charset="0"/>
              </a:rPr>
              <a:t>"</a:t>
            </a:r>
            <a:r>
              <a:rPr lang="en-US" altLang="en-US" sz="20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000" dirty="0" smtClean="0">
                <a:solidFill>
                  <a:srgbClr val="000000"/>
                </a:solidFill>
                <a:latin typeface="Consolas" panose="020B0609020204030204" pitchFamily="49" charset="0"/>
                <a:cs typeface="Consolas" panose="020B0609020204030204" pitchFamily="49" charset="0"/>
              </a:rPr>
              <a:t>)</a:t>
            </a:r>
            <a:endParaRPr lang="en-US" altLang="en-US"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000" dirty="0" err="1" smtClean="0">
                <a:solidFill>
                  <a:srgbClr val="000000"/>
                </a:solidFill>
                <a:latin typeface="Consolas" panose="020B0609020204030204" pitchFamily="49" charset="0"/>
                <a:cs typeface="Consolas" panose="020B0609020204030204" pitchFamily="49" charset="0"/>
              </a:rPr>
              <a:t>freeToaster</a:t>
            </a:r>
            <a:r>
              <a:rPr lang="en-US" altLang="en-US" sz="2000" dirty="0" smtClean="0">
                <a:solidFill>
                  <a:srgbClr val="000000"/>
                </a:solidFill>
                <a:latin typeface="Consolas" panose="020B0609020204030204" pitchFamily="49" charset="0"/>
                <a:cs typeface="Consolas" panose="020B0609020204030204" pitchFamily="49" charset="0"/>
              </a:rPr>
              <a:t>=</a:t>
            </a:r>
            <a:r>
              <a:rPr lang="en-US" altLang="en-US" sz="2000" dirty="0" smtClean="0">
                <a:solidFill>
                  <a:srgbClr val="0000FF"/>
                </a:solidFill>
                <a:latin typeface="Consolas" panose="020B0609020204030204" pitchFamily="49" charset="0"/>
                <a:cs typeface="Consolas" panose="020B0609020204030204" pitchFamily="49" charset="0"/>
              </a:rPr>
              <a:t>true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000" dirty="0">
                <a:solidFill>
                  <a:srgbClr val="000000"/>
                </a:solidFill>
                <a:latin typeface="Consolas" panose="020B0609020204030204" pitchFamily="49" charset="0"/>
                <a:cs typeface="Consolas" panose="020B0609020204030204" pitchFamily="49" charset="0"/>
              </a:rPr>
              <a:t>e</a:t>
            </a:r>
            <a:r>
              <a:rPr lang="en-CA" altLang="en-US" sz="2000" dirty="0" smtClean="0">
                <a:solidFill>
                  <a:srgbClr val="000000"/>
                </a:solidFill>
                <a:latin typeface="Consolas" panose="020B0609020204030204" pitchFamily="49" charset="0"/>
                <a:cs typeface="Consolas" panose="020B0609020204030204" pitchFamily="49" charset="0"/>
              </a:rPr>
              <a:t>lse: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"Enjoy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mug!"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000" dirty="0">
                <a:solidFill>
                  <a:srgbClr val="0000FF"/>
                </a:solidFill>
                <a:latin typeface="Consolas" panose="020B0609020204030204" pitchFamily="49" charset="0"/>
                <a:cs typeface="Consolas" panose="020B0609020204030204" pitchFamily="49" charset="0"/>
              </a:rPr>
              <a:t>print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"Have a nice day"</a:t>
            </a:r>
            <a:r>
              <a:rPr lang="en-US" altLang="en-US" sz="20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379514" y="4025522"/>
            <a:ext cx="1077070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cs typeface="Consolas" panose="020B0609020204030204" pitchFamily="49" charset="0"/>
              </a:rPr>
              <a:t>deposit=input(</a:t>
            </a:r>
            <a:r>
              <a:rPr lang="en-US" altLang="en-US" sz="2000" dirty="0">
                <a:solidFill>
                  <a:srgbClr val="A31515"/>
                </a:solidFill>
                <a:latin typeface="Consolas" panose="020B0609020204030204" pitchFamily="49" charset="0"/>
                <a:cs typeface="Consolas" panose="020B0609020204030204" pitchFamily="49" charset="0"/>
              </a:rPr>
              <a:t>"</a:t>
            </a:r>
            <a:r>
              <a:rPr lang="en-US" altLang="en-US" sz="20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000" dirty="0" smtClean="0">
                <a:solidFill>
                  <a:srgbClr val="000000"/>
                </a:solidFill>
                <a:latin typeface="Consolas" panose="020B0609020204030204" pitchFamily="49" charset="0"/>
                <a:cs typeface="Consolas" panose="020B0609020204030204" pitchFamily="49" charset="0"/>
              </a:rPr>
              <a:t>)</a:t>
            </a:r>
            <a:endParaRPr lang="en-US" altLang="en-US"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err="1" smtClean="0">
                <a:solidFill>
                  <a:srgbClr val="000000"/>
                </a:solidFill>
                <a:latin typeface="Consolas" panose="020B0609020204030204" pitchFamily="49" charset="0"/>
                <a:cs typeface="Consolas" panose="020B0609020204030204" pitchFamily="49" charset="0"/>
              </a:rPr>
              <a:t>freeToaster</a:t>
            </a:r>
            <a:r>
              <a:rPr lang="en-US" altLang="en-US" sz="2000" dirty="0" smtClean="0">
                <a:solidFill>
                  <a:srgbClr val="000000"/>
                </a:solidFill>
                <a:latin typeface="Consolas" panose="020B0609020204030204" pitchFamily="49" charset="0"/>
                <a:cs typeface="Consolas" panose="020B0609020204030204" pitchFamily="49" charset="0"/>
              </a:rPr>
              <a:t>=</a:t>
            </a:r>
            <a:r>
              <a:rPr lang="en-US" altLang="en-US" sz="2000" dirty="0" smtClean="0">
                <a:solidFill>
                  <a:srgbClr val="0000FF"/>
                </a:solidFill>
                <a:latin typeface="Consolas" panose="020B0609020204030204" pitchFamily="49" charset="0"/>
                <a:cs typeface="Consolas" panose="020B0609020204030204" pitchFamily="49" charset="0"/>
              </a:rPr>
              <a:t>True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000" dirty="0">
                <a:solidFill>
                  <a:srgbClr val="000000"/>
                </a:solidFill>
                <a:latin typeface="Consolas" panose="020B0609020204030204" pitchFamily="49" charset="0"/>
                <a:cs typeface="Consolas" panose="020B0609020204030204" pitchFamily="49" charset="0"/>
              </a:rPr>
              <a:t>e</a:t>
            </a:r>
            <a:r>
              <a:rPr lang="en-CA" altLang="en-US" sz="2000" dirty="0" smtClean="0">
                <a:solidFill>
                  <a:srgbClr val="000000"/>
                </a:solidFill>
                <a:latin typeface="Consolas" panose="020B0609020204030204" pitchFamily="49" charset="0"/>
                <a:cs typeface="Consolas" panose="020B0609020204030204" pitchFamily="49" charset="0"/>
              </a:rPr>
              <a:t>lse: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"Enjoy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mug!"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000" dirty="0">
                <a:solidFill>
                  <a:srgbClr val="0000FF"/>
                </a:solidFill>
                <a:latin typeface="Consolas" panose="020B0609020204030204" pitchFamily="49" charset="0"/>
                <a:cs typeface="Consolas" panose="020B0609020204030204" pitchFamily="49" charset="0"/>
              </a:rPr>
              <a:t>print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"Have a nice day"</a:t>
            </a:r>
            <a:r>
              <a:rPr lang="en-US" altLang="en-US" sz="20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3696101" y="1655546"/>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7903" y="2235415"/>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90825" y="2235415"/>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96100" y="4315110"/>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74219" y="4946768"/>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4412" y="4946767"/>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72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Handling more complex conditions</a:t>
            </a:r>
            <a:endParaRPr lang="en-US" dirty="0"/>
          </a:p>
        </p:txBody>
      </p:sp>
      <p:sp>
        <p:nvSpPr>
          <p:cNvPr id="4" name="Subtitle 3"/>
          <p:cNvSpPr>
            <a:spLocks noGrp="1"/>
          </p:cNvSpPr>
          <p:nvPr>
            <p:ph type="subTitle" idx="1"/>
          </p:nvPr>
        </p:nvSpPr>
        <p:spPr/>
        <p:txBody>
          <a:bodyPr/>
          <a:lstStyle/>
          <a:p>
            <a:r>
              <a:rPr lang="en-CA" dirty="0" smtClean="0"/>
              <a:t>And/or, nested if, switch</a:t>
            </a:r>
            <a:endParaRPr lang="en-US" dirty="0"/>
          </a:p>
        </p:txBody>
      </p:sp>
    </p:spTree>
    <p:extLst>
      <p:ext uri="{BB962C8B-B14F-4D97-AF65-F5344CB8AC3E}">
        <p14:creationId xmlns:p14="http://schemas.microsoft.com/office/powerpoint/2010/main" val="1151408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also change the value of a variable  later in the code</a:t>
            </a:r>
            <a:endParaRPr lang="en-US" dirty="0"/>
          </a:p>
        </p:txBody>
      </p:sp>
      <p:sp>
        <p:nvSpPr>
          <p:cNvPr id="5" name="Rectangle 1"/>
          <p:cNvSpPr>
            <a:spLocks noChangeArrowheads="1"/>
          </p:cNvSpPr>
          <p:nvPr/>
        </p:nvSpPr>
        <p:spPr bwMode="auto">
          <a:xfrm>
            <a:off x="838200" y="2072275"/>
            <a:ext cx="6691255"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name</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Mary</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 </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smtClean="0">
                <a:solidFill>
                  <a:srgbClr val="0000FF"/>
                </a:solidFill>
                <a:latin typeface="Consolas" panose="020B0609020204030204" pitchFamily="49" charset="0"/>
                <a:cs typeface="Consolas" panose="020B0609020204030204" pitchFamily="49" charset="0"/>
              </a:rPr>
              <a:t>print</a:t>
            </a:r>
            <a:r>
              <a:rPr lang="en-US" altLang="en-US" sz="2800" dirty="0" smtClean="0">
                <a:solidFill>
                  <a:srgbClr val="000000"/>
                </a:solidFill>
                <a:latin typeface="Consolas" panose="020B0609020204030204" pitchFamily="49" charset="0"/>
                <a:cs typeface="Consolas" panose="020B0609020204030204" pitchFamily="49" charset="0"/>
              </a:rPr>
              <a:t>(name) </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676342" y="3901811"/>
            <a:ext cx="6839316" cy="2956189"/>
          </a:xfrm>
          <a:prstGeom prst="rect">
            <a:avLst/>
          </a:prstGeom>
        </p:spPr>
      </p:pic>
    </p:spTree>
    <p:extLst>
      <p:ext uri="{BB962C8B-B14F-4D97-AF65-F5344CB8AC3E}">
        <p14:creationId xmlns:p14="http://schemas.microsoft.com/office/powerpoint/2010/main" val="19173874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Sometimes you have multiple conditions that affect what you want to happen</a:t>
            </a:r>
            <a:endParaRPr lang="en-US" dirty="0"/>
          </a:p>
        </p:txBody>
      </p:sp>
      <p:sp>
        <p:nvSpPr>
          <p:cNvPr id="5" name="Content Placeholder 4"/>
          <p:cNvSpPr>
            <a:spLocks noGrp="1"/>
          </p:cNvSpPr>
          <p:nvPr>
            <p:ph sz="quarter" idx="10"/>
          </p:nvPr>
        </p:nvSpPr>
        <p:spPr/>
        <p:txBody>
          <a:bodyPr/>
          <a:lstStyle/>
          <a:p>
            <a:r>
              <a:rPr lang="en-CA" dirty="0"/>
              <a:t>If you are in Canada say hello in English, if you are in Germany use German, if you are in France use French, …</a:t>
            </a:r>
          </a:p>
          <a:p>
            <a:r>
              <a:rPr lang="en-CA" dirty="0" smtClean="0"/>
              <a:t>If you win the lottery and the prize is over a million dollars then retire to a life of luxury</a:t>
            </a:r>
          </a:p>
          <a:p>
            <a:r>
              <a:rPr lang="en-CA" dirty="0"/>
              <a:t>If it is Monday, check to see if there is fresh coffee. If there is no fresh coffee go to the nearest café </a:t>
            </a:r>
            <a:endParaRPr lang="en-US" dirty="0"/>
          </a:p>
        </p:txBody>
      </p:sp>
    </p:spTree>
    <p:extLst>
      <p:ext uri="{BB962C8B-B14F-4D97-AF65-F5344CB8AC3E}">
        <p14:creationId xmlns:p14="http://schemas.microsoft.com/office/powerpoint/2010/main" val="3084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If you are in Canada say hello in English, if you are in Germany use German, if you are in France use French, …</a:t>
            </a:r>
            <a:br>
              <a:rPr lang="en-CA" dirty="0"/>
            </a:br>
            <a:endParaRPr lang="en-US" dirty="0"/>
          </a:p>
        </p:txBody>
      </p:sp>
      <p:sp>
        <p:nvSpPr>
          <p:cNvPr id="3" name="Content Placeholder 2"/>
          <p:cNvSpPr>
            <a:spLocks noGrp="1"/>
          </p:cNvSpPr>
          <p:nvPr>
            <p:ph sz="quarter" idx="10"/>
          </p:nvPr>
        </p:nvSpPr>
        <p:spPr>
          <a:xfrm>
            <a:off x="379413" y="2044700"/>
            <a:ext cx="11525250" cy="4633914"/>
          </a:xfrm>
        </p:spPr>
        <p:txBody>
          <a:bodyPr/>
          <a:lstStyle/>
          <a:p>
            <a:r>
              <a:rPr lang="en-CA" dirty="0" smtClean="0"/>
              <a:t>This is an interesting situation because you really only have one condition to check, but that one condition could have many different values</a:t>
            </a:r>
            <a:endParaRPr lang="en-US" dirty="0"/>
          </a:p>
        </p:txBody>
      </p:sp>
    </p:spTree>
    <p:extLst>
      <p:ext uri="{BB962C8B-B14F-4D97-AF65-F5344CB8AC3E}">
        <p14:creationId xmlns:p14="http://schemas.microsoft.com/office/powerpoint/2010/main" val="177605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use an “</a:t>
            </a:r>
            <a:r>
              <a:rPr lang="en-CA" dirty="0" err="1" smtClean="0"/>
              <a:t>elif</a:t>
            </a:r>
            <a:r>
              <a:rPr lang="en-CA" dirty="0" smtClean="0"/>
              <a:t>” to check for different values</a:t>
            </a:r>
            <a:r>
              <a:rPr lang="en-CA" dirty="0"/>
              <a:t/>
            </a:r>
            <a:br>
              <a:rPr lang="en-CA" dirty="0"/>
            </a:br>
            <a:endParaRPr lang="en-US" dirty="0"/>
          </a:p>
        </p:txBody>
      </p:sp>
      <p:sp>
        <p:nvSpPr>
          <p:cNvPr id="4" name="Rectangle 1"/>
          <p:cNvSpPr>
            <a:spLocks noGrp="1" noChangeArrowheads="1"/>
          </p:cNvSpPr>
          <p:nvPr>
            <p:ph sz="quarter" idx="10"/>
          </p:nvPr>
        </p:nvSpPr>
        <p:spPr bwMode="auto">
          <a:xfrm>
            <a:off x="544513" y="1030259"/>
            <a:ext cx="826861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country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"Where are you from?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"GERMANY"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Guten</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Tag"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"FRANCE"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"Bonjour"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544513" y="4940679"/>
            <a:ext cx="6722097" cy="954107"/>
          </a:xfrm>
          <a:prstGeom prst="rect">
            <a:avLst/>
          </a:prstGeom>
          <a:noFill/>
        </p:spPr>
        <p:txBody>
          <a:bodyPr wrap="none" rtlCol="0">
            <a:spAutoFit/>
          </a:bodyPr>
          <a:lstStyle/>
          <a:p>
            <a:r>
              <a:rPr lang="en-CA" sz="2800" dirty="0" smtClean="0"/>
              <a:t>Note that the </a:t>
            </a:r>
            <a:r>
              <a:rPr lang="en-CA" sz="2800" dirty="0" err="1" smtClean="0"/>
              <a:t>elif</a:t>
            </a:r>
            <a:r>
              <a:rPr lang="en-CA" sz="2800" dirty="0" smtClean="0"/>
              <a:t> statement is not indented! </a:t>
            </a:r>
          </a:p>
          <a:p>
            <a:r>
              <a:rPr lang="en-CA" sz="2800" dirty="0" smtClean="0"/>
              <a:t>“</a:t>
            </a:r>
            <a:r>
              <a:rPr lang="en-CA" sz="2800" dirty="0" err="1" smtClean="0"/>
              <a:t>elif</a:t>
            </a:r>
            <a:r>
              <a:rPr lang="en-CA" sz="2800" dirty="0" smtClean="0"/>
              <a:t>” is short for Else if</a:t>
            </a:r>
            <a:endParaRPr lang="en-US" sz="2800" dirty="0"/>
          </a:p>
        </p:txBody>
      </p:sp>
    </p:spTree>
    <p:extLst>
      <p:ext uri="{BB962C8B-B14F-4D97-AF65-F5344CB8AC3E}">
        <p14:creationId xmlns:p14="http://schemas.microsoft.com/office/powerpoint/2010/main" val="308370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 if someone enters a country we didn’t list?</a:t>
            </a:r>
            <a:r>
              <a:rPr lang="en-CA" dirty="0"/>
              <a:t/>
            </a:r>
            <a:br>
              <a:rPr lang="en-CA" dirty="0"/>
            </a:br>
            <a:endParaRPr lang="en-US" dirty="0"/>
          </a:p>
        </p:txBody>
      </p:sp>
      <p:sp>
        <p:nvSpPr>
          <p:cNvPr id="4" name="Rectangle 1"/>
          <p:cNvSpPr>
            <a:spLocks noGrp="1" noChangeArrowheads="1"/>
          </p:cNvSpPr>
          <p:nvPr>
            <p:ph sz="quarter" idx="10"/>
          </p:nvPr>
        </p:nvSpPr>
        <p:spPr bwMode="auto">
          <a:xfrm>
            <a:off x="544513" y="2163044"/>
            <a:ext cx="8268610"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country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"Where are you from?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"GERMANY"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Guten</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Tag"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"FRANCE"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"Bonjour"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smtClean="0">
                <a:solidFill>
                  <a:srgbClr val="0000FF"/>
                </a:solidFill>
                <a:latin typeface="Consolas" panose="020B0609020204030204" pitchFamily="49" charset="0"/>
                <a:cs typeface="Consolas" panose="020B0609020204030204" pitchFamily="49" charset="0"/>
              </a:rPr>
              <a:t>else</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print</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"Aloha/Ciao/</a:t>
            </a:r>
            <a:r>
              <a:rPr lang="en-US" altLang="en-US" sz="2800" dirty="0" err="1" smtClean="0">
                <a:solidFill>
                  <a:srgbClr val="A31515"/>
                </a:solidFill>
                <a:latin typeface="Consolas" panose="020B0609020204030204" pitchFamily="49" charset="0"/>
                <a:cs typeface="Consolas" panose="020B0609020204030204" pitchFamily="49" charset="0"/>
              </a:rPr>
              <a:t>G’Day</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544513" y="1506365"/>
            <a:ext cx="10727104" cy="523220"/>
          </a:xfrm>
          <a:prstGeom prst="rect">
            <a:avLst/>
          </a:prstGeom>
          <a:noFill/>
        </p:spPr>
        <p:txBody>
          <a:bodyPr wrap="none" rtlCol="0">
            <a:spAutoFit/>
          </a:bodyPr>
          <a:lstStyle/>
          <a:p>
            <a:r>
              <a:rPr lang="en-CA" sz="2800" dirty="0" smtClean="0"/>
              <a:t>We should add an “</a:t>
            </a:r>
            <a:r>
              <a:rPr lang="en-CA" sz="2800" b="1" dirty="0" smtClean="0"/>
              <a:t>else</a:t>
            </a:r>
            <a:r>
              <a:rPr lang="en-CA" sz="2800" dirty="0" smtClean="0"/>
              <a:t>” statement to catch any conditions we didn’t list</a:t>
            </a:r>
            <a:endParaRPr lang="en-US" sz="2800" dirty="0"/>
          </a:p>
        </p:txBody>
      </p:sp>
    </p:spTree>
    <p:extLst>
      <p:ext uri="{BB962C8B-B14F-4D97-AF65-F5344CB8AC3E}">
        <p14:creationId xmlns:p14="http://schemas.microsoft.com/office/powerpoint/2010/main" val="164610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If you win the lottery and the prize is over a million dollars then retire to a life of luxury</a:t>
            </a:r>
            <a:br>
              <a:rPr lang="en-CA" dirty="0"/>
            </a:br>
            <a:endParaRPr lang="en-US" dirty="0"/>
          </a:p>
        </p:txBody>
      </p:sp>
      <p:sp>
        <p:nvSpPr>
          <p:cNvPr id="3" name="Content Placeholder 2"/>
          <p:cNvSpPr>
            <a:spLocks noGrp="1"/>
          </p:cNvSpPr>
          <p:nvPr>
            <p:ph sz="quarter" idx="10"/>
          </p:nvPr>
        </p:nvSpPr>
        <p:spPr/>
        <p:txBody>
          <a:bodyPr/>
          <a:lstStyle/>
          <a:p>
            <a:r>
              <a:rPr lang="en-CA" dirty="0" smtClean="0"/>
              <a:t>Sometimes the decision on whether to take the next step depends on a combination of factors</a:t>
            </a:r>
          </a:p>
          <a:p>
            <a:r>
              <a:rPr lang="en-CA" dirty="0" smtClean="0"/>
              <a:t>If I win the lottery, but only win $5 I can’t retire</a:t>
            </a:r>
          </a:p>
          <a:p>
            <a:r>
              <a:rPr lang="en-CA" dirty="0" smtClean="0"/>
              <a:t>If the lottery gives out a million dollars but I didn’t win, I can’t retire</a:t>
            </a:r>
          </a:p>
          <a:p>
            <a:r>
              <a:rPr lang="en-CA" dirty="0" smtClean="0"/>
              <a:t>I can only retire if I win the lottery and the prize was over a million dollars</a:t>
            </a:r>
            <a:endParaRPr lang="en-US" dirty="0"/>
          </a:p>
        </p:txBody>
      </p:sp>
    </p:spTree>
    <p:extLst>
      <p:ext uri="{BB962C8B-B14F-4D97-AF65-F5344CB8AC3E}">
        <p14:creationId xmlns:p14="http://schemas.microsoft.com/office/powerpoint/2010/main" val="269313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Using “and” allows you to require multiple conditions to be true</a:t>
            </a:r>
            <a:r>
              <a:rPr lang="en-CA" dirty="0"/>
              <a:t/>
            </a:r>
            <a:br>
              <a:rPr lang="en-CA" dirty="0"/>
            </a:b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50461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“and” is only evaluated as True if both conditions are True.</a:t>
            </a:r>
            <a:endParaRPr lang="en-US" dirty="0"/>
          </a:p>
        </p:txBody>
      </p:sp>
      <p:sp>
        <p:nvSpPr>
          <p:cNvPr id="4" name="Rectangle 1"/>
          <p:cNvSpPr>
            <a:spLocks noGrp="1" noChangeArrowheads="1"/>
          </p:cNvSpPr>
          <p:nvPr>
            <p:ph sz="quarter" idx="10"/>
          </p:nvPr>
        </p:nvSpPr>
        <p:spPr bwMode="auto">
          <a:xfrm>
            <a:off x="379514" y="1840196"/>
            <a:ext cx="11817659"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#Imagine you have code that ran earlier which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these two variables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wonLottery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bigWin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statement only executes if both conditions are 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wonLottery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bigWin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can retire"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29521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Here are all the possible combinations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908632800"/>
              </p:ext>
            </p:extLst>
          </p:nvPr>
        </p:nvGraphicFramePr>
        <p:xfrm>
          <a:off x="1032428" y="2552132"/>
          <a:ext cx="9254571" cy="2590800"/>
        </p:xfrm>
        <a:graphic>
          <a:graphicData uri="http://schemas.openxmlformats.org/drawingml/2006/table">
            <a:tbl>
              <a:tblPr firstRow="1" bandRow="1">
                <a:tableStyleId>{5C22544A-7EE6-4342-B048-85BDC9FD1C3A}</a:tableStyleId>
              </a:tblPr>
              <a:tblGrid>
                <a:gridCol w="3084857"/>
                <a:gridCol w="3084857"/>
                <a:gridCol w="3084857"/>
              </a:tblGrid>
              <a:tr h="370840">
                <a:tc>
                  <a:txBody>
                    <a:bodyPr/>
                    <a:lstStyle/>
                    <a:p>
                      <a:r>
                        <a:rPr lang="en-CA" sz="2800" dirty="0" smtClean="0"/>
                        <a:t>First Condition is</a:t>
                      </a:r>
                      <a:endParaRPr lang="en-US" sz="2800" dirty="0"/>
                    </a:p>
                  </a:txBody>
                  <a:tcPr/>
                </a:tc>
                <a:tc>
                  <a:txBody>
                    <a:bodyPr/>
                    <a:lstStyle/>
                    <a:p>
                      <a:r>
                        <a:rPr lang="en-CA" sz="2800" dirty="0" smtClean="0"/>
                        <a:t>Second Condition is</a:t>
                      </a:r>
                      <a:endParaRPr lang="en-US" sz="2800" dirty="0"/>
                    </a:p>
                  </a:txBody>
                  <a:tcPr/>
                </a:tc>
                <a:tc>
                  <a:txBody>
                    <a:bodyPr/>
                    <a:lstStyle/>
                    <a:p>
                      <a:r>
                        <a:rPr lang="en-CA" sz="2800" dirty="0" smtClean="0"/>
                        <a:t>Statement</a:t>
                      </a:r>
                      <a:r>
                        <a:rPr lang="en-CA" sz="2800" baseline="0" dirty="0" smtClean="0"/>
                        <a:t> is </a:t>
                      </a:r>
                      <a:endParaRPr lang="en-US" sz="2800" dirty="0"/>
                    </a:p>
                  </a:txBody>
                  <a:tcPr/>
                </a:tc>
              </a:tr>
              <a:tr h="370840">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r>
              <a:tr h="370840">
                <a:tc>
                  <a:txBody>
                    <a:bodyPr/>
                    <a:lstStyle/>
                    <a:p>
                      <a:r>
                        <a:rPr lang="en-CA" sz="2800" dirty="0" smtClean="0"/>
                        <a:t>True</a:t>
                      </a:r>
                      <a:endParaRPr lang="en-US" sz="2800" dirty="0"/>
                    </a:p>
                  </a:txBody>
                  <a:tcPr/>
                </a:tc>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r>
              <a:tr h="370840">
                <a:tc>
                  <a:txBody>
                    <a:bodyPr/>
                    <a:lstStyle/>
                    <a:p>
                      <a:r>
                        <a:rPr lang="en-CA" sz="2800" dirty="0" smtClean="0"/>
                        <a:t>False</a:t>
                      </a:r>
                      <a:endParaRPr lang="en-US" sz="2800" dirty="0"/>
                    </a:p>
                  </a:txBody>
                  <a:tcPr/>
                </a:tc>
                <a:tc>
                  <a:txBody>
                    <a:bodyPr/>
                    <a:lstStyle/>
                    <a:p>
                      <a:r>
                        <a:rPr lang="en-CA" sz="2800" dirty="0" smtClean="0"/>
                        <a:t>True</a:t>
                      </a:r>
                      <a:endParaRPr lang="en-US" sz="2800" dirty="0"/>
                    </a:p>
                  </a:txBody>
                  <a:tcPr/>
                </a:tc>
                <a:tc>
                  <a:txBody>
                    <a:bodyPr/>
                    <a:lstStyle/>
                    <a:p>
                      <a:r>
                        <a:rPr lang="en-CA" sz="2800" dirty="0" smtClean="0"/>
                        <a:t>False</a:t>
                      </a:r>
                      <a:endParaRPr lang="en-US" sz="2800" dirty="0"/>
                    </a:p>
                  </a:txBody>
                  <a:tcPr/>
                </a:tc>
              </a:tr>
              <a:tr h="370840">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r>
            </a:tbl>
          </a:graphicData>
        </a:graphic>
      </p:graphicFrame>
      <p:sp>
        <p:nvSpPr>
          <p:cNvPr id="5" name="Rectangle 4"/>
          <p:cNvSpPr/>
          <p:nvPr/>
        </p:nvSpPr>
        <p:spPr>
          <a:xfrm>
            <a:off x="1630882" y="1245702"/>
            <a:ext cx="7874271" cy="1077218"/>
          </a:xfrm>
          <a:prstGeom prst="rect">
            <a:avLst/>
          </a:prstGeom>
        </p:spPr>
        <p:txBody>
          <a:bodyPr wrap="none">
            <a:spAutoFit/>
          </a:bodyPr>
          <a:lstStyle/>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firstCondition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FF"/>
                </a:solidFill>
                <a:latin typeface="Consolas" panose="020B0609020204030204" pitchFamily="49" charset="0"/>
                <a:cs typeface="Consolas" panose="020B0609020204030204" pitchFamily="49" charset="0"/>
              </a:rPr>
              <a:t>and</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secondCondition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endParaRPr lang="en-CA" altLang="en-US"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725566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Sometimes we want to do something if one condition “or” another is True</a:t>
            </a:r>
            <a:endParaRPr lang="en-US" dirty="0"/>
          </a:p>
        </p:txBody>
      </p:sp>
      <p:sp>
        <p:nvSpPr>
          <p:cNvPr id="3" name="Content Placeholder 2"/>
          <p:cNvSpPr>
            <a:spLocks noGrp="1"/>
          </p:cNvSpPr>
          <p:nvPr>
            <p:ph sz="quarter" idx="10"/>
          </p:nvPr>
        </p:nvSpPr>
        <p:spPr/>
        <p:txBody>
          <a:bodyPr/>
          <a:lstStyle/>
          <a:p>
            <a:r>
              <a:rPr lang="en-CA" dirty="0" smtClean="0"/>
              <a:t>If it’s Saturday or Sunday I can sleep in</a:t>
            </a:r>
          </a:p>
          <a:p>
            <a:r>
              <a:rPr lang="en-CA" dirty="0" smtClean="0"/>
              <a:t>If it’s raining or snowing don’t bike to work</a:t>
            </a:r>
            <a:endParaRPr lang="en-US" dirty="0"/>
          </a:p>
        </p:txBody>
      </p:sp>
    </p:spTree>
    <p:extLst>
      <p:ext uri="{BB962C8B-B14F-4D97-AF65-F5344CB8AC3E}">
        <p14:creationId xmlns:p14="http://schemas.microsoft.com/office/powerpoint/2010/main" val="276223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Using “or” allows you to require only one of two or more conditions to be true</a:t>
            </a:r>
            <a:r>
              <a:rPr lang="en-CA" dirty="0"/>
              <a:t/>
            </a:r>
            <a:br>
              <a:rPr lang="en-CA" dirty="0"/>
            </a:b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8537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Which of the following do you think would be good names for variables?</a:t>
            </a:r>
            <a:endParaRPr lang="en-US" dirty="0"/>
          </a:p>
        </p:txBody>
      </p:sp>
      <p:sp>
        <p:nvSpPr>
          <p:cNvPr id="3" name="Content Placeholder 2"/>
          <p:cNvSpPr>
            <a:spLocks noGrp="1"/>
          </p:cNvSpPr>
          <p:nvPr>
            <p:ph sz="quarter" idx="10"/>
          </p:nvPr>
        </p:nvSpPr>
        <p:spPr/>
        <p:txBody>
          <a:bodyPr/>
          <a:lstStyle/>
          <a:p>
            <a:r>
              <a:rPr lang="en-CA" dirty="0" smtClean="0"/>
              <a:t>Variable1</a:t>
            </a:r>
          </a:p>
          <a:p>
            <a:r>
              <a:rPr lang="en-CA" dirty="0" smtClean="0"/>
              <a:t>First Name</a:t>
            </a:r>
          </a:p>
          <a:p>
            <a:r>
              <a:rPr lang="en-CA" dirty="0" smtClean="0"/>
              <a:t>Date</a:t>
            </a:r>
          </a:p>
          <a:p>
            <a:r>
              <a:rPr lang="en-CA" dirty="0" smtClean="0"/>
              <a:t>3Name</a:t>
            </a:r>
          </a:p>
          <a:p>
            <a:r>
              <a:rPr lang="en-CA" dirty="0" smtClean="0"/>
              <a:t>DOB</a:t>
            </a:r>
          </a:p>
          <a:p>
            <a:r>
              <a:rPr lang="en-CA" dirty="0" err="1" smtClean="0"/>
              <a:t>DateOfBirth</a:t>
            </a:r>
            <a:endParaRPr lang="en-CA" dirty="0" smtClean="0"/>
          </a:p>
          <a:p>
            <a:r>
              <a:rPr lang="en-CA" dirty="0" err="1" smtClean="0"/>
              <a:t>YourFavoriteSignInTheHoroscope</a:t>
            </a:r>
            <a:endParaRPr lang="en-CA" dirty="0" smtClean="0"/>
          </a:p>
          <a:p>
            <a:pPr marL="0" indent="0">
              <a:buNone/>
            </a:pPr>
            <a:endParaRPr lang="en-CA" dirty="0" smtClean="0"/>
          </a:p>
        </p:txBody>
      </p:sp>
    </p:spTree>
    <p:extLst>
      <p:ext uri="{BB962C8B-B14F-4D97-AF65-F5344CB8AC3E}">
        <p14:creationId xmlns:p14="http://schemas.microsoft.com/office/powerpoint/2010/main" val="15270552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“or” is evaluated as True if either of the conditions is True.</a:t>
            </a:r>
            <a:endParaRPr lang="en-US" dirty="0"/>
          </a:p>
        </p:txBody>
      </p:sp>
      <p:sp>
        <p:nvSpPr>
          <p:cNvPr id="3" name="Rectangle 1"/>
          <p:cNvSpPr>
            <a:spLocks noGrp="1" noChangeArrowheads="1"/>
          </p:cNvSpPr>
          <p:nvPr>
            <p:ph sz="quarter" idx="10"/>
          </p:nvPr>
        </p:nvSpPr>
        <p:spPr bwMode="auto">
          <a:xfrm>
            <a:off x="379413" y="1840262"/>
            <a:ext cx="1083181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#Imagine you have code that ran earlier which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these two variables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saturday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sunday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False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statement executes if either condition is 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saturday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sunday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can sleep 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537841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Here are all the possible combinations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05227793"/>
              </p:ext>
            </p:extLst>
          </p:nvPr>
        </p:nvGraphicFramePr>
        <p:xfrm>
          <a:off x="1794428" y="2552132"/>
          <a:ext cx="7446933" cy="1854200"/>
        </p:xfrm>
        <a:graphic>
          <a:graphicData uri="http://schemas.openxmlformats.org/drawingml/2006/table">
            <a:tbl>
              <a:tblPr firstRow="1" bandRow="1">
                <a:tableStyleId>{5C22544A-7EE6-4342-B048-85BDC9FD1C3A}</a:tableStyleId>
              </a:tblPr>
              <a:tblGrid>
                <a:gridCol w="2482311"/>
                <a:gridCol w="2482311"/>
                <a:gridCol w="2482311"/>
              </a:tblGrid>
              <a:tr h="370840">
                <a:tc>
                  <a:txBody>
                    <a:bodyPr/>
                    <a:lstStyle/>
                    <a:p>
                      <a:r>
                        <a:rPr lang="en-CA" dirty="0" smtClean="0"/>
                        <a:t>First Condition is</a:t>
                      </a:r>
                      <a:endParaRPr lang="en-US" dirty="0"/>
                    </a:p>
                  </a:txBody>
                  <a:tcPr/>
                </a:tc>
                <a:tc>
                  <a:txBody>
                    <a:bodyPr/>
                    <a:lstStyle/>
                    <a:p>
                      <a:r>
                        <a:rPr lang="en-CA" dirty="0" smtClean="0"/>
                        <a:t>Second Condition is</a:t>
                      </a:r>
                      <a:endParaRPr lang="en-US" dirty="0"/>
                    </a:p>
                  </a:txBody>
                  <a:tcPr/>
                </a:tc>
                <a:tc>
                  <a:txBody>
                    <a:bodyPr/>
                    <a:lstStyle/>
                    <a:p>
                      <a:r>
                        <a:rPr lang="en-CA" dirty="0" smtClean="0"/>
                        <a:t>Statement</a:t>
                      </a:r>
                      <a:r>
                        <a:rPr lang="en-CA" baseline="0" dirty="0" smtClean="0"/>
                        <a:t> is </a:t>
                      </a:r>
                      <a:endParaRPr lang="en-US" dirty="0"/>
                    </a:p>
                  </a:txBody>
                  <a:tcPr/>
                </a:tc>
              </a:tr>
              <a:tr h="370840">
                <a:tc>
                  <a:txBody>
                    <a:bodyPr/>
                    <a:lstStyle/>
                    <a:p>
                      <a:r>
                        <a:rPr lang="en-CA" dirty="0" smtClean="0"/>
                        <a:t>True</a:t>
                      </a:r>
                      <a:endParaRPr lang="en-US" dirty="0"/>
                    </a:p>
                  </a:txBody>
                  <a:tcPr/>
                </a:tc>
                <a:tc>
                  <a:txBody>
                    <a:bodyPr/>
                    <a:lstStyle/>
                    <a:p>
                      <a:r>
                        <a:rPr lang="en-CA" dirty="0" smtClean="0"/>
                        <a:t>True</a:t>
                      </a:r>
                      <a:endParaRPr lang="en-US" dirty="0"/>
                    </a:p>
                  </a:txBody>
                  <a:tcPr/>
                </a:tc>
                <a:tc>
                  <a:txBody>
                    <a:bodyPr/>
                    <a:lstStyle/>
                    <a:p>
                      <a:r>
                        <a:rPr lang="en-CA" dirty="0" smtClean="0"/>
                        <a:t>True</a:t>
                      </a:r>
                      <a:endParaRPr lang="en-US" dirty="0"/>
                    </a:p>
                  </a:txBody>
                  <a:tcPr/>
                </a:tc>
              </a:tr>
              <a:tr h="370840">
                <a:tc>
                  <a:txBody>
                    <a:bodyPr/>
                    <a:lstStyle/>
                    <a:p>
                      <a:r>
                        <a:rPr lang="en-CA" dirty="0" smtClean="0"/>
                        <a:t>True</a:t>
                      </a:r>
                      <a:endParaRPr lang="en-US" dirty="0"/>
                    </a:p>
                  </a:txBody>
                  <a:tcPr/>
                </a:tc>
                <a:tc>
                  <a:txBody>
                    <a:bodyPr/>
                    <a:lstStyle/>
                    <a:p>
                      <a:r>
                        <a:rPr lang="en-CA" dirty="0" smtClean="0"/>
                        <a:t>False</a:t>
                      </a:r>
                      <a:endParaRPr lang="en-US" dirty="0"/>
                    </a:p>
                  </a:txBody>
                  <a:tcPr/>
                </a:tc>
                <a:tc>
                  <a:txBody>
                    <a:bodyPr/>
                    <a:lstStyle/>
                    <a:p>
                      <a:r>
                        <a:rPr lang="en-CA" dirty="0" smtClean="0"/>
                        <a:t>True</a:t>
                      </a:r>
                      <a:endParaRPr lang="en-US" dirty="0"/>
                    </a:p>
                  </a:txBody>
                  <a:tcPr/>
                </a:tc>
              </a:tr>
              <a:tr h="370840">
                <a:tc>
                  <a:txBody>
                    <a:bodyPr/>
                    <a:lstStyle/>
                    <a:p>
                      <a:r>
                        <a:rPr lang="en-CA" dirty="0" smtClean="0"/>
                        <a:t>False</a:t>
                      </a:r>
                      <a:endParaRPr lang="en-US" dirty="0"/>
                    </a:p>
                  </a:txBody>
                  <a:tcPr/>
                </a:tc>
                <a:tc>
                  <a:txBody>
                    <a:bodyPr/>
                    <a:lstStyle/>
                    <a:p>
                      <a:r>
                        <a:rPr lang="en-CA" dirty="0" smtClean="0"/>
                        <a:t>True</a:t>
                      </a:r>
                      <a:endParaRPr lang="en-US" dirty="0"/>
                    </a:p>
                  </a:txBody>
                  <a:tcPr/>
                </a:tc>
                <a:tc>
                  <a:txBody>
                    <a:bodyPr/>
                    <a:lstStyle/>
                    <a:p>
                      <a:r>
                        <a:rPr lang="en-CA" dirty="0" smtClean="0"/>
                        <a:t>True</a:t>
                      </a:r>
                      <a:endParaRPr lang="en-US" dirty="0"/>
                    </a:p>
                  </a:txBody>
                  <a:tcPr/>
                </a:tc>
              </a:tr>
              <a:tr h="370840">
                <a:tc>
                  <a:txBody>
                    <a:bodyPr/>
                    <a:lstStyle/>
                    <a:p>
                      <a:r>
                        <a:rPr lang="en-CA" dirty="0" smtClean="0"/>
                        <a:t>False</a:t>
                      </a:r>
                      <a:endParaRPr lang="en-US" dirty="0"/>
                    </a:p>
                  </a:txBody>
                  <a:tcPr/>
                </a:tc>
                <a:tc>
                  <a:txBody>
                    <a:bodyPr/>
                    <a:lstStyle/>
                    <a:p>
                      <a:r>
                        <a:rPr lang="en-CA" dirty="0" smtClean="0"/>
                        <a:t>False</a:t>
                      </a:r>
                      <a:endParaRPr lang="en-US" dirty="0"/>
                    </a:p>
                  </a:txBody>
                  <a:tcPr/>
                </a:tc>
                <a:tc>
                  <a:txBody>
                    <a:bodyPr/>
                    <a:lstStyle/>
                    <a:p>
                      <a:r>
                        <a:rPr lang="en-CA" dirty="0" smtClean="0"/>
                        <a:t>False</a:t>
                      </a:r>
                      <a:endParaRPr lang="en-US" dirty="0"/>
                    </a:p>
                  </a:txBody>
                  <a:tcPr/>
                </a:tc>
              </a:tr>
            </a:tbl>
          </a:graphicData>
        </a:graphic>
      </p:graphicFrame>
      <p:sp>
        <p:nvSpPr>
          <p:cNvPr id="5" name="Rectangle 4"/>
          <p:cNvSpPr/>
          <p:nvPr/>
        </p:nvSpPr>
        <p:spPr>
          <a:xfrm>
            <a:off x="1630882" y="1245702"/>
            <a:ext cx="4996881" cy="646331"/>
          </a:xfrm>
          <a:prstGeom prst="rect">
            <a:avLst/>
          </a:prstGeom>
        </p:spPr>
        <p:txBody>
          <a:bodyPr wrap="none">
            <a:spAutoFit/>
          </a:bodyPr>
          <a:lstStyle/>
          <a:p>
            <a:pPr lvl="0" eaLnBrk="0" fontAlgn="base" hangingPunct="0">
              <a:spcBef>
                <a:spcPct val="0"/>
              </a:spcBef>
              <a:spcAft>
                <a:spcPct val="0"/>
              </a:spcAft>
            </a:pPr>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firstCondition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FF"/>
                </a:solidFill>
                <a:latin typeface="Consolas" panose="020B0609020204030204" pitchFamily="49" charset="0"/>
                <a:cs typeface="Consolas" panose="020B0609020204030204" pitchFamily="49" charset="0"/>
              </a:rPr>
              <a:t>or</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secondCondition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478784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combine multiple “and”/“or” in a single if statement</a:t>
            </a:r>
            <a:endParaRPr lang="en-US" dirty="0"/>
          </a:p>
        </p:txBody>
      </p:sp>
      <p:sp>
        <p:nvSpPr>
          <p:cNvPr id="4" name="Rectangle 1"/>
          <p:cNvSpPr>
            <a:spLocks noGrp="1" noChangeArrowheads="1"/>
          </p:cNvSpPr>
          <p:nvPr>
            <p:ph sz="quarter" idx="10"/>
          </p:nvPr>
        </p:nvSpPr>
        <p:spPr bwMode="auto">
          <a:xfrm>
            <a:off x="379514" y="1702623"/>
            <a:ext cx="9057288"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"Sep"</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month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"Apr"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"Jun"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"Nov"</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"There are 30 days in this month"</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5" name="Rectangle 2"/>
          <p:cNvSpPr>
            <a:spLocks noChangeArrowheads="1"/>
          </p:cNvSpPr>
          <p:nvPr/>
        </p:nvSpPr>
        <p:spPr bwMode="auto">
          <a:xfrm>
            <a:off x="379514" y="3410060"/>
            <a:ext cx="787427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favMovie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"Star Wars"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favBook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"Lord of the Rings"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favEvent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ComiCon</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and I should hang out</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15943932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combine “and”/”or” in a single statement</a:t>
            </a:r>
            <a:endParaRPr lang="en-US" dirty="0"/>
          </a:p>
        </p:txBody>
      </p:sp>
      <p:sp>
        <p:nvSpPr>
          <p:cNvPr id="3" name="Rectangle 1"/>
          <p:cNvSpPr>
            <a:spLocks noChangeArrowheads="1"/>
          </p:cNvSpPr>
          <p:nvPr/>
        </p:nvSpPr>
        <p:spPr bwMode="auto">
          <a:xfrm>
            <a:off x="277914" y="1480165"/>
            <a:ext cx="747993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"MOOSE"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pet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"BEAVER"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"Do you play hockey too?"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Content Placeholder 5"/>
          <p:cNvSpPr>
            <a:spLocks noGrp="1"/>
          </p:cNvSpPr>
          <p:nvPr>
            <p:ph sz="quarter" idx="10"/>
          </p:nvPr>
        </p:nvSpPr>
        <p:spPr>
          <a:xfrm>
            <a:off x="379413" y="3009900"/>
            <a:ext cx="11525250" cy="3668714"/>
          </a:xfrm>
        </p:spPr>
        <p:txBody>
          <a:bodyPr/>
          <a:lstStyle/>
          <a:p>
            <a:pPr marL="0" indent="0">
              <a:buNone/>
            </a:pPr>
            <a:r>
              <a:rPr lang="en-CA" dirty="0" smtClean="0"/>
              <a:t>Make sure you test different combinations</a:t>
            </a:r>
          </a:p>
          <a:p>
            <a:r>
              <a:rPr lang="en-CA" dirty="0" smtClean="0"/>
              <a:t>Country = CANADA, Pet = MOOSE</a:t>
            </a:r>
          </a:p>
          <a:p>
            <a:r>
              <a:rPr lang="en-CA" dirty="0" smtClean="0"/>
              <a:t>Country = CANADA, Pet = BEAVER</a:t>
            </a:r>
          </a:p>
          <a:p>
            <a:r>
              <a:rPr lang="en-CA" dirty="0" smtClean="0"/>
              <a:t>Country = VIETNAM, Pet = MOOSE</a:t>
            </a:r>
          </a:p>
          <a:p>
            <a:r>
              <a:rPr lang="en-CA" dirty="0" smtClean="0"/>
              <a:t>Country = VIETNAM, Pet = BEAVER</a:t>
            </a:r>
            <a:endParaRPr lang="en-US" dirty="0"/>
          </a:p>
        </p:txBody>
      </p:sp>
      <p:sp>
        <p:nvSpPr>
          <p:cNvPr id="8" name="Rectangular Callout 7"/>
          <p:cNvSpPr/>
          <p:nvPr/>
        </p:nvSpPr>
        <p:spPr>
          <a:xfrm>
            <a:off x="7531100" y="5092700"/>
            <a:ext cx="3505200" cy="901700"/>
          </a:xfrm>
          <a:prstGeom prst="wedgeRectCallout">
            <a:avLst>
              <a:gd name="adj1" fmla="val -66059"/>
              <a:gd name="adj2" fmla="val 44190"/>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This one doesn’t seem to work the way you would expect!</a:t>
            </a:r>
            <a:endParaRPr lang="en-US" dirty="0">
              <a:solidFill>
                <a:schemeClr val="tx1"/>
              </a:solidFill>
            </a:endParaRPr>
          </a:p>
        </p:txBody>
      </p:sp>
    </p:spTree>
    <p:extLst>
      <p:ext uri="{BB962C8B-B14F-4D97-AF65-F5344CB8AC3E}">
        <p14:creationId xmlns:p14="http://schemas.microsoft.com/office/powerpoint/2010/main" val="334288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Do you remember learning order of operations for math in school?</a:t>
            </a:r>
            <a:endParaRPr lang="en-US" dirty="0"/>
          </a:p>
        </p:txBody>
      </p:sp>
      <p:sp>
        <p:nvSpPr>
          <p:cNvPr id="3" name="Content Placeholder 2"/>
          <p:cNvSpPr>
            <a:spLocks noGrp="1"/>
          </p:cNvSpPr>
          <p:nvPr>
            <p:ph sz="quarter" idx="10"/>
          </p:nvPr>
        </p:nvSpPr>
        <p:spPr/>
        <p:txBody>
          <a:bodyPr/>
          <a:lstStyle/>
          <a:p>
            <a:r>
              <a:rPr lang="en-CA" dirty="0" smtClean="0"/>
              <a:t>8+5*2=?</a:t>
            </a:r>
          </a:p>
          <a:p>
            <a:r>
              <a:rPr lang="en-CA" dirty="0" smtClean="0"/>
              <a:t>Multiplication and Division are done before addition and subtraction</a:t>
            </a:r>
          </a:p>
          <a:p>
            <a:r>
              <a:rPr lang="en-CA" dirty="0" smtClean="0"/>
              <a:t>8+5*2 = 18</a:t>
            </a:r>
          </a:p>
        </p:txBody>
      </p:sp>
    </p:spTree>
    <p:extLst>
      <p:ext uri="{BB962C8B-B14F-4D97-AF65-F5344CB8AC3E}">
        <p14:creationId xmlns:p14="http://schemas.microsoft.com/office/powerpoint/2010/main" val="28381234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There is an order of operations for “and”/”or”: “and” are evaluated first</a:t>
            </a:r>
            <a:endParaRPr lang="en-US" dirty="0"/>
          </a:p>
        </p:txBody>
      </p:sp>
      <p:sp>
        <p:nvSpPr>
          <p:cNvPr id="6" name="Rectangle 1"/>
          <p:cNvSpPr>
            <a:spLocks noChangeArrowheads="1"/>
          </p:cNvSpPr>
          <p:nvPr/>
        </p:nvSpPr>
        <p:spPr bwMode="auto">
          <a:xfrm>
            <a:off x="277914" y="1480165"/>
            <a:ext cx="8465779"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"MOOSE"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pet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"BEAVER"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"Do you play hockey too?"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901700" y="1480165"/>
            <a:ext cx="7683500" cy="4502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54100" y="2019300"/>
            <a:ext cx="3149600" cy="355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12048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 math, how can you specify that you want to do addition before multiplication?</a:t>
            </a:r>
            <a:endParaRPr lang="en-US" dirty="0"/>
          </a:p>
        </p:txBody>
      </p:sp>
      <p:sp>
        <p:nvSpPr>
          <p:cNvPr id="3" name="Content Placeholder 2"/>
          <p:cNvSpPr>
            <a:spLocks noGrp="1"/>
          </p:cNvSpPr>
          <p:nvPr>
            <p:ph sz="quarter" idx="10"/>
          </p:nvPr>
        </p:nvSpPr>
        <p:spPr/>
        <p:txBody>
          <a:bodyPr/>
          <a:lstStyle/>
          <a:p>
            <a:r>
              <a:rPr lang="en-CA" dirty="0" smtClean="0"/>
              <a:t>Use parentheses!</a:t>
            </a:r>
          </a:p>
          <a:p>
            <a:r>
              <a:rPr lang="en-CA" dirty="0" smtClean="0"/>
              <a:t>(8+5)*2 = 26</a:t>
            </a:r>
          </a:p>
        </p:txBody>
      </p:sp>
    </p:spTree>
    <p:extLst>
      <p:ext uri="{BB962C8B-B14F-4D97-AF65-F5344CB8AC3E}">
        <p14:creationId xmlns:p14="http://schemas.microsoft.com/office/powerpoint/2010/main" val="5787948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We can use parentheses to execute “or” before “and”</a:t>
            </a:r>
            <a:endParaRPr lang="en-US" dirty="0"/>
          </a:p>
        </p:txBody>
      </p:sp>
      <p:sp>
        <p:nvSpPr>
          <p:cNvPr id="6" name="Rectangle 5"/>
          <p:cNvSpPr/>
          <p:nvPr/>
        </p:nvSpPr>
        <p:spPr>
          <a:xfrm>
            <a:off x="379514" y="1862435"/>
            <a:ext cx="9272486" cy="1384995"/>
          </a:xfrm>
          <a:prstGeom prst="rect">
            <a:avLst/>
          </a:prstGeom>
        </p:spPr>
        <p:txBody>
          <a:bodyPr wrap="square">
            <a:spAutoFit/>
          </a:bodyPr>
          <a:lstStyle/>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country == </a:t>
            </a:r>
            <a:r>
              <a:rPr lang="en-US" altLang="en-US" sz="2800" dirty="0">
                <a:solidFill>
                  <a:srgbClr val="A31515"/>
                </a:solidFill>
                <a:latin typeface="Consolas" panose="020B0609020204030204" pitchFamily="49" charset="0"/>
                <a:cs typeface="Consolas" panose="020B0609020204030204" pitchFamily="49" charset="0"/>
              </a:rPr>
              <a:t>"CANADA"</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and</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2800" dirty="0" smtClean="0">
              <a:solidFill>
                <a:srgbClr val="000000"/>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(pet</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"MOOSE"</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or</a:t>
            </a:r>
            <a:r>
              <a:rPr lang="en-US" altLang="en-US" sz="2800" dirty="0">
                <a:solidFill>
                  <a:srgbClr val="000000"/>
                </a:solidFill>
                <a:latin typeface="Consolas" panose="020B0609020204030204" pitchFamily="49" charset="0"/>
                <a:cs typeface="Consolas" panose="020B0609020204030204" pitchFamily="49" charset="0"/>
              </a:rPr>
              <a:t>  pet ==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BEAVER</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print(</a:t>
            </a:r>
            <a:r>
              <a:rPr lang="en-US" altLang="en-US" sz="2800" dirty="0">
                <a:solidFill>
                  <a:srgbClr val="A31515"/>
                </a:solidFill>
                <a:latin typeface="Consolas" panose="020B0609020204030204" pitchFamily="49" charset="0"/>
                <a:cs typeface="Consolas" panose="020B0609020204030204" pitchFamily="49" charset="0"/>
              </a:rPr>
              <a:t>"Do you play hockey too"</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7" name="TextBox 6"/>
          <p:cNvSpPr txBox="1"/>
          <p:nvPr/>
        </p:nvSpPr>
        <p:spPr>
          <a:xfrm>
            <a:off x="379514" y="3746500"/>
            <a:ext cx="10631386" cy="2246769"/>
          </a:xfrm>
          <a:prstGeom prst="rect">
            <a:avLst/>
          </a:prstGeom>
          <a:noFill/>
        </p:spPr>
        <p:txBody>
          <a:bodyPr wrap="square" rtlCol="0">
            <a:spAutoFit/>
          </a:bodyPr>
          <a:lstStyle/>
          <a:p>
            <a:r>
              <a:rPr lang="en-CA" sz="2800" dirty="0" smtClean="0"/>
              <a:t>When in doubt, just add parentheses whenever you combine and/or in a single if statement.</a:t>
            </a:r>
          </a:p>
          <a:p>
            <a:endParaRPr lang="en-CA" sz="2800" dirty="0" smtClean="0"/>
          </a:p>
          <a:p>
            <a:r>
              <a:rPr lang="en-CA" sz="2800" dirty="0" smtClean="0"/>
              <a:t>It might be redundant, but it will be easier for someone to read your code and you are less likely to make mistakes.</a:t>
            </a:r>
          </a:p>
        </p:txBody>
      </p:sp>
    </p:spTree>
    <p:extLst>
      <p:ext uri="{BB962C8B-B14F-4D97-AF65-F5344CB8AC3E}">
        <p14:creationId xmlns:p14="http://schemas.microsoft.com/office/powerpoint/2010/main" val="41176965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Sometimes we have multiple conditions but just using and “and”/”or” may not work</a:t>
            </a:r>
            <a:endParaRPr lang="en-US" dirty="0"/>
          </a:p>
        </p:txBody>
      </p:sp>
      <p:sp>
        <p:nvSpPr>
          <p:cNvPr id="3" name="Content Placeholder 2"/>
          <p:cNvSpPr>
            <a:spLocks noGrp="1"/>
          </p:cNvSpPr>
          <p:nvPr>
            <p:ph sz="quarter" idx="10"/>
          </p:nvPr>
        </p:nvSpPr>
        <p:spPr/>
        <p:txBody>
          <a:bodyPr/>
          <a:lstStyle/>
          <a:p>
            <a:r>
              <a:rPr lang="en-CA" dirty="0" smtClean="0"/>
              <a:t>How could you handle this in code?</a:t>
            </a:r>
          </a:p>
          <a:p>
            <a:r>
              <a:rPr lang="en-CA" dirty="0" smtClean="0"/>
              <a:t>If </a:t>
            </a:r>
            <a:r>
              <a:rPr lang="en-CA" dirty="0"/>
              <a:t>it is Monday, </a:t>
            </a:r>
            <a:r>
              <a:rPr lang="en-CA" dirty="0" smtClean="0"/>
              <a:t>go check </a:t>
            </a:r>
            <a:r>
              <a:rPr lang="en-CA" dirty="0"/>
              <a:t>to see if there is fresh coffee. If there is no fresh coffee go to the nearest café </a:t>
            </a:r>
          </a:p>
          <a:p>
            <a:r>
              <a:rPr lang="en-CA" dirty="0" smtClean="0"/>
              <a:t>In this situation you have to check a condition, if it is true you want to check another condition.</a:t>
            </a:r>
          </a:p>
          <a:p>
            <a:pPr marL="0" indent="0">
              <a:buNone/>
            </a:pPr>
            <a:endParaRPr lang="en-US" dirty="0"/>
          </a:p>
          <a:p>
            <a:endParaRPr lang="en-US" dirty="0"/>
          </a:p>
        </p:txBody>
      </p:sp>
    </p:spTree>
    <p:extLst>
      <p:ext uri="{BB962C8B-B14F-4D97-AF65-F5344CB8AC3E}">
        <p14:creationId xmlns:p14="http://schemas.microsoft.com/office/powerpoint/2010/main" val="61867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nest if statements inside each other </a:t>
            </a:r>
            <a:endParaRPr lang="en-US" dirty="0"/>
          </a:p>
        </p:txBody>
      </p:sp>
      <p:sp>
        <p:nvSpPr>
          <p:cNvPr id="3" name="Content Placeholder 2"/>
          <p:cNvSpPr>
            <a:spLocks noGrp="1"/>
          </p:cNvSpPr>
          <p:nvPr>
            <p:ph sz="quarter" idx="10"/>
          </p:nvPr>
        </p:nvSpPr>
        <p:spPr>
          <a:xfrm>
            <a:off x="379514" y="1329232"/>
            <a:ext cx="11525250" cy="4402974"/>
          </a:xfrm>
        </p:spPr>
        <p:txBody>
          <a:bodyPr/>
          <a:lstStyle/>
          <a:p>
            <a:pPr marL="0" indent="0">
              <a:buNone/>
            </a:pPr>
            <a:endParaRPr lang="en-US" dirty="0"/>
          </a:p>
          <a:p>
            <a:endParaRPr lang="en-US" dirty="0"/>
          </a:p>
        </p:txBody>
      </p:sp>
      <p:sp>
        <p:nvSpPr>
          <p:cNvPr id="4" name="Rectangle 1"/>
          <p:cNvSpPr>
            <a:spLocks noChangeArrowheads="1"/>
          </p:cNvSpPr>
          <p:nvPr/>
        </p:nvSpPr>
        <p:spPr bwMode="auto">
          <a:xfrm>
            <a:off x="528655" y="814816"/>
            <a:ext cx="11952311"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monday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freshCoffee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False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monday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#you could have code here to check for fresh coffee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 the if statement is nested, so this if statement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 is only executed if the other if statement is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not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freshCoffee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"go buy a coffee!"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print(</a:t>
            </a:r>
            <a:r>
              <a:rPr lang="en-US" altLang="en-US" sz="2800" dirty="0" smtClean="0">
                <a:solidFill>
                  <a:srgbClr val="A31515"/>
                </a:solidFill>
                <a:latin typeface="Consolas" panose="020B0609020204030204" pitchFamily="49" charset="0"/>
                <a:cs typeface="Consolas" panose="020B0609020204030204" pitchFamily="49" charset="0"/>
              </a:rPr>
              <a:t>"I hate Mondays"</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"now you can start work"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528655" y="5730438"/>
            <a:ext cx="10218003" cy="954107"/>
          </a:xfrm>
          <a:prstGeom prst="rect">
            <a:avLst/>
          </a:prstGeom>
          <a:noFill/>
        </p:spPr>
        <p:txBody>
          <a:bodyPr wrap="square" rtlCol="0">
            <a:spAutoFit/>
          </a:bodyPr>
          <a:lstStyle/>
          <a:p>
            <a:r>
              <a:rPr lang="en-CA" sz="2800" dirty="0" smtClean="0"/>
              <a:t>You have to be VERY careful with how the code is indented, because that determines which code goes with which if statement </a:t>
            </a:r>
            <a:endParaRPr lang="en-US" sz="2800" dirty="0"/>
          </a:p>
        </p:txBody>
      </p:sp>
    </p:spTree>
    <p:extLst>
      <p:ext uri="{BB962C8B-B14F-4D97-AF65-F5344CB8AC3E}">
        <p14:creationId xmlns:p14="http://schemas.microsoft.com/office/powerpoint/2010/main" val="65175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Variable names</a:t>
            </a:r>
            <a:endParaRPr lang="en-US" dirty="0"/>
          </a:p>
        </p:txBody>
      </p:sp>
      <p:sp>
        <p:nvSpPr>
          <p:cNvPr id="3" name="Content Placeholder 2"/>
          <p:cNvSpPr>
            <a:spLocks noGrp="1"/>
          </p:cNvSpPr>
          <p:nvPr>
            <p:ph sz="quarter" idx="10"/>
          </p:nvPr>
        </p:nvSpPr>
        <p:spPr/>
        <p:txBody>
          <a:bodyPr/>
          <a:lstStyle/>
          <a:p>
            <a:r>
              <a:rPr lang="en-CA" dirty="0" smtClean="0"/>
              <a:t>Should be meaningful (e.g. </a:t>
            </a:r>
            <a:r>
              <a:rPr lang="en-CA" dirty="0" err="1" smtClean="0"/>
              <a:t>FirstName</a:t>
            </a:r>
            <a:r>
              <a:rPr lang="en-CA" dirty="0" smtClean="0"/>
              <a:t> not variable1)</a:t>
            </a:r>
          </a:p>
          <a:p>
            <a:r>
              <a:rPr lang="en-CA" dirty="0" smtClean="0"/>
              <a:t>Should be specific (</a:t>
            </a:r>
            <a:r>
              <a:rPr lang="en-CA" dirty="0" err="1" smtClean="0"/>
              <a:t>BirthDate</a:t>
            </a:r>
            <a:r>
              <a:rPr lang="en-CA" dirty="0" smtClean="0"/>
              <a:t> not Date)</a:t>
            </a:r>
          </a:p>
          <a:p>
            <a:r>
              <a:rPr lang="en-CA" dirty="0" smtClean="0"/>
              <a:t>Should not contain spaces (</a:t>
            </a:r>
            <a:r>
              <a:rPr lang="en-CA" dirty="0" err="1" smtClean="0"/>
              <a:t>FirstName</a:t>
            </a:r>
            <a:r>
              <a:rPr lang="en-CA" dirty="0" smtClean="0"/>
              <a:t> not First Name)</a:t>
            </a:r>
          </a:p>
          <a:p>
            <a:r>
              <a:rPr lang="en-CA" dirty="0" smtClean="0"/>
              <a:t>Should be descriptive but not too long (</a:t>
            </a:r>
            <a:r>
              <a:rPr lang="en-CA" dirty="0" err="1" smtClean="0"/>
              <a:t>FavoriteSign</a:t>
            </a:r>
            <a:r>
              <a:rPr lang="en-CA" dirty="0" smtClean="0"/>
              <a:t> not </a:t>
            </a:r>
            <a:r>
              <a:rPr lang="en-CA" dirty="0" err="1" smtClean="0"/>
              <a:t>YourFavoriteSignInTheHoroscope</a:t>
            </a:r>
            <a:r>
              <a:rPr lang="en-CA" dirty="0" smtClean="0"/>
              <a:t>)</a:t>
            </a:r>
          </a:p>
          <a:p>
            <a:r>
              <a:rPr lang="en-CA" dirty="0" smtClean="0"/>
              <a:t>Are case sensitive (</a:t>
            </a:r>
            <a:r>
              <a:rPr lang="en-CA" dirty="0" err="1" smtClean="0"/>
              <a:t>FirstName</a:t>
            </a:r>
            <a:r>
              <a:rPr lang="en-CA" dirty="0" smtClean="0"/>
              <a:t> and </a:t>
            </a:r>
            <a:r>
              <a:rPr lang="en-CA" dirty="0" err="1" smtClean="0"/>
              <a:t>firstname</a:t>
            </a:r>
            <a:r>
              <a:rPr lang="en-CA" dirty="0" smtClean="0"/>
              <a:t> would be two different variables)</a:t>
            </a:r>
          </a:p>
          <a:p>
            <a:r>
              <a:rPr lang="en-CA" dirty="0" smtClean="0"/>
              <a:t>Cannot start with a number (Name1 is okay 1Name is not)</a:t>
            </a:r>
          </a:p>
          <a:p>
            <a:endParaRPr lang="en-CA" dirty="0" smtClean="0"/>
          </a:p>
          <a:p>
            <a:pPr marL="0" indent="0">
              <a:buNone/>
            </a:pPr>
            <a:endParaRPr lang="en-CA" dirty="0" smtClean="0"/>
          </a:p>
        </p:txBody>
      </p:sp>
    </p:spTree>
    <p:extLst>
      <p:ext uri="{BB962C8B-B14F-4D97-AF65-F5344CB8AC3E}">
        <p14:creationId xmlns:p14="http://schemas.microsoft.com/office/powerpoint/2010/main" val="20166156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CA" dirty="0" smtClean="0"/>
              <a:t>Repeating code</a:t>
            </a:r>
            <a:endParaRPr lang="en-US" dirty="0"/>
          </a:p>
        </p:txBody>
      </p:sp>
      <p:sp>
        <p:nvSpPr>
          <p:cNvPr id="3" name="Subtitle 2"/>
          <p:cNvSpPr>
            <a:spLocks noGrp="1"/>
          </p:cNvSpPr>
          <p:nvPr>
            <p:ph type="subTitle" idx="1"/>
          </p:nvPr>
        </p:nvSpPr>
        <p:spPr/>
        <p:txBody>
          <a:bodyPr/>
          <a:lstStyle/>
          <a:p>
            <a:r>
              <a:rPr lang="en-CA" dirty="0" smtClean="0"/>
              <a:t>For loops</a:t>
            </a:r>
            <a:endParaRPr lang="en-US" dirty="0"/>
          </a:p>
        </p:txBody>
      </p:sp>
      <p:sp>
        <p:nvSpPr>
          <p:cNvPr id="2" name="Title 1"/>
          <p:cNvSpPr>
            <a:spLocks noGrp="1"/>
          </p:cNvSpPr>
          <p:nvPr>
            <p:ph type="title" idx="4294967295"/>
          </p:nvPr>
        </p:nvSpPr>
        <p:spPr>
          <a:xfrm>
            <a:off x="0" y="1709738"/>
            <a:ext cx="10515600" cy="2852737"/>
          </a:xfrm>
        </p:spPr>
        <p:txBody>
          <a:bodyPr/>
          <a:lstStyle/>
          <a:p>
            <a:r>
              <a:rPr lang="en-CA" dirty="0" smtClean="0"/>
              <a:t>Repeating yourself	</a:t>
            </a:r>
            <a:endParaRPr lang="en-US" dirty="0"/>
          </a:p>
        </p:txBody>
      </p:sp>
    </p:spTree>
    <p:extLst>
      <p:ext uri="{BB962C8B-B14F-4D97-AF65-F5344CB8AC3E}">
        <p14:creationId xmlns:p14="http://schemas.microsoft.com/office/powerpoint/2010/main" val="166661528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Did you know Python works as an Etch a Sketch?</a:t>
            </a:r>
            <a:endParaRPr lang="en-US" dirty="0"/>
          </a:p>
        </p:txBody>
      </p:sp>
      <p:sp>
        <p:nvSpPr>
          <p:cNvPr id="6" name="Rectangle 1"/>
          <p:cNvSpPr>
            <a:spLocks noGrp="1" noChangeArrowheads="1"/>
          </p:cNvSpPr>
          <p:nvPr>
            <p:ph sz="quarter" idx="10"/>
          </p:nvPr>
        </p:nvSpPr>
        <p:spPr bwMode="auto">
          <a:xfrm>
            <a:off x="838200" y="3524241"/>
            <a:ext cx="3930884"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732974" y="2056775"/>
            <a:ext cx="4700180" cy="4112658"/>
          </a:xfrm>
          <a:prstGeom prst="rect">
            <a:avLst/>
          </a:prstGeom>
        </p:spPr>
      </p:pic>
    </p:spTree>
    <p:extLst>
      <p:ext uri="{BB962C8B-B14F-4D97-AF65-F5344CB8AC3E}">
        <p14:creationId xmlns:p14="http://schemas.microsoft.com/office/powerpoint/2010/main" val="34025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732974" y="2056775"/>
            <a:ext cx="4700180" cy="4112658"/>
          </a:xfrm>
          <a:prstGeom prst="rect">
            <a:avLst/>
          </a:prstGeom>
        </p:spPr>
      </p:pic>
      <p:sp>
        <p:nvSpPr>
          <p:cNvPr id="4" name="Title 3"/>
          <p:cNvSpPr>
            <a:spLocks noGrp="1"/>
          </p:cNvSpPr>
          <p:nvPr>
            <p:ph type="title"/>
          </p:nvPr>
        </p:nvSpPr>
        <p:spPr/>
        <p:txBody>
          <a:bodyPr/>
          <a:lstStyle/>
          <a:p>
            <a:r>
              <a:rPr lang="en-CA" dirty="0" smtClean="0"/>
              <a:t>turtle likes to draw </a:t>
            </a:r>
            <a:r>
              <a:rPr lang="en-CA" dirty="0" smtClean="0">
                <a:sym typeface="Wingdings" panose="05000000000000000000" pitchFamily="2" charset="2"/>
              </a:rPr>
              <a:t></a:t>
            </a:r>
            <a:endParaRPr lang="en-US" dirty="0"/>
          </a:p>
        </p:txBody>
      </p:sp>
      <p:sp>
        <p:nvSpPr>
          <p:cNvPr id="2" name="Content Placeholder 1"/>
          <p:cNvSpPr>
            <a:spLocks noGrp="1" noChangeArrowheads="1"/>
          </p:cNvSpPr>
          <p:nvPr>
            <p:ph sz="quarter" idx="10"/>
          </p:nvPr>
        </p:nvSpPr>
        <p:spPr bwMode="auto">
          <a:xfrm>
            <a:off x="838200" y="2016138"/>
            <a:ext cx="4522392"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green'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(45)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'blue'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(45)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turtle.color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'pink'</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992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You can probably guess what some of the turtle commands do</a:t>
            </a:r>
            <a:endParaRPr lang="en-US" dirty="0"/>
          </a:p>
        </p:txBody>
      </p:sp>
      <p:sp>
        <p:nvSpPr>
          <p:cNvPr id="2" name="Content Placeholder 1"/>
          <p:cNvSpPr>
            <a:spLocks noGrp="1" noChangeArrowheads="1"/>
          </p:cNvSpPr>
          <p:nvPr>
            <p:ph sz="quarter" idx="10"/>
          </p:nvPr>
        </p:nvSpPr>
        <p:spPr bwMode="auto">
          <a:xfrm>
            <a:off x="838201" y="2662472"/>
            <a:ext cx="281939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a:latin typeface="Consolas" panose="020B0609020204030204" pitchFamily="49" charset="0"/>
                <a:cs typeface="Consolas" panose="020B0609020204030204" pitchFamily="49" charset="0"/>
              </a:rPr>
              <a:t>r</a:t>
            </a:r>
            <a:r>
              <a:rPr lang="en-CA" altLang="en-US" dirty="0" smtClean="0">
                <a:latin typeface="Consolas" panose="020B0609020204030204" pitchFamily="49" charset="0"/>
                <a:cs typeface="Consolas" panose="020B0609020204030204" pitchFamily="49" charset="0"/>
              </a:rPr>
              <a:t>ight(x)</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a:latin typeface="Consolas" panose="020B0609020204030204" pitchFamily="49" charset="0"/>
                <a:cs typeface="Consolas" panose="020B0609020204030204" pitchFamily="49" charset="0"/>
              </a:rPr>
              <a:t>l</a:t>
            </a:r>
            <a:r>
              <a:rPr lang="en-CA" altLang="en-US" baseline="0" dirty="0" smtClean="0">
                <a:latin typeface="Consolas" panose="020B0609020204030204" pitchFamily="49" charset="0"/>
                <a:cs typeface="Consolas" panose="020B0609020204030204" pitchFamily="49" charset="0"/>
              </a:rPr>
              <a:t>eft(x)</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a:latin typeface="Consolas" panose="020B0609020204030204" pitchFamily="49" charset="0"/>
                <a:cs typeface="Consolas" panose="020B0609020204030204" pitchFamily="49" charset="0"/>
              </a:rPr>
              <a:t>c</a:t>
            </a:r>
            <a:r>
              <a:rPr lang="en-CA" altLang="en-US" dirty="0" smtClean="0">
                <a:latin typeface="Consolas" panose="020B0609020204030204" pitchFamily="49" charset="0"/>
                <a:cs typeface="Consolas" panose="020B0609020204030204" pitchFamily="49" charset="0"/>
              </a:rPr>
              <a:t>olor(‘x’)</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a:latin typeface="Consolas" panose="020B0609020204030204" pitchFamily="49" charset="0"/>
                <a:cs typeface="Consolas" panose="020B0609020204030204" pitchFamily="49" charset="0"/>
              </a:rPr>
              <a:t>f</a:t>
            </a:r>
            <a:r>
              <a:rPr lang="en-CA" altLang="en-US" baseline="0" dirty="0" smtClean="0">
                <a:latin typeface="Consolas" panose="020B0609020204030204" pitchFamily="49" charset="0"/>
                <a:cs typeface="Consolas" panose="020B0609020204030204" pitchFamily="49" charset="0"/>
              </a:rPr>
              <a:t>orward(x)</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smtClean="0">
                <a:latin typeface="Consolas" panose="020B0609020204030204" pitchFamily="49" charset="0"/>
                <a:cs typeface="Consolas" panose="020B0609020204030204" pitchFamily="49" charset="0"/>
              </a:rPr>
              <a:t>backward(x)</a:t>
            </a:r>
          </a:p>
          <a:p>
            <a:pPr marL="0" marR="0" lvl="0" indent="0" algn="l" defTabSz="914400" rtl="0" eaLnBrk="0" fontAlgn="base" latinLnBrk="0" hangingPunct="0">
              <a:lnSpc>
                <a:spcPct val="100000"/>
              </a:lnSpc>
              <a:spcBef>
                <a:spcPct val="0"/>
              </a:spcBef>
              <a:spcAft>
                <a:spcPct val="0"/>
              </a:spcAft>
              <a:buClrTx/>
              <a:buSzTx/>
              <a:buFontTx/>
              <a:buNone/>
              <a:tabLst/>
            </a:pPr>
            <a:endParaRPr lang="en-CA" altLang="en-US" baseline="0" dirty="0" smtClean="0">
              <a:solidFill>
                <a:srgbClr val="0000FF"/>
              </a:solidFill>
              <a:latin typeface="Consolas" panose="020B0609020204030204" pitchFamily="49" charset="0"/>
              <a:cs typeface="Consolas" panose="020B0609020204030204" pitchFamily="49" charset="0"/>
            </a:endParaRPr>
          </a:p>
        </p:txBody>
      </p:sp>
      <p:sp>
        <p:nvSpPr>
          <p:cNvPr id="5" name="Content Placeholder 1"/>
          <p:cNvSpPr txBox="1">
            <a:spLocks noChangeArrowheads="1"/>
          </p:cNvSpPr>
          <p:nvPr/>
        </p:nvSpPr>
        <p:spPr bwMode="auto">
          <a:xfrm>
            <a:off x="4947746" y="2662472"/>
            <a:ext cx="496876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CA" altLang="en-US" dirty="0" smtClean="0">
                <a:latin typeface="Consolas" panose="020B0609020204030204" pitchFamily="49" charset="0"/>
                <a:cs typeface="Consolas" panose="020B0609020204030204" pitchFamily="49" charset="0"/>
              </a:rPr>
              <a:t>Rotate right x degrees</a:t>
            </a:r>
          </a:p>
          <a:p>
            <a:pPr marL="0" indent="0" eaLnBrk="0" fontAlgn="base" hangingPunct="0">
              <a:lnSpc>
                <a:spcPct val="100000"/>
              </a:lnSpc>
              <a:spcBef>
                <a:spcPct val="0"/>
              </a:spcBef>
              <a:spcAft>
                <a:spcPct val="0"/>
              </a:spcAft>
              <a:buFontTx/>
              <a:buNone/>
            </a:pPr>
            <a:r>
              <a:rPr lang="en-CA" altLang="en-US" dirty="0" smtClean="0">
                <a:latin typeface="Consolas" panose="020B0609020204030204" pitchFamily="49" charset="0"/>
                <a:cs typeface="Consolas" panose="020B0609020204030204" pitchFamily="49" charset="0"/>
              </a:rPr>
              <a:t>Rotate left x degrees</a:t>
            </a:r>
          </a:p>
          <a:p>
            <a:pPr marL="0" indent="0" eaLnBrk="0" fontAlgn="base" hangingPunct="0">
              <a:lnSpc>
                <a:spcPct val="100000"/>
              </a:lnSpc>
              <a:spcBef>
                <a:spcPct val="0"/>
              </a:spcBef>
              <a:spcAft>
                <a:spcPct val="0"/>
              </a:spcAft>
              <a:buFontTx/>
              <a:buNone/>
            </a:pPr>
            <a:r>
              <a:rPr lang="en-CA" altLang="en-US" dirty="0" smtClean="0">
                <a:latin typeface="Consolas" panose="020B0609020204030204" pitchFamily="49" charset="0"/>
                <a:cs typeface="Consolas" panose="020B0609020204030204" pitchFamily="49" charset="0"/>
              </a:rPr>
              <a:t>Change pen color to x</a:t>
            </a:r>
          </a:p>
          <a:p>
            <a:pPr marL="0" indent="0" eaLnBrk="0" fontAlgn="base" hangingPunct="0">
              <a:lnSpc>
                <a:spcPct val="100000"/>
              </a:lnSpc>
              <a:spcBef>
                <a:spcPct val="0"/>
              </a:spcBef>
              <a:spcAft>
                <a:spcPct val="0"/>
              </a:spcAft>
              <a:buFontTx/>
              <a:buNone/>
            </a:pPr>
            <a:r>
              <a:rPr lang="en-CA" altLang="en-US" dirty="0" smtClean="0">
                <a:latin typeface="Consolas" panose="020B0609020204030204" pitchFamily="49" charset="0"/>
                <a:cs typeface="Consolas" panose="020B0609020204030204" pitchFamily="49" charset="0"/>
              </a:rPr>
              <a:t>Move forward x </a:t>
            </a:r>
          </a:p>
          <a:p>
            <a:pPr marL="0" indent="0" eaLnBrk="0" fontAlgn="base" hangingPunct="0">
              <a:lnSpc>
                <a:spcPct val="100000"/>
              </a:lnSpc>
              <a:spcBef>
                <a:spcPct val="0"/>
              </a:spcBef>
              <a:spcAft>
                <a:spcPct val="0"/>
              </a:spcAft>
              <a:buFontTx/>
              <a:buNone/>
            </a:pPr>
            <a:r>
              <a:rPr lang="en-CA" altLang="en-US" dirty="0" smtClean="0">
                <a:latin typeface="Consolas" panose="020B0609020204030204" pitchFamily="49" charset="0"/>
                <a:cs typeface="Consolas" panose="020B0609020204030204" pitchFamily="49" charset="0"/>
              </a:rPr>
              <a:t>Move backward x</a:t>
            </a:r>
          </a:p>
          <a:p>
            <a:pPr marL="0" indent="0" eaLnBrk="0" fontAlgn="base" hangingPunct="0">
              <a:lnSpc>
                <a:spcPct val="100000"/>
              </a:lnSpc>
              <a:spcBef>
                <a:spcPct val="0"/>
              </a:spcBef>
              <a:spcAft>
                <a:spcPct val="0"/>
              </a:spcAft>
              <a:buFontTx/>
              <a:buNone/>
            </a:pPr>
            <a:endParaRPr lang="en-CA" altLang="en-US" dirty="0" smtClean="0">
              <a:solidFill>
                <a:srgbClr val="0000FF"/>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546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732974" y="2056775"/>
            <a:ext cx="4700180" cy="4112658"/>
          </a:xfrm>
          <a:prstGeom prst="rect">
            <a:avLst/>
          </a:prstGeom>
        </p:spPr>
      </p:pic>
      <p:sp>
        <p:nvSpPr>
          <p:cNvPr id="4" name="Title 3"/>
          <p:cNvSpPr>
            <a:spLocks noGrp="1"/>
          </p:cNvSpPr>
          <p:nvPr>
            <p:ph type="title"/>
          </p:nvPr>
        </p:nvSpPr>
        <p:spPr/>
        <p:txBody>
          <a:bodyPr/>
          <a:lstStyle/>
          <a:p>
            <a:r>
              <a:rPr lang="en-CA" dirty="0" smtClean="0"/>
              <a:t>How would we get turtle do draw a square?</a:t>
            </a:r>
            <a:endParaRPr lang="en-US" dirty="0"/>
          </a:p>
        </p:txBody>
      </p:sp>
      <p:sp>
        <p:nvSpPr>
          <p:cNvPr id="5" name="Rectangle 1"/>
          <p:cNvSpPr>
            <a:spLocks noChangeArrowheads="1"/>
          </p:cNvSpPr>
          <p:nvPr/>
        </p:nvSpPr>
        <p:spPr bwMode="auto">
          <a:xfrm>
            <a:off x="838200" y="2056775"/>
            <a:ext cx="4128053"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12" name="Group 11"/>
          <p:cNvGrpSpPr/>
          <p:nvPr/>
        </p:nvGrpSpPr>
        <p:grpSpPr>
          <a:xfrm>
            <a:off x="662152" y="2475186"/>
            <a:ext cx="9017876" cy="1452575"/>
            <a:chOff x="662152" y="2475186"/>
            <a:chExt cx="9017876" cy="1452575"/>
          </a:xfrm>
        </p:grpSpPr>
        <p:sp>
          <p:nvSpPr>
            <p:cNvPr id="9" name="Rectangle 8"/>
            <p:cNvSpPr/>
            <p:nvPr/>
          </p:nvSpPr>
          <p:spPr>
            <a:xfrm>
              <a:off x="662152" y="2475186"/>
              <a:ext cx="4540469" cy="9301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5205363" y="2727434"/>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511159" y="2727432"/>
              <a:ext cx="3168869" cy="1200329"/>
            </a:xfrm>
            <a:prstGeom prst="rect">
              <a:avLst/>
            </a:prstGeom>
            <a:noFill/>
          </p:spPr>
          <p:txBody>
            <a:bodyPr wrap="square" rtlCol="0">
              <a:spAutoFit/>
            </a:bodyPr>
            <a:lstStyle/>
            <a:p>
              <a:r>
                <a:rPr lang="en-CA" sz="2400" dirty="0" smtClean="0"/>
                <a:t>We are just repeating the same two lines of code </a:t>
              </a:r>
              <a:endParaRPr lang="en-US" sz="2400" dirty="0"/>
            </a:p>
          </p:txBody>
        </p:sp>
      </p:grpSp>
    </p:spTree>
    <p:extLst>
      <p:ext uri="{BB962C8B-B14F-4D97-AF65-F5344CB8AC3E}">
        <p14:creationId xmlns:p14="http://schemas.microsoft.com/office/powerpoint/2010/main" val="292975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Loops allow us to repeat the same line of code as often as we want</a:t>
            </a:r>
            <a:endParaRPr lang="en-US" dirty="0"/>
          </a:p>
        </p:txBody>
      </p:sp>
      <p:sp>
        <p:nvSpPr>
          <p:cNvPr id="2" name="Rectangle 1"/>
          <p:cNvSpPr>
            <a:spLocks noChangeArrowheads="1"/>
          </p:cNvSpPr>
          <p:nvPr/>
        </p:nvSpPr>
        <p:spPr bwMode="auto">
          <a:xfrm>
            <a:off x="838200" y="2056775"/>
            <a:ext cx="58400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5732974" y="2056775"/>
            <a:ext cx="4700180" cy="4112658"/>
          </a:xfrm>
          <a:prstGeom prst="rect">
            <a:avLst/>
          </a:prstGeom>
        </p:spPr>
      </p:pic>
      <p:grpSp>
        <p:nvGrpSpPr>
          <p:cNvPr id="7" name="Group 6"/>
          <p:cNvGrpSpPr/>
          <p:nvPr/>
        </p:nvGrpSpPr>
        <p:grpSpPr>
          <a:xfrm>
            <a:off x="4482059" y="1740663"/>
            <a:ext cx="5326823" cy="1257370"/>
            <a:chOff x="4482059" y="1740663"/>
            <a:chExt cx="5326823" cy="1257370"/>
          </a:xfrm>
        </p:grpSpPr>
        <p:sp>
          <p:nvSpPr>
            <p:cNvPr id="3" name="Rectangle 2"/>
            <p:cNvSpPr/>
            <p:nvPr/>
          </p:nvSpPr>
          <p:spPr>
            <a:xfrm>
              <a:off x="4482059" y="2563318"/>
              <a:ext cx="524656" cy="434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8906291">
              <a:off x="4807785" y="1984397"/>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902696" y="1740663"/>
              <a:ext cx="3906186" cy="1200329"/>
            </a:xfrm>
            <a:prstGeom prst="rect">
              <a:avLst/>
            </a:prstGeom>
            <a:solidFill>
              <a:schemeClr val="bg1"/>
            </a:solidFill>
          </p:spPr>
          <p:txBody>
            <a:bodyPr wrap="square" rtlCol="0">
              <a:spAutoFit/>
            </a:bodyPr>
            <a:lstStyle/>
            <a:p>
              <a:r>
                <a:rPr lang="en-CA" sz="2400" dirty="0" smtClean="0"/>
                <a:t>Number of times to execute the code in the loop</a:t>
              </a:r>
            </a:p>
            <a:p>
              <a:endParaRPr lang="en-US" sz="2400" dirty="0"/>
            </a:p>
          </p:txBody>
        </p:sp>
      </p:grpSp>
      <p:grpSp>
        <p:nvGrpSpPr>
          <p:cNvPr id="16" name="Group 15"/>
          <p:cNvGrpSpPr/>
          <p:nvPr/>
        </p:nvGrpSpPr>
        <p:grpSpPr>
          <a:xfrm>
            <a:off x="575873" y="3863465"/>
            <a:ext cx="3906186" cy="2305968"/>
            <a:chOff x="575873" y="3863465"/>
            <a:chExt cx="3906186" cy="2305968"/>
          </a:xfrm>
        </p:grpSpPr>
        <p:sp>
          <p:nvSpPr>
            <p:cNvPr id="14" name="Right Arrow 13"/>
            <p:cNvSpPr/>
            <p:nvPr/>
          </p:nvSpPr>
          <p:spPr>
            <a:xfrm rot="16200000">
              <a:off x="849969" y="4199586"/>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75873" y="4969104"/>
              <a:ext cx="3906186" cy="1200329"/>
            </a:xfrm>
            <a:prstGeom prst="rect">
              <a:avLst/>
            </a:prstGeom>
            <a:solidFill>
              <a:schemeClr val="bg1"/>
            </a:solidFill>
          </p:spPr>
          <p:txBody>
            <a:bodyPr wrap="square" rtlCol="0">
              <a:spAutoFit/>
            </a:bodyPr>
            <a:lstStyle/>
            <a:p>
              <a:r>
                <a:rPr lang="en-CA" sz="2400" dirty="0" smtClean="0"/>
                <a:t>You MUST indent the code you want repeated</a:t>
              </a:r>
            </a:p>
            <a:p>
              <a:endParaRPr lang="en-US" sz="2400" dirty="0"/>
            </a:p>
          </p:txBody>
        </p:sp>
      </p:grpSp>
    </p:spTree>
    <p:extLst>
      <p:ext uri="{BB962C8B-B14F-4D97-AF65-F5344CB8AC3E}">
        <p14:creationId xmlns:p14="http://schemas.microsoft.com/office/powerpoint/2010/main" val="117483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When you change the range, you change the number of times the code executes</a:t>
            </a:r>
            <a:endParaRPr lang="en-US" dirty="0"/>
          </a:p>
        </p:txBody>
      </p:sp>
      <p:sp>
        <p:nvSpPr>
          <p:cNvPr id="2" name="Rectangle 1"/>
          <p:cNvSpPr>
            <a:spLocks noChangeArrowheads="1"/>
          </p:cNvSpPr>
          <p:nvPr/>
        </p:nvSpPr>
        <p:spPr bwMode="auto">
          <a:xfrm>
            <a:off x="838200" y="2056775"/>
            <a:ext cx="584006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732974" y="2056775"/>
            <a:ext cx="4700180" cy="4112658"/>
          </a:xfrm>
          <a:prstGeom prst="rect">
            <a:avLst/>
          </a:prstGeom>
        </p:spPr>
      </p:pic>
      <p:grpSp>
        <p:nvGrpSpPr>
          <p:cNvPr id="17" name="Group 16"/>
          <p:cNvGrpSpPr/>
          <p:nvPr/>
        </p:nvGrpSpPr>
        <p:grpSpPr>
          <a:xfrm>
            <a:off x="4482059" y="1740663"/>
            <a:ext cx="5326823" cy="1257370"/>
            <a:chOff x="4482059" y="1740663"/>
            <a:chExt cx="5326823" cy="1257370"/>
          </a:xfrm>
        </p:grpSpPr>
        <p:sp>
          <p:nvSpPr>
            <p:cNvPr id="18" name="Rectangle 17"/>
            <p:cNvSpPr/>
            <p:nvPr/>
          </p:nvSpPr>
          <p:spPr>
            <a:xfrm>
              <a:off x="4482059" y="2563318"/>
              <a:ext cx="524656" cy="434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8906291">
              <a:off x="4807785" y="1984397"/>
              <a:ext cx="1097912" cy="42566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02696" y="1740663"/>
              <a:ext cx="3906186" cy="1200329"/>
            </a:xfrm>
            <a:prstGeom prst="rect">
              <a:avLst/>
            </a:prstGeom>
            <a:solidFill>
              <a:schemeClr val="bg1"/>
            </a:solidFill>
          </p:spPr>
          <p:txBody>
            <a:bodyPr wrap="square" rtlCol="0">
              <a:spAutoFit/>
            </a:bodyPr>
            <a:lstStyle/>
            <a:p>
              <a:r>
                <a:rPr lang="en-CA" sz="2400" dirty="0" smtClean="0"/>
                <a:t>Number of times to execute the code in the loop</a:t>
              </a:r>
            </a:p>
            <a:p>
              <a:endParaRPr lang="en-US" sz="2400" dirty="0"/>
            </a:p>
          </p:txBody>
        </p:sp>
      </p:grpSp>
    </p:spTree>
    <p:extLst>
      <p:ext uri="{BB962C8B-B14F-4D97-AF65-F5344CB8AC3E}">
        <p14:creationId xmlns:p14="http://schemas.microsoft.com/office/powerpoint/2010/main" val="194392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Only the indented code is repeated!</a:t>
            </a:r>
            <a:endParaRPr lang="en-US" dirty="0"/>
          </a:p>
        </p:txBody>
      </p:sp>
      <p:sp>
        <p:nvSpPr>
          <p:cNvPr id="2" name="Rectangle 1"/>
          <p:cNvSpPr>
            <a:spLocks noChangeArrowheads="1"/>
          </p:cNvSpPr>
          <p:nvPr/>
        </p:nvSpPr>
        <p:spPr bwMode="auto">
          <a:xfrm>
            <a:off x="838200" y="2106936"/>
            <a:ext cx="584006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turtle.color</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'red</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err="1" smtClean="0">
                <a:solidFill>
                  <a:srgbClr val="000000"/>
                </a:solidFill>
                <a:latin typeface="Consolas" panose="020B0609020204030204" pitchFamily="49" charset="0"/>
                <a:cs typeface="Consolas" panose="020B0609020204030204" pitchFamily="49" charset="0"/>
              </a:rPr>
              <a:t>turtle.forward</a:t>
            </a:r>
            <a:r>
              <a:rPr lang="en-US" altLang="en-US" sz="2800" dirty="0" smtClean="0">
                <a:solidFill>
                  <a:srgbClr val="000000"/>
                </a:solidFill>
                <a:latin typeface="Consolas" panose="020B0609020204030204" pitchFamily="49" charset="0"/>
                <a:cs typeface="Consolas" panose="020B0609020204030204" pitchFamily="49" charset="0"/>
              </a:rPr>
              <a:t>(200</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732974" y="2056775"/>
            <a:ext cx="4700180" cy="4112658"/>
          </a:xfrm>
          <a:prstGeom prst="rect">
            <a:avLst/>
          </a:prstGeom>
        </p:spPr>
      </p:pic>
    </p:spTree>
    <p:extLst>
      <p:ext uri="{BB962C8B-B14F-4D97-AF65-F5344CB8AC3E}">
        <p14:creationId xmlns:p14="http://schemas.microsoft.com/office/powerpoint/2010/main" val="42426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Now we have new ways to mess up our code!</a:t>
            </a:r>
            <a:endParaRPr lang="en-US" dirty="0"/>
          </a:p>
        </p:txBody>
      </p:sp>
      <p:sp>
        <p:nvSpPr>
          <p:cNvPr id="2" name="Rectangle 1"/>
          <p:cNvSpPr>
            <a:spLocks noChangeArrowheads="1"/>
          </p:cNvSpPr>
          <p:nvPr/>
        </p:nvSpPr>
        <p:spPr bwMode="auto">
          <a:xfrm>
            <a:off x="1004341" y="3497193"/>
            <a:ext cx="584006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improt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004341" y="2268000"/>
            <a:ext cx="4227226" cy="954107"/>
          </a:xfrm>
          <a:prstGeom prst="rect">
            <a:avLst/>
          </a:prstGeom>
          <a:noFill/>
        </p:spPr>
        <p:txBody>
          <a:bodyPr wrap="square" rtlCol="0">
            <a:spAutoFit/>
          </a:bodyPr>
          <a:lstStyle/>
          <a:p>
            <a:r>
              <a:rPr lang="en-CA" sz="2800" dirty="0" smtClean="0"/>
              <a:t>Can you find three mistakes in this code?</a:t>
            </a:r>
            <a:endParaRPr lang="en-US" sz="2800" dirty="0"/>
          </a:p>
        </p:txBody>
      </p:sp>
      <p:sp>
        <p:nvSpPr>
          <p:cNvPr id="6" name="Rectangle 5"/>
          <p:cNvSpPr>
            <a:spLocks noChangeArrowheads="1"/>
          </p:cNvSpPr>
          <p:nvPr/>
        </p:nvSpPr>
        <p:spPr bwMode="auto">
          <a:xfrm>
            <a:off x="5938603" y="3411737"/>
            <a:ext cx="584006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7" name="Group 6"/>
          <p:cNvGrpSpPr/>
          <p:nvPr/>
        </p:nvGrpSpPr>
        <p:grpSpPr>
          <a:xfrm>
            <a:off x="5938603" y="3497193"/>
            <a:ext cx="4524530" cy="1736957"/>
            <a:chOff x="5938603" y="3497193"/>
            <a:chExt cx="4524530" cy="1736957"/>
          </a:xfrm>
        </p:grpSpPr>
        <p:sp>
          <p:nvSpPr>
            <p:cNvPr id="5" name="Oval 4"/>
            <p:cNvSpPr/>
            <p:nvPr/>
          </p:nvSpPr>
          <p:spPr>
            <a:xfrm>
              <a:off x="10013428" y="3890543"/>
              <a:ext cx="449705" cy="4497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619548" y="3497193"/>
              <a:ext cx="449705" cy="4303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38603" y="4803836"/>
              <a:ext cx="1130650" cy="4303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15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38200" y="2106936"/>
            <a:ext cx="629691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import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turtle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moresteps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turtle.forward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turtle.right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(90)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You can have lots of fun when you put a loop inside another loop!</a:t>
            </a:r>
            <a:endParaRPr lang="en-US" dirty="0"/>
          </a:p>
        </p:txBody>
      </p:sp>
      <p:pic>
        <p:nvPicPr>
          <p:cNvPr id="6" name="Picture 5"/>
          <p:cNvPicPr>
            <a:picLocks noChangeAspect="1"/>
          </p:cNvPicPr>
          <p:nvPr/>
        </p:nvPicPr>
        <p:blipFill>
          <a:blip r:embed="rId3"/>
          <a:stretch>
            <a:fillRect/>
          </a:stretch>
        </p:blipFill>
        <p:spPr>
          <a:xfrm>
            <a:off x="7088810" y="2056775"/>
            <a:ext cx="4700180" cy="4112658"/>
          </a:xfrm>
          <a:prstGeom prst="rect">
            <a:avLst/>
          </a:prstGeom>
        </p:spPr>
      </p:pic>
    </p:spTree>
    <p:extLst>
      <p:ext uri="{BB962C8B-B14F-4D97-AF65-F5344CB8AC3E}">
        <p14:creationId xmlns:p14="http://schemas.microsoft.com/office/powerpoint/2010/main" val="216319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5651</TotalTime>
  <Words>4157</Words>
  <Application>Microsoft Office PowerPoint</Application>
  <PresentationFormat>Widescreen</PresentationFormat>
  <Paragraphs>999</Paragraphs>
  <Slides>149</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149</vt:i4>
      </vt:variant>
    </vt:vector>
  </HeadingPairs>
  <TitlesOfParts>
    <vt:vector size="157" baseType="lpstr">
      <vt:lpstr>Arial</vt:lpstr>
      <vt:lpstr>Calibri</vt:lpstr>
      <vt:lpstr>Calibri Light</vt:lpstr>
      <vt:lpstr>Consolas</vt:lpstr>
      <vt:lpstr>Segoe UI</vt:lpstr>
      <vt:lpstr>Segoe UI Light</vt:lpstr>
      <vt:lpstr>Wingdings</vt:lpstr>
      <vt:lpstr>MVA</vt:lpstr>
      <vt:lpstr>Learning to code with Python!</vt:lpstr>
      <vt:lpstr>PowerPoint Presentation</vt:lpstr>
      <vt:lpstr>How can we ask a user for information?</vt:lpstr>
      <vt:lpstr>Think of a variable as a box where you can store something and come back to get it later. </vt:lpstr>
      <vt:lpstr>If you need to remember more than one value, just create more variables </vt:lpstr>
      <vt:lpstr>You can access the value you stored later in your code</vt:lpstr>
      <vt:lpstr>You can also change the value of a variable  later in the code</vt:lpstr>
      <vt:lpstr>Which of the following do you think would be good names for variables?</vt:lpstr>
      <vt:lpstr>Variable names</vt:lpstr>
      <vt:lpstr>You can combine variables and strings with the + symbol</vt:lpstr>
      <vt:lpstr>Often you need to add punctuation or spaces to format the output correctly</vt:lpstr>
      <vt:lpstr>Now you can create a story teller program!</vt:lpstr>
      <vt:lpstr>Variables also allow you to manipulate the contents of the variable</vt:lpstr>
      <vt:lpstr>Did you notice the pop up list?</vt:lpstr>
      <vt:lpstr>What do you think these functions will do?</vt:lpstr>
      <vt:lpstr>Programmers do not memorize all these functions!! </vt:lpstr>
      <vt:lpstr>How could we…</vt:lpstr>
      <vt:lpstr>Did you notice?</vt:lpstr>
      <vt:lpstr>How could we…</vt:lpstr>
      <vt:lpstr>Functions and variables allow us to make new mistakes in our code…</vt:lpstr>
      <vt:lpstr>PowerPoint Presentation</vt:lpstr>
      <vt:lpstr>You can store numbers in variables as well</vt:lpstr>
      <vt:lpstr>With numbers you can do math</vt:lpstr>
      <vt:lpstr>Math rules haven’t changed since Grade 4</vt:lpstr>
      <vt:lpstr>Of course this means we have more ways to make mistakes too!</vt:lpstr>
      <vt:lpstr>Because we put quotes around the values, the program thought salary and bonus were strings so it concatenated instead of adding</vt:lpstr>
      <vt:lpstr>Could you ask the user to enter their bonus and salary values?</vt:lpstr>
      <vt:lpstr>The input function always returns a string</vt:lpstr>
      <vt:lpstr>There are functions to convert from one datatype to another.</vt:lpstr>
      <vt:lpstr>Since the amounts entered could include decimals – choose float</vt:lpstr>
      <vt:lpstr>PowerPoint Presentation</vt:lpstr>
      <vt:lpstr>What is today’s date?</vt:lpstr>
      <vt:lpstr>You can store dates in variables</vt:lpstr>
      <vt:lpstr>You can access different parts of the date</vt:lpstr>
      <vt:lpstr>But what if you want to display the date with a different format?</vt:lpstr>
      <vt:lpstr>In Python we use strftime to format dates</vt:lpstr>
      <vt:lpstr>What the heck are %d %b and %Y?</vt:lpstr>
      <vt:lpstr>Here’s a few more you may find useful</vt:lpstr>
      <vt:lpstr>Could you print out a wedding invitation?</vt:lpstr>
      <vt:lpstr>So… what if I don’t want English?</vt:lpstr>
      <vt:lpstr>Can I ask a user for their birthday?</vt:lpstr>
      <vt:lpstr>Can I ask a user for their birthday?</vt:lpstr>
      <vt:lpstr>The strptime function allows you to convert a string to a date</vt:lpstr>
      <vt:lpstr>But what if the user doesn’t enter the date in the format I specify in strptime?</vt:lpstr>
      <vt:lpstr>Dates seem like a lot of hassle, is it worth it? Why not just store them as strings!</vt:lpstr>
      <vt:lpstr>Dates seem like a lot of hassle, is it worth it? Why not just store them as strings!</vt:lpstr>
      <vt:lpstr>You will be amazed how often you need to work with dates!</vt:lpstr>
      <vt:lpstr>What about times?</vt:lpstr>
      <vt:lpstr>Just like with dates you can use strftime() to format the way a time is displayed</vt:lpstr>
      <vt:lpstr>PowerPoint Presentation</vt:lpstr>
      <vt:lpstr>Sometimes you want your code to react differently to different situations</vt:lpstr>
      <vt:lpstr>If statements allow you to specify code that only executes if a specific condition is true</vt:lpstr>
      <vt:lpstr>You can use different symbols to check for different conditions</vt:lpstr>
      <vt:lpstr>If statements allow you to specify code that only executes if a specific condition is true</vt:lpstr>
      <vt:lpstr>Almost every if statement can be written two ways</vt:lpstr>
      <vt:lpstr>What do you think will happen if we type “YES” instead of “yes”</vt:lpstr>
      <vt:lpstr>Is there a way we could change a string from  uppercase to lowercase?</vt:lpstr>
      <vt:lpstr>What if we try an if statement with numbers instead of strings</vt:lpstr>
      <vt:lpstr>Always test should it be &gt;,&lt; or &lt;=, &gt;=</vt:lpstr>
      <vt:lpstr>How could we let the user enter the amount to deposit?</vt:lpstr>
      <vt:lpstr>We have to convert the string value returned by the input function to a number</vt:lpstr>
      <vt:lpstr>What if you get a free toaster for over $100 and a free mug for under $100</vt:lpstr>
      <vt:lpstr>What if you get a free tv for over $1000, a toaster for over $100 and a free mug for under $100!</vt:lpstr>
      <vt:lpstr>You can use boolean variables to remember if a condition is true or false</vt:lpstr>
      <vt:lpstr>Why does our code crash when we enter a value of 50 for a deposit?</vt:lpstr>
      <vt:lpstr>It’s always a good idea to initialize your variables!</vt:lpstr>
      <vt:lpstr>Aren’t you just making the code more complicated by using the Boolean variable?</vt:lpstr>
      <vt:lpstr>And now we have more ways to make typing mistakes! Can you find three?</vt:lpstr>
      <vt:lpstr>PowerPoint Presentation</vt:lpstr>
      <vt:lpstr>Sometimes you have multiple conditions that affect what you want to happen</vt:lpstr>
      <vt:lpstr>If you are in Canada say hello in English, if you are in Germany use German, if you are in France use French, … </vt:lpstr>
      <vt:lpstr>You can use an “elif” to check for different values </vt:lpstr>
      <vt:lpstr>What if someone enters a country we didn’t list? </vt:lpstr>
      <vt:lpstr>If you win the lottery and the prize is over a million dollars then retire to a life of luxury </vt:lpstr>
      <vt:lpstr>Using “and” allows you to require multiple conditions to be true </vt:lpstr>
      <vt:lpstr>The “and” is only evaluated as True if both conditions are True.</vt:lpstr>
      <vt:lpstr>Here are all the possible combinations</vt:lpstr>
      <vt:lpstr>Sometimes we want to do something if one condition “or” another is True</vt:lpstr>
      <vt:lpstr>Using “or” allows you to require only one of two or more conditions to be true </vt:lpstr>
      <vt:lpstr>The “or” is evaluated as True if either of the conditions is True.</vt:lpstr>
      <vt:lpstr>Here are all the possible combinations</vt:lpstr>
      <vt:lpstr>You can combine multiple “and”/“or” in a single if statement</vt:lpstr>
      <vt:lpstr>You can combine “and”/”or” in a single statement</vt:lpstr>
      <vt:lpstr>Do you remember learning order of operations for math in school?</vt:lpstr>
      <vt:lpstr>There is an order of operations for “and”/”or”: “and” are evaluated first</vt:lpstr>
      <vt:lpstr>In math, how can you specify that you want to do addition before multiplication?</vt:lpstr>
      <vt:lpstr>We can use parentheses to execute “or” before “and”</vt:lpstr>
      <vt:lpstr>Sometimes we have multiple conditions but just using and “and”/”or” may not work</vt:lpstr>
      <vt:lpstr>You can nest if statements inside each other </vt:lpstr>
      <vt:lpstr>Repeating yourself </vt:lpstr>
      <vt:lpstr>Did you know Python works as an Etch a Sketch?</vt:lpstr>
      <vt:lpstr>turtle likes to draw </vt:lpstr>
      <vt:lpstr>You can probably guess what some of the turtle commands do</vt:lpstr>
      <vt:lpstr>How would we get turtle do draw a square?</vt:lpstr>
      <vt:lpstr>Loops allow us to repeat the same line of code as often as we want</vt:lpstr>
      <vt:lpstr>When you change the range, you change the number of times the code executes</vt:lpstr>
      <vt:lpstr>Only the indented code is repeated!</vt:lpstr>
      <vt:lpstr>Now we have new ways to mess up our code!</vt:lpstr>
      <vt:lpstr>You can have lots of fun when you put a loop inside another loop!</vt:lpstr>
      <vt:lpstr>Just for fun</vt:lpstr>
      <vt:lpstr>We could use a variable to decide the number of sides our object will have</vt:lpstr>
      <vt:lpstr>What’s the advantage of using a variable here instead of just typing in the number?</vt:lpstr>
      <vt:lpstr>When we use a variable and we want to change a value that appears in many places, we only have to update one line of code!</vt:lpstr>
      <vt:lpstr>Did you know you can actually look at the values being used in the loop?</vt:lpstr>
      <vt:lpstr>If you need to start counting from “1” you can specify numbers to count to and from</vt:lpstr>
      <vt:lpstr>You can also tell the loop to skip values by specifying a step</vt:lpstr>
      <vt:lpstr>One of the cool things about Python is the way you can tell it exactly what values you want to use in the loop</vt:lpstr>
      <vt:lpstr>And you don’t have to use numbers!</vt:lpstr>
      <vt:lpstr>You can even mix up different datatypes (e.g. numbers and strings) but…</vt:lpstr>
      <vt:lpstr>You can’t set the color to a number so the code crashed, but the print can accept strings or numbers</vt:lpstr>
      <vt:lpstr>While Loops</vt:lpstr>
      <vt:lpstr>For loops allow us to execute code a fixed number of times</vt:lpstr>
      <vt:lpstr>What if we don’t know how exactly how many times to repeat the code?</vt:lpstr>
      <vt:lpstr>While Loops allow you to execute until a particular condition is true</vt:lpstr>
      <vt:lpstr>Yes, it will draw a square</vt:lpstr>
      <vt:lpstr>Both loops have the same end result</vt:lpstr>
      <vt:lpstr>It will actually draw 5 lines! Not 4! </vt:lpstr>
      <vt:lpstr>It will draw only 3 lines! Not 4! </vt:lpstr>
      <vt:lpstr>Trick question! It will execute forever! Because the value of counter is never updated! How can counter ever become greater than 3? This is called an endless loop. Yet another way to mess up our code</vt:lpstr>
      <vt:lpstr>It’s easier to make a mistake with a while loop than a for loop</vt:lpstr>
      <vt:lpstr>Don’t fear the while loop</vt:lpstr>
      <vt:lpstr>Arrays and lists</vt:lpstr>
      <vt:lpstr>Sometimes you need to store more than one value</vt:lpstr>
      <vt:lpstr>Lists allow you to store multiple values</vt:lpstr>
      <vt:lpstr>You can create an empty list and add values later</vt:lpstr>
      <vt:lpstr>You can reference any value in the list by specifying it’s position in the list</vt:lpstr>
      <vt:lpstr>You can count backwards to specify the entry you want</vt:lpstr>
      <vt:lpstr>What if you want to change the list contents?</vt:lpstr>
      <vt:lpstr>You can change a value in a list</vt:lpstr>
      <vt:lpstr>You can add a value to a list with append()</vt:lpstr>
      <vt:lpstr>You can remove a value from a list with remove()</vt:lpstr>
      <vt:lpstr>You can use the del command to delete an entry</vt:lpstr>
      <vt:lpstr>What if I want to check if a particular value is in the list?</vt:lpstr>
      <vt:lpstr>The index() function will search the list and tell you the position where the value was found</vt:lpstr>
      <vt:lpstr>What do you think will happen if we search for a value that doesn’t exist in the list?</vt:lpstr>
      <vt:lpstr>What if I want to see all the values in the list?</vt:lpstr>
      <vt:lpstr>Use a loop!</vt:lpstr>
      <vt:lpstr>What if I don’t know how many values are in the list?</vt:lpstr>
      <vt:lpstr>Use the len() function to find out how many entries are in your list</vt:lpstr>
      <vt:lpstr>Shhhh, don’t tell anyone but there is an even easier way to go through all the items in a list</vt:lpstr>
      <vt:lpstr>You can just tell the for loop to go through your list!</vt:lpstr>
      <vt:lpstr>Want to sort your list?</vt:lpstr>
      <vt:lpstr>You can sort your list with the sort() function</vt:lpstr>
      <vt:lpstr>Let’s put it all together!</vt:lpstr>
      <vt:lpstr>Here’s a programming challenge!</vt:lpstr>
      <vt:lpstr>Ask the user to enter the names of everyone attending a party</vt:lpstr>
      <vt:lpstr>Should we use a for loop or while loop?</vt:lpstr>
      <vt:lpstr>So… something like this?</vt:lpstr>
      <vt:lpstr>Use an if statement! Awesome now we are pulling everything we learned together!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Susan Ibach</cp:lastModifiedBy>
  <cp:revision>120</cp:revision>
  <dcterms:created xsi:type="dcterms:W3CDTF">2014-06-11T19:38:55Z</dcterms:created>
  <dcterms:modified xsi:type="dcterms:W3CDTF">2014-08-26T14:44:08Z</dcterms:modified>
</cp:coreProperties>
</file>