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3"/>
  </p:handoutMasterIdLst>
  <p:sldIdLst>
    <p:sldId id="259" r:id="rId3"/>
    <p:sldId id="326" r:id="rId5"/>
    <p:sldId id="257" r:id="rId6"/>
    <p:sldId id="261" r:id="rId7"/>
    <p:sldId id="258" r:id="rId8"/>
    <p:sldId id="341" r:id="rId9"/>
    <p:sldId id="263" r:id="rId10"/>
    <p:sldId id="264" r:id="rId11"/>
    <p:sldId id="343" r:id="rId12"/>
    <p:sldId id="344" r:id="rId13"/>
    <p:sldId id="345" r:id="rId14"/>
    <p:sldId id="346" r:id="rId15"/>
    <p:sldId id="347" r:id="rId16"/>
    <p:sldId id="351" r:id="rId17"/>
    <p:sldId id="348" r:id="rId18"/>
    <p:sldId id="352" r:id="rId19"/>
    <p:sldId id="350" r:id="rId20"/>
    <p:sldId id="353" r:id="rId21"/>
    <p:sldId id="34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C89EF96-8CEA-46FF-86C4-4CE0E760980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240" autoAdjust="0"/>
  </p:normalViewPr>
  <p:slideViewPr>
    <p:cSldViewPr snapToGrid="0" showGuides="1">
      <p:cViewPr varScale="1">
        <p:scale>
          <a:sx n="78" d="100"/>
          <a:sy n="78" d="100"/>
        </p:scale>
        <p:origin x="878"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customXml" Target="../customXml/item3.xml"/><Relationship Id="rId3" Type="http://schemas.openxmlformats.org/officeDocument/2006/relationships/slide" Target="slides/slide1.xml"/><Relationship Id="rId29" Type="http://schemas.openxmlformats.org/officeDocument/2006/relationships/customXml" Target="../customXml/item2.xml"/><Relationship Id="rId28" Type="http://schemas.openxmlformats.org/officeDocument/2006/relationships/customXml" Target="../customXml/item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fld>
            <a:endParaRPr lang="en-US" dirty="0"/>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fld>
            <a:endParaRPr lang="en-US" dirty="0"/>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BD12358-51D2-46B3-9BDE-DF29528B9454}" type="slidenum">
              <a:rPr lang="en-US" smtClean="0"/>
            </a:fld>
            <a:endParaRPr lang="en-US" dirty="0"/>
          </a:p>
        </p:txBody>
      </p:sp>
      <p:sp>
        <p:nvSpPr>
          <p:cNvPr id="8" name="Title 1"/>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Content Placeholder 3"/>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1" name="Straight Connector 10"/>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BD12358-51D2-46B3-9BDE-DF29528B9454}" type="slidenum">
              <a:rPr lang="en-US" smtClean="0"/>
            </a:fld>
            <a:endParaRPr lang="en-US" dirty="0"/>
          </a:p>
        </p:txBody>
      </p:sp>
      <p:sp>
        <p:nvSpPr>
          <p:cNvPr id="3" name="Title 1"/>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p:cNvSpPr>
            <a:spLocks noGrp="1"/>
          </p:cNvSpPr>
          <p:nvPr>
            <p:ph type="tbl" sz="quarter" idx="13" hasCustomPrompt="1"/>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fld>
            <a:endParaRPr lang="en-US" dirty="0"/>
          </a:p>
        </p:txBody>
      </p:sp>
      <p:cxnSp>
        <p:nvCxnSpPr>
          <p:cNvPr id="8" name="Straight Connector 7"/>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endParaRPr lang="en-US"/>
          </a:p>
        </p:txBody>
      </p:sp>
      <p:sp>
        <p:nvSpPr>
          <p:cNvPr id="3" name="Rectangle 2"/>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Picture Placeholder 6"/>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cxnSp>
        <p:nvCxnSpPr>
          <p:cNvPr id="13" name="Straight Connector 12"/>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TextBox 5"/>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p:cNvSpPr>
            <a:spLocks noGrp="1"/>
          </p:cNvSpPr>
          <p:nvPr>
            <p:ph type="sldNum" sz="quarter" idx="11"/>
          </p:nvPr>
        </p:nvSpPr>
        <p:spPr/>
        <p:txBody>
          <a:bodyPr/>
          <a:lstStyle/>
          <a:p>
            <a:fld id="{75DF2D63-3FF5-D547-96B9-BE9CCD1ABA58}" type="slidenum">
              <a:rPr lang="en-US" smtClean="0"/>
            </a:fld>
            <a:endParaRPr lang="en-US" dirty="0"/>
          </a:p>
        </p:txBody>
      </p:sp>
      <p:cxnSp>
        <p:nvCxnSpPr>
          <p:cNvPr id="5" name="Straight Connector 4"/>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fld>
            <a:endParaRPr lang="en-US" dirty="0"/>
          </a:p>
        </p:txBody>
      </p:sp>
      <p:cxnSp>
        <p:nvCxnSpPr>
          <p:cNvPr id="10" name="Straight Connector 9"/>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Slide Number Placeholder 6"/>
          <p:cNvSpPr>
            <a:spLocks noGrp="1"/>
          </p:cNvSpPr>
          <p:nvPr>
            <p:ph type="sldNum" sz="quarter" idx="12"/>
          </p:nvPr>
        </p:nvSpPr>
        <p:spPr/>
        <p:txBody>
          <a:bodyPr/>
          <a:lstStyle/>
          <a:p>
            <a:fld id="{CBD12358-51D2-46B3-9BDE-DF29528B9454}" type="slidenum">
              <a:rPr lang="en-US" smtClean="0"/>
            </a:fld>
            <a:endParaRPr lang="en-US" dirty="0"/>
          </a:p>
        </p:txBody>
      </p:sp>
      <p:cxnSp>
        <p:nvCxnSpPr>
          <p:cNvPr id="8" name="Straight Connector 7"/>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BD12358-51D2-46B3-9BDE-DF29528B9454}" type="slidenum">
              <a:rPr lang="en-US" smtClean="0"/>
            </a:fld>
            <a:endParaRPr lang="en-US" dirty="0"/>
          </a:p>
        </p:txBody>
      </p:sp>
      <p:sp>
        <p:nvSpPr>
          <p:cNvPr id="8" name="Title 1"/>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10" name="Content Placeholder 3"/>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cxnSp>
        <p:nvCxnSpPr>
          <p:cNvPr id="11" name="Straight Connector 10"/>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1" name="Slide Number Placeholder 20"/>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7.jpe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0.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1248" y="3429000"/>
            <a:ext cx="10515600" cy="3072383"/>
          </a:xfrm>
          <a:noFill/>
        </p:spPr>
        <p:txBody>
          <a:bodyPr anchor="ctr" anchorCtr="0">
            <a:noAutofit/>
          </a:bodyPr>
          <a:lstStyle/>
          <a:p>
            <a:br>
              <a:rPr lang="en-US" sz="2000" dirty="0">
                <a:solidFill>
                  <a:schemeClr val="bg2">
                    <a:lumMod val="10000"/>
                  </a:schemeClr>
                </a:solidFill>
                <a:latin typeface="Arial Rounded MT Bold" panose="020F0704030504030204" pitchFamily="34" charset="0"/>
              </a:rPr>
            </a:br>
            <a:br>
              <a:rPr lang="en-US" sz="2000" dirty="0">
                <a:solidFill>
                  <a:schemeClr val="bg2">
                    <a:lumMod val="10000"/>
                  </a:schemeClr>
                </a:solidFill>
                <a:latin typeface="Arial Rounded MT Bold" panose="020F0704030504030204" pitchFamily="34" charset="0"/>
              </a:rPr>
            </a:br>
            <a:r>
              <a:rPr lang="en-US" sz="2400" b="1"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TEAM MEMBERS</a:t>
            </a:r>
            <a:r>
              <a:rPr lang="en-US" sz="2400"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t>:</a:t>
            </a:r>
            <a:br>
              <a:rPr lang="en-US" sz="2400" dirty="0">
                <a:solidFill>
                  <a:schemeClr val="bg2">
                    <a:lumMod val="10000"/>
                  </a:schemeClr>
                </a:solidFill>
                <a:latin typeface="Calibri" panose="020F0502020204030204" pitchFamily="34" charset="0"/>
                <a:ea typeface="Calibri" panose="020F0502020204030204" pitchFamily="34" charset="0"/>
                <a:cs typeface="Calibri" panose="020F0502020204030204" pitchFamily="34" charset="0"/>
              </a:rPr>
            </a:br>
            <a:r>
              <a:rPr lang="en-US" sz="2000" dirty="0">
                <a:solidFill>
                  <a:srgbClr val="0070C0"/>
                </a:solidFill>
              </a:rPr>
              <a:t>Shifa mallebhari</a:t>
            </a:r>
            <a:br>
              <a:rPr lang="en-US" sz="2000" dirty="0">
                <a:solidFill>
                  <a:srgbClr val="0070C0"/>
                </a:solidFill>
              </a:rPr>
            </a:br>
            <a:r>
              <a:rPr lang="en-US" sz="2000" dirty="0">
                <a:solidFill>
                  <a:srgbClr val="0070C0"/>
                </a:solidFill>
              </a:rPr>
              <a:t>ritesh swami</a:t>
            </a:r>
            <a:br>
              <a:rPr lang="en-US" sz="2000" dirty="0">
                <a:solidFill>
                  <a:srgbClr val="0070C0"/>
                </a:solidFill>
              </a:rPr>
            </a:br>
            <a:r>
              <a:rPr lang="en-US" sz="2000" dirty="0">
                <a:solidFill>
                  <a:srgbClr val="0070C0"/>
                </a:solidFill>
              </a:rPr>
              <a:t>I Shashank reddy</a:t>
            </a:r>
            <a:br>
              <a:rPr lang="en-US" sz="2000" dirty="0">
                <a:solidFill>
                  <a:srgbClr val="0070C0"/>
                </a:solidFill>
              </a:rPr>
            </a:br>
            <a:r>
              <a:rPr lang="en-US" sz="2000" dirty="0">
                <a:solidFill>
                  <a:srgbClr val="0070C0"/>
                </a:solidFill>
              </a:rPr>
              <a:t>Rince Sabu</a:t>
            </a:r>
            <a:br>
              <a:rPr lang="en-US" sz="2000" dirty="0">
                <a:solidFill>
                  <a:srgbClr val="0070C0"/>
                </a:solidFill>
              </a:rPr>
            </a:br>
            <a:r>
              <a:rPr lang="en-US" sz="2000" dirty="0">
                <a:solidFill>
                  <a:srgbClr val="0070C0"/>
                </a:solidFill>
              </a:rPr>
              <a:t>pola Madhu Sudhan</a:t>
            </a:r>
            <a:br>
              <a:rPr lang="en-US" sz="2000" dirty="0">
                <a:solidFill>
                  <a:srgbClr val="0070C0"/>
                </a:solidFill>
              </a:rPr>
            </a:br>
            <a:r>
              <a:rPr lang="en-US" sz="2000" dirty="0">
                <a:solidFill>
                  <a:srgbClr val="0070C0"/>
                </a:solidFill>
              </a:rPr>
              <a:t>tanmay janrao</a:t>
            </a:r>
            <a:endParaRPr lang="en-US" sz="2000" dirty="0">
              <a:solidFill>
                <a:srgbClr val="0070C0"/>
              </a:solidFill>
            </a:endParaRPr>
          </a:p>
        </p:txBody>
      </p:sp>
      <p:sp>
        <p:nvSpPr>
          <p:cNvPr id="3" name="Subtitle 2"/>
          <p:cNvSpPr>
            <a:spLocks noGrp="1"/>
          </p:cNvSpPr>
          <p:nvPr>
            <p:ph type="subTitle" idx="1"/>
          </p:nvPr>
        </p:nvSpPr>
        <p:spPr>
          <a:xfrm>
            <a:off x="841248" y="2526890"/>
            <a:ext cx="10515600" cy="442452"/>
          </a:xfrm>
          <a:noFill/>
        </p:spPr>
        <p:txBody>
          <a:bodyPr>
            <a:noAutofit/>
          </a:bodyPr>
          <a:lstStyle/>
          <a:p>
            <a:r>
              <a:rPr lang="en-US" sz="3600" b="1" dirty="0">
                <a:solidFill>
                  <a:srgbClr val="002060"/>
                </a:solidFill>
                <a:latin typeface="Arial Black" panose="020B0A04020102020204" pitchFamily="34" charset="0"/>
              </a:rPr>
              <a:t>PROJECT P496 GROUP-4 </a:t>
            </a:r>
            <a:endParaRPr lang="en-US" sz="3600" b="1" dirty="0">
              <a:solidFill>
                <a:srgbClr val="002060"/>
              </a:solidFill>
              <a:latin typeface="Arial Black" panose="020B0A04020102020204" pitchFamily="34" charset="0"/>
            </a:endParaRPr>
          </a:p>
        </p:txBody>
      </p:sp>
      <p:pic>
        <p:nvPicPr>
          <p:cNvPr id="10" name="Picture Placeholder 9" descr="Close up of bubbles"/>
          <p:cNvPicPr>
            <a:picLocks noGrp="1" noChangeAspect="1"/>
          </p:cNvPicPr>
          <p:nvPr>
            <p:ph type="pic" sz="quarter" idx="13"/>
          </p:nvPr>
        </p:nvPicPr>
        <p:blipFill>
          <a:blip r:embed="rId1"/>
          <a:srcRect l="83" r="83"/>
          <a:stretch>
            <a:fillRect/>
          </a:stretch>
        </p:blipFill>
        <p:spPr>
          <a:xfrm>
            <a:off x="0" y="0"/>
            <a:ext cx="12188952" cy="2368296"/>
          </a:xfrm>
        </p:spPr>
      </p:pic>
      <p:sp>
        <p:nvSpPr>
          <p:cNvPr id="5" name="TextBox 4"/>
          <p:cNvSpPr txBox="1"/>
          <p:nvPr/>
        </p:nvSpPr>
        <p:spPr>
          <a:xfrm>
            <a:off x="3057832" y="3165987"/>
            <a:ext cx="5845572" cy="523220"/>
          </a:xfrm>
          <a:prstGeom prst="rect">
            <a:avLst/>
          </a:prstGeom>
          <a:noFill/>
          <a:ln w="38100">
            <a:solidFill>
              <a:schemeClr val="tx1"/>
            </a:solidFill>
          </a:ln>
        </p:spPr>
        <p:txBody>
          <a:bodyPr wrap="square">
            <a:spAutoFit/>
          </a:bodyPr>
          <a:lstStyle/>
          <a:p>
            <a:pPr algn="ctr"/>
            <a:r>
              <a:rPr lang="en-US" sz="2800" b="1" dirty="0">
                <a:solidFill>
                  <a:schemeClr val="tx1">
                    <a:lumMod val="95000"/>
                    <a:lumOff val="5000"/>
                  </a:schemeClr>
                </a:solidFill>
                <a:latin typeface="Franklin Gothic Heavy" panose="020B0903020102020204" pitchFamily="34" charset="0"/>
              </a:rPr>
              <a:t>ELECTRIC MOTOR TEMPERATURE</a:t>
            </a:r>
            <a:endParaRPr lang="en-US" sz="2800" b="1" dirty="0">
              <a:solidFill>
                <a:schemeClr val="tx1">
                  <a:lumMod val="95000"/>
                  <a:lumOff val="5000"/>
                </a:schemeClr>
              </a:solidFill>
              <a:latin typeface="Franklin Gothic Heavy" panose="020B0903020102020204" pitchFamily="34" charset="0"/>
            </a:endParaRPr>
          </a:p>
        </p:txBody>
      </p:sp>
      <p:sp>
        <p:nvSpPr>
          <p:cNvPr id="7" name="Oval 6"/>
          <p:cNvSpPr/>
          <p:nvPr/>
        </p:nvSpPr>
        <p:spPr>
          <a:xfrm>
            <a:off x="8903405" y="3165987"/>
            <a:ext cx="2733368" cy="2761376"/>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2" descr="Electric Motor Is Running H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8488" y="3551696"/>
            <a:ext cx="1773911" cy="18363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638" y="143551"/>
            <a:ext cx="9821955" cy="711855"/>
          </a:xfrm>
        </p:spPr>
        <p:txBody>
          <a:bodyPr/>
          <a:lstStyle/>
          <a:p>
            <a:r>
              <a:rPr lang="en-US" cap="none">
                <a:latin typeface="Times New Roman" panose="02020603050405020304" pitchFamily="18" charset="0"/>
                <a:cs typeface="Times New Roman" panose="02020603050405020304" pitchFamily="18" charset="0"/>
              </a:rPr>
              <a:t>Residual Analysis &amp; Actual vs Predicted Plot</a:t>
            </a:r>
            <a:endParaRPr lang="en-IN" cap="none" dirty="0">
              <a:latin typeface="Times New Roman" panose="02020603050405020304" pitchFamily="18" charset="0"/>
              <a:cs typeface="Times New Roman" panose="02020603050405020304" pitchFamily="18" charset="0"/>
            </a:endParaRPr>
          </a:p>
        </p:txBody>
      </p:sp>
      <p:sp>
        <p:nvSpPr>
          <p:cNvPr id="9" name="Content Placeholder 3"/>
          <p:cNvSpPr>
            <a:spLocks noGrp="1"/>
          </p:cNvSpPr>
          <p:nvPr>
            <p:ph idx="1"/>
          </p:nvPr>
        </p:nvSpPr>
        <p:spPr>
          <a:xfrm>
            <a:off x="108155" y="869445"/>
            <a:ext cx="11698658" cy="2559555"/>
          </a:xfrm>
        </p:spPr>
        <p:txBody>
          <a:bodyPr>
            <a:noAutofit/>
          </a:bodyPr>
          <a:lstStyle/>
          <a:p>
            <a:pPr marL="0" indent="0">
              <a:buNone/>
            </a:pPr>
            <a:r>
              <a:rPr lang="en-US" sz="1400" b="1" cap="none" dirty="0">
                <a:latin typeface="Times New Roman" panose="02020603050405020304" pitchFamily="18" charset="0"/>
                <a:cs typeface="Times New Roman" panose="02020603050405020304" pitchFamily="18" charset="0"/>
              </a:rPr>
              <a:t>Scatter plot</a:t>
            </a:r>
            <a:r>
              <a:rPr lang="en-US" sz="1400" cap="none" dirty="0">
                <a:latin typeface="Times New Roman" panose="02020603050405020304" pitchFamily="18" charset="0"/>
                <a:cs typeface="Times New Roman" panose="02020603050405020304" pitchFamily="18" charset="0"/>
              </a:rPr>
              <a:t>: Actual vs Predicted values</a:t>
            </a:r>
            <a:endParaRPr lang="en-US" sz="1400" cap="none" dirty="0">
              <a:latin typeface="Times New Roman" panose="02020603050405020304" pitchFamily="18" charset="0"/>
              <a:cs typeface="Times New Roman" panose="02020603050405020304" pitchFamily="18" charset="0"/>
            </a:endParaRPr>
          </a:p>
          <a:p>
            <a:pPr marL="0" indent="0">
              <a:buNone/>
            </a:pPr>
            <a:r>
              <a:rPr lang="en-US" sz="1400" b="1" cap="none" dirty="0">
                <a:latin typeface="Times New Roman" panose="02020603050405020304" pitchFamily="18" charset="0"/>
                <a:cs typeface="Times New Roman" panose="02020603050405020304" pitchFamily="18" charset="0"/>
              </a:rPr>
              <a:t>Residuals vs Predicted Values:</a:t>
            </a:r>
            <a:endParaRPr lang="en-US" sz="1400" b="1"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Random distribution of residuals → Suggests homoscedasticity</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No clear pattern → Indicates well-behaved residuals</a:t>
            </a:r>
            <a:endParaRPr lang="en-US" sz="1400" cap="none" dirty="0">
              <a:latin typeface="Times New Roman" panose="02020603050405020304" pitchFamily="18" charset="0"/>
              <a:cs typeface="Times New Roman" panose="02020603050405020304" pitchFamily="18" charset="0"/>
            </a:endParaRPr>
          </a:p>
          <a:p>
            <a:pPr marL="0" indent="0">
              <a:buNone/>
            </a:pPr>
            <a:r>
              <a:rPr lang="en-US" sz="1400" b="1" cap="none" dirty="0">
                <a:latin typeface="Times New Roman" panose="02020603050405020304" pitchFamily="18" charset="0"/>
                <a:cs typeface="Times New Roman" panose="02020603050405020304" pitchFamily="18" charset="0"/>
              </a:rPr>
              <a:t>Q-Q Plot Interpretation</a:t>
            </a:r>
            <a:r>
              <a:rPr lang="en-US" sz="1400" cap="none" dirty="0">
                <a:latin typeface="Times New Roman" panose="02020603050405020304" pitchFamily="18" charset="0"/>
                <a:cs typeface="Times New Roman" panose="02020603050405020304" pitchFamily="18" charset="0"/>
              </a:rPr>
              <a:t>:</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Residuals follow a normal distribution, validating model assumptions.</a:t>
            </a:r>
            <a:endParaRPr lang="en-US" sz="1400" cap="none"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1"/>
          <a:stretch>
            <a:fillRect/>
          </a:stretch>
        </p:blipFill>
        <p:spPr>
          <a:xfrm>
            <a:off x="6741255" y="869445"/>
            <a:ext cx="5065558" cy="2559555"/>
          </a:xfrm>
          <a:prstGeom prst="rect">
            <a:avLst/>
          </a:prstGeom>
        </p:spPr>
      </p:pic>
      <p:pic>
        <p:nvPicPr>
          <p:cNvPr id="16" name="Picture 15"/>
          <p:cNvPicPr>
            <a:picLocks noChangeAspect="1"/>
          </p:cNvPicPr>
          <p:nvPr/>
        </p:nvPicPr>
        <p:blipFill>
          <a:blip r:embed="rId2"/>
          <a:stretch>
            <a:fillRect/>
          </a:stretch>
        </p:blipFill>
        <p:spPr>
          <a:xfrm>
            <a:off x="255638" y="3559277"/>
            <a:ext cx="6174659" cy="3155172"/>
          </a:xfrm>
          <a:prstGeom prst="rect">
            <a:avLst/>
          </a:prstGeom>
        </p:spPr>
      </p:pic>
      <p:pic>
        <p:nvPicPr>
          <p:cNvPr id="18" name="Picture 17"/>
          <p:cNvPicPr>
            <a:picLocks noChangeAspect="1"/>
          </p:cNvPicPr>
          <p:nvPr/>
        </p:nvPicPr>
        <p:blipFill>
          <a:blip r:embed="rId3"/>
          <a:stretch>
            <a:fillRect/>
          </a:stretch>
        </p:blipFill>
        <p:spPr>
          <a:xfrm>
            <a:off x="6708842" y="3559277"/>
            <a:ext cx="5065557" cy="2979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 calcmode="lin" valueType="num">
                                      <p:cBhvr additive="base">
                                        <p:cTn id="17" dur="500" fill="hold"/>
                                        <p:tgtEl>
                                          <p:spTgt spid="18"/>
                                        </p:tgtEl>
                                        <p:attrNameLst>
                                          <p:attrName>ppt_x</p:attrName>
                                        </p:attrNameLst>
                                      </p:cBhvr>
                                      <p:tavLst>
                                        <p:tav tm="0">
                                          <p:val>
                                            <p:strVal val="#ppt_x"/>
                                          </p:val>
                                        </p:tav>
                                        <p:tav tm="100000">
                                          <p:val>
                                            <p:strVal val="#ppt_x"/>
                                          </p:val>
                                        </p:tav>
                                      </p:tavLst>
                                    </p:anim>
                                    <p:anim calcmode="lin" valueType="num">
                                      <p:cBhvr additive="base">
                                        <p:cTn id="1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40096" y="1097280"/>
            <a:ext cx="6217920" cy="1828800"/>
          </a:xfrm>
        </p:spPr>
        <p:txBody>
          <a:bodyPr anchor="t">
            <a:normAutofit/>
          </a:bodyPr>
          <a:lstStyle/>
          <a:p>
            <a:br>
              <a:rPr lang="en-US" dirty="0"/>
            </a:br>
            <a:endParaRPr lang="en-IN" dirty="0"/>
          </a:p>
        </p:txBody>
      </p:sp>
      <p:sp>
        <p:nvSpPr>
          <p:cNvPr id="9" name="Picture Placeholder 2"/>
          <p:cNvSpPr>
            <a:spLocks noGrp="1"/>
          </p:cNvSpPr>
          <p:nvPr>
            <p:ph type="pic" sz="quarter" idx="13"/>
          </p:nvPr>
        </p:nvSpPr>
        <p:spPr>
          <a:xfrm>
            <a:off x="633984" y="1524000"/>
            <a:ext cx="3200400" cy="3200400"/>
          </a:xfrm>
        </p:spPr>
      </p:sp>
      <p:sp>
        <p:nvSpPr>
          <p:cNvPr id="11" name="Content Placeholder 3"/>
          <p:cNvSpPr>
            <a:spLocks noGrp="1"/>
          </p:cNvSpPr>
          <p:nvPr>
            <p:ph idx="1"/>
          </p:nvPr>
        </p:nvSpPr>
        <p:spPr>
          <a:xfrm>
            <a:off x="3687098" y="992076"/>
            <a:ext cx="8406580" cy="1269343"/>
          </a:xfrm>
        </p:spPr>
        <p:txBody>
          <a:bodyPr>
            <a:normAutofit/>
          </a:bodyPr>
          <a:lstStyle/>
          <a:p>
            <a:pPr marL="0" indent="0" algn="just">
              <a:buNone/>
            </a:pPr>
            <a:r>
              <a:rPr lang="en-US" sz="2000" cap="none" dirty="0">
                <a:latin typeface="Times New Roman" panose="02020603050405020304" pitchFamily="18" charset="0"/>
                <a:cs typeface="Times New Roman" panose="02020603050405020304" pitchFamily="18" charset="0"/>
              </a:rPr>
              <a:t>A neural network is a machine learning program, or model, that makes decisions in a manner similar to the human brain, by using processes that mimic the way biological neurons work together to identify phenomena, weigh options and arrive at conclusions.</a:t>
            </a:r>
            <a:endParaRPr lang="en-US" sz="2000" cap="none" dirty="0">
              <a:latin typeface="Times New Roman" panose="02020603050405020304" pitchFamily="18" charset="0"/>
              <a:cs typeface="Times New Roman" panose="02020603050405020304" pitchFamily="18" charset="0"/>
            </a:endParaRPr>
          </a:p>
        </p:txBody>
      </p:sp>
      <p:sp>
        <p:nvSpPr>
          <p:cNvPr id="5" name="Content Placeholder 3"/>
          <p:cNvSpPr txBox="1"/>
          <p:nvPr/>
        </p:nvSpPr>
        <p:spPr>
          <a:xfrm>
            <a:off x="4301391" y="2390712"/>
            <a:ext cx="6414057" cy="2703871"/>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sz="1600" b="1" cap="none" dirty="0">
                <a:latin typeface="Times New Roman" panose="02020603050405020304" pitchFamily="18" charset="0"/>
                <a:cs typeface="Times New Roman" panose="02020603050405020304" pitchFamily="18" charset="0"/>
              </a:rPr>
              <a:t>Model Overview: </a:t>
            </a:r>
            <a:r>
              <a:rPr lang="en-US" sz="1400" cap="none" dirty="0">
                <a:latin typeface="Times New Roman" panose="02020603050405020304" pitchFamily="18" charset="0"/>
                <a:cs typeface="Times New Roman" panose="02020603050405020304" pitchFamily="18" charset="0"/>
              </a:rPr>
              <a:t>Neural Network architecture</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Input Layer: 64 neurons (ReLU activation)</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Hidden Layer 1: 128 neurons (ReLU activation) with Dropout (20%)</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Hidden Layer 2: 64 neurons (ReLU activation)</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Output Layer: 1 neuron (for regression)Key observations:</a:t>
            </a:r>
            <a:endParaRPr lang="en-US" sz="1400" cap="none" dirty="0">
              <a:latin typeface="Times New Roman" panose="02020603050405020304" pitchFamily="18" charset="0"/>
              <a:cs typeface="Times New Roman" panose="02020603050405020304" pitchFamily="18" charset="0"/>
            </a:endParaRPr>
          </a:p>
          <a:p>
            <a:pPr marL="0" indent="0">
              <a:buFont typeface="Courier New" panose="02070309020205020404" pitchFamily="49" charset="0"/>
              <a:buNone/>
            </a:pPr>
            <a:endParaRPr lang="en-US" sz="1400" cap="none" dirty="0">
              <a:latin typeface="Times New Roman" panose="02020603050405020304" pitchFamily="18" charset="0"/>
              <a:cs typeface="Times New Roman" panose="02020603050405020304" pitchFamily="18" charset="0"/>
            </a:endParaRPr>
          </a:p>
        </p:txBody>
      </p:sp>
      <p:sp>
        <p:nvSpPr>
          <p:cNvPr id="6" name="Content Placeholder 3"/>
          <p:cNvSpPr txBox="1"/>
          <p:nvPr/>
        </p:nvSpPr>
        <p:spPr>
          <a:xfrm>
            <a:off x="4301391" y="4724400"/>
            <a:ext cx="4981808" cy="1730477"/>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cap="none" dirty="0">
                <a:latin typeface="Times New Roman" panose="02020603050405020304" pitchFamily="18" charset="0"/>
                <a:cs typeface="Times New Roman" panose="02020603050405020304" pitchFamily="18" charset="0"/>
              </a:rPr>
              <a:t>Model evaluation:</a:t>
            </a:r>
            <a:endParaRPr lang="en-US" sz="1600" b="1"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Mean Squared Error (MSE): 0.0327</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Root Mean Squared Error (RMSE): 0.1809</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R² Score: 0.9673</a:t>
            </a:r>
            <a:endParaRPr lang="en-US" sz="1400" cap="none"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2903" y="1140542"/>
            <a:ext cx="7964128" cy="1042219"/>
          </a:xfrm>
        </p:spPr>
        <p:txBody>
          <a:bodyPr/>
          <a:lstStyle/>
          <a:p>
            <a:pPr algn="just"/>
            <a:r>
              <a:rPr lang="en-US" sz="1600" cap="none" dirty="0">
                <a:latin typeface="Times New Roman" panose="02020603050405020304" pitchFamily="18" charset="0"/>
                <a:cs typeface="Times New Roman" panose="02020603050405020304" pitchFamily="18" charset="0"/>
              </a:rPr>
              <a:t>Multiple linear regression (MLR) is a statistical technique that uses several explanatory variables to predict the outcome of a response variable.</a:t>
            </a:r>
            <a:endParaRPr lang="en-IN" sz="1600" cap="none" dirty="0">
              <a:latin typeface="Times New Roman" panose="02020603050405020304" pitchFamily="18" charset="0"/>
              <a:cs typeface="Times New Roman" panose="02020603050405020304" pitchFamily="18" charset="0"/>
            </a:endParaRPr>
          </a:p>
        </p:txBody>
      </p:sp>
      <p:sp>
        <p:nvSpPr>
          <p:cNvPr id="3" name="Picture Placeholder 2"/>
          <p:cNvSpPr>
            <a:spLocks noGrp="1"/>
          </p:cNvSpPr>
          <p:nvPr>
            <p:ph type="pic" sz="quarter" idx="13"/>
          </p:nvPr>
        </p:nvSpPr>
        <p:spPr>
          <a:xfrm>
            <a:off x="294969" y="1828800"/>
            <a:ext cx="3529780" cy="3200400"/>
          </a:xfrm>
        </p:spPr>
      </p:sp>
      <p:sp>
        <p:nvSpPr>
          <p:cNvPr id="4" name="Content Placeholder 3"/>
          <p:cNvSpPr>
            <a:spLocks noGrp="1"/>
          </p:cNvSpPr>
          <p:nvPr>
            <p:ph idx="1"/>
          </p:nvPr>
        </p:nvSpPr>
        <p:spPr>
          <a:xfrm>
            <a:off x="3824749" y="2593258"/>
            <a:ext cx="3628103" cy="2008239"/>
          </a:xfrm>
        </p:spPr>
        <p:txBody>
          <a:bodyPr>
            <a:normAutofit/>
          </a:bodyPr>
          <a:lstStyle/>
          <a:p>
            <a:pPr marL="0" indent="0">
              <a:buNone/>
            </a:pPr>
            <a:r>
              <a:rPr lang="en-IN" sz="1600" b="1" cap="none" dirty="0">
                <a:latin typeface="Times New Roman" panose="02020603050405020304" pitchFamily="18" charset="0"/>
                <a:cs typeface="Times New Roman" panose="02020603050405020304" pitchFamily="18" charset="0"/>
              </a:rPr>
              <a:t>Model performance metrics:</a:t>
            </a:r>
            <a:endParaRPr lang="en-IN" sz="1600" b="1" cap="none" dirty="0">
              <a:latin typeface="Times New Roman" panose="02020603050405020304" pitchFamily="18" charset="0"/>
              <a:cs typeface="Times New Roman" panose="02020603050405020304" pitchFamily="18" charset="0"/>
            </a:endParaRPr>
          </a:p>
          <a:p>
            <a:r>
              <a:rPr lang="en-IN" sz="1400" cap="none" dirty="0">
                <a:latin typeface="Times New Roman" panose="02020603050405020304" pitchFamily="18" charset="0"/>
                <a:cs typeface="Times New Roman" panose="02020603050405020304" pitchFamily="18" charset="0"/>
              </a:rPr>
              <a:t> Mean squared error (MSE): 0.0562</a:t>
            </a:r>
            <a:endParaRPr lang="en-IN" sz="1400" cap="none" dirty="0">
              <a:latin typeface="Times New Roman" panose="02020603050405020304" pitchFamily="18" charset="0"/>
              <a:cs typeface="Times New Roman" panose="02020603050405020304" pitchFamily="18" charset="0"/>
            </a:endParaRPr>
          </a:p>
          <a:p>
            <a:r>
              <a:rPr lang="en-IN" sz="1400" cap="none" dirty="0">
                <a:latin typeface="Times New Roman" panose="02020603050405020304" pitchFamily="18" charset="0"/>
                <a:cs typeface="Times New Roman" panose="02020603050405020304" pitchFamily="18" charset="0"/>
              </a:rPr>
              <a:t> Root mean squared error (RMSE): 0.2371</a:t>
            </a:r>
            <a:endParaRPr lang="en-IN" sz="1400" cap="none" dirty="0">
              <a:latin typeface="Times New Roman" panose="02020603050405020304" pitchFamily="18" charset="0"/>
              <a:cs typeface="Times New Roman" panose="02020603050405020304" pitchFamily="18" charset="0"/>
            </a:endParaRPr>
          </a:p>
          <a:p>
            <a:r>
              <a:rPr lang="en-IN" sz="1400" cap="none" dirty="0">
                <a:latin typeface="Times New Roman" panose="02020603050405020304" pitchFamily="18" charset="0"/>
                <a:cs typeface="Times New Roman" panose="02020603050405020304" pitchFamily="18" charset="0"/>
              </a:rPr>
              <a:t> R² score: 0.9439</a:t>
            </a:r>
            <a:endParaRPr lang="en-IN" sz="1400" cap="none" dirty="0">
              <a:latin typeface="Times New Roman" panose="02020603050405020304" pitchFamily="18" charset="0"/>
              <a:cs typeface="Times New Roman" panose="02020603050405020304" pitchFamily="18" charset="0"/>
            </a:endParaRPr>
          </a:p>
        </p:txBody>
      </p:sp>
      <p:sp>
        <p:nvSpPr>
          <p:cNvPr id="5" name="Content Placeholder 3"/>
          <p:cNvSpPr txBox="1"/>
          <p:nvPr/>
        </p:nvSpPr>
        <p:spPr>
          <a:xfrm>
            <a:off x="3932903" y="4485968"/>
            <a:ext cx="7787149" cy="2008239"/>
          </a:xfrm>
          <a:prstGeom prst="rect">
            <a:avLst/>
          </a:prstGeom>
        </p:spPr>
        <p:txBody>
          <a:bodyPr vert="horz" lIns="0" tIns="0" rIns="0" bIns="0" rtlCol="0">
            <a:norm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US" sz="1600" b="1" cap="none" dirty="0">
                <a:latin typeface="Times New Roman" panose="02020603050405020304" pitchFamily="18" charset="0"/>
                <a:cs typeface="Times New Roman" panose="02020603050405020304" pitchFamily="18" charset="0"/>
              </a:rPr>
              <a:t>Key Observations:</a:t>
            </a:r>
            <a:endParaRPr lang="en-US" sz="1600" b="1"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  The R² score of 0.9439 indicates a good fit.</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  RMSE of 0.2371 suggests moderate prediction error.</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  The model performs well but may not capture complex relationships.</a:t>
            </a:r>
            <a:endParaRPr lang="en-IN" sz="1400" cap="none"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5084" y="1097280"/>
            <a:ext cx="8249264" cy="1095314"/>
          </a:xfrm>
        </p:spPr>
        <p:txBody>
          <a:bodyPr/>
          <a:lstStyle/>
          <a:p>
            <a:pPr algn="just"/>
            <a:r>
              <a:rPr lang="en-US" sz="1600" cap="none" dirty="0">
                <a:latin typeface="Times New Roman" panose="02020603050405020304" pitchFamily="18" charset="0"/>
                <a:cs typeface="Times New Roman" panose="02020603050405020304" pitchFamily="18" charset="0"/>
              </a:rPr>
              <a:t>A decision tree is a non-parametric supervised learning algorithm, which is utilized for both classification and regression tasks. It has a hierarchical, tree structure, which consists of a root node, branches, internal nodes and leaf nodes.</a:t>
            </a:r>
            <a:endParaRPr lang="en-IN" sz="1600" cap="none" dirty="0">
              <a:latin typeface="Times New Roman" panose="02020603050405020304" pitchFamily="18" charset="0"/>
              <a:cs typeface="Times New Roman" panose="02020603050405020304" pitchFamily="18" charset="0"/>
            </a:endParaRPr>
          </a:p>
        </p:txBody>
      </p:sp>
      <p:sp>
        <p:nvSpPr>
          <p:cNvPr id="3" name="Picture Placeholder 2"/>
          <p:cNvSpPr>
            <a:spLocks noGrp="1"/>
          </p:cNvSpPr>
          <p:nvPr>
            <p:ph type="pic" sz="quarter" idx="13"/>
          </p:nvPr>
        </p:nvSpPr>
        <p:spPr>
          <a:xfrm>
            <a:off x="501445" y="1828800"/>
            <a:ext cx="2979175" cy="3200400"/>
          </a:xfrm>
        </p:spPr>
      </p:sp>
      <p:sp>
        <p:nvSpPr>
          <p:cNvPr id="4" name="Content Placeholder 3"/>
          <p:cNvSpPr>
            <a:spLocks noGrp="1"/>
          </p:cNvSpPr>
          <p:nvPr>
            <p:ph idx="1"/>
          </p:nvPr>
        </p:nvSpPr>
        <p:spPr>
          <a:xfrm>
            <a:off x="3893574" y="2192594"/>
            <a:ext cx="3549445" cy="3979606"/>
          </a:xfrm>
        </p:spPr>
        <p:txBody>
          <a:bodyPr>
            <a:normAutofit/>
          </a:bodyPr>
          <a:lstStyle/>
          <a:p>
            <a:pPr marL="0" indent="0" algn="l">
              <a:buNone/>
            </a:pPr>
            <a:r>
              <a:rPr lang="en-IN" sz="1600" b="1" i="0" cap="none" dirty="0">
                <a:solidFill>
                  <a:srgbClr val="374151"/>
                </a:solidFill>
                <a:effectLst/>
                <a:latin typeface="Times New Roman" panose="02020603050405020304" pitchFamily="18" charset="0"/>
                <a:cs typeface="Times New Roman" panose="02020603050405020304" pitchFamily="18" charset="0"/>
              </a:rPr>
              <a:t>Initial model performance metrics:</a:t>
            </a:r>
            <a:endParaRPr lang="en-IN" sz="1600" b="1" i="0" cap="none" dirty="0">
              <a:solidFill>
                <a:srgbClr val="374151"/>
              </a:solidFill>
              <a:effectLst/>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R² score: 0.9996</a:t>
            </a: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Mean squared error (MSE): 0.0004</a:t>
            </a: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Root mean squared error (RMSE): 0.0211</a:t>
            </a: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lgn="l">
              <a:buNone/>
            </a:pPr>
            <a:r>
              <a:rPr lang="en-IN" sz="1600" b="1" i="0" cap="none" dirty="0">
                <a:solidFill>
                  <a:srgbClr val="374151"/>
                </a:solidFill>
                <a:effectLst/>
                <a:latin typeface="Times New Roman" panose="02020603050405020304" pitchFamily="18" charset="0"/>
                <a:cs typeface="Times New Roman" panose="02020603050405020304" pitchFamily="18" charset="0"/>
              </a:rPr>
              <a:t>Final model performance metrics:</a:t>
            </a:r>
            <a:endParaRPr lang="en-IN" sz="1600" cap="none" dirty="0">
              <a:solidFill>
                <a:srgbClr val="374151"/>
              </a:solidFill>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R² score: 0.9996</a:t>
            </a: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Mean squared error (MSE): 0.0004</a:t>
            </a: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Root mean squared error (RMSE): 0.0201</a:t>
            </a: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10" name="Content Placeholder 3"/>
          <p:cNvSpPr txBox="1"/>
          <p:nvPr/>
        </p:nvSpPr>
        <p:spPr>
          <a:xfrm>
            <a:off x="7767483" y="2192594"/>
            <a:ext cx="4286865" cy="4473677"/>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IN" sz="1600" b="1" cap="none" dirty="0">
                <a:solidFill>
                  <a:srgbClr val="374151"/>
                </a:solidFill>
                <a:latin typeface="Times New Roman" panose="02020603050405020304" pitchFamily="18" charset="0"/>
                <a:cs typeface="Times New Roman" panose="02020603050405020304" pitchFamily="18" charset="0"/>
              </a:rPr>
              <a:t>Hyperparameter tuning:</a:t>
            </a:r>
            <a:endParaRPr lang="en-IN" sz="1600" b="1" cap="none" dirty="0">
              <a:solidFill>
                <a:srgbClr val="374151"/>
              </a:solidFill>
              <a:latin typeface="Times New Roman" panose="02020603050405020304" pitchFamily="18" charset="0"/>
              <a:cs typeface="Times New Roman" panose="02020603050405020304" pitchFamily="18" charset="0"/>
            </a:endParaRPr>
          </a:p>
          <a:p>
            <a:pPr marL="0" indent="0">
              <a:buFont typeface="Courier New" panose="02070309020205020404" pitchFamily="49" charset="0"/>
              <a:buNone/>
            </a:pPr>
            <a:r>
              <a:rPr lang="en-IN" sz="1200" b="1" cap="none" dirty="0">
                <a:solidFill>
                  <a:srgbClr val="374151"/>
                </a:solidFill>
                <a:latin typeface="Times New Roman" panose="02020603050405020304" pitchFamily="18" charset="0"/>
                <a:cs typeface="Times New Roman" panose="02020603050405020304" pitchFamily="18" charset="0"/>
              </a:rPr>
              <a:t>1)  </a:t>
            </a:r>
            <a:r>
              <a:rPr lang="en-IN" sz="1400" b="1" cap="none" dirty="0" err="1">
                <a:solidFill>
                  <a:srgbClr val="374151"/>
                </a:solidFill>
                <a:latin typeface="Times New Roman" panose="02020603050405020304" pitchFamily="18" charset="0"/>
                <a:cs typeface="Times New Roman" panose="02020603050405020304" pitchFamily="18" charset="0"/>
              </a:rPr>
              <a:t>GridSearchCV</a:t>
            </a:r>
            <a:r>
              <a:rPr lang="en-IN" sz="1400" b="1" cap="none" dirty="0">
                <a:solidFill>
                  <a:srgbClr val="374151"/>
                </a:solidFill>
                <a:latin typeface="Times New Roman" panose="02020603050405020304" pitchFamily="18" charset="0"/>
                <a:cs typeface="Times New Roman" panose="02020603050405020304" pitchFamily="18" charset="0"/>
              </a:rPr>
              <a:t> Best Parameters:</a:t>
            </a:r>
            <a:endParaRPr lang="en-IN" sz="1400" b="1" cap="none" dirty="0">
              <a:solidFill>
                <a:srgbClr val="374151"/>
              </a:solidFill>
              <a:latin typeface="Times New Roman" panose="02020603050405020304" pitchFamily="18" charset="0"/>
              <a:cs typeface="Times New Roman" panose="02020603050405020304" pitchFamily="18" charset="0"/>
            </a:endParaRPr>
          </a:p>
          <a:p>
            <a:r>
              <a:rPr lang="en-IN" sz="1400" cap="none" dirty="0">
                <a:solidFill>
                  <a:srgbClr val="374151"/>
                </a:solidFill>
                <a:latin typeface="Times New Roman" panose="02020603050405020304" pitchFamily="18" charset="0"/>
                <a:cs typeface="Times New Roman" panose="02020603050405020304" pitchFamily="18" charset="0"/>
              </a:rPr>
              <a:t>  </a:t>
            </a:r>
            <a:r>
              <a:rPr lang="en-IN" sz="1400" cap="none" dirty="0" err="1">
                <a:solidFill>
                  <a:srgbClr val="374151"/>
                </a:solidFill>
                <a:latin typeface="Times New Roman" panose="02020603050405020304" pitchFamily="18" charset="0"/>
                <a:cs typeface="Times New Roman" panose="02020603050405020304" pitchFamily="18" charset="0"/>
              </a:rPr>
              <a:t>max_depth</a:t>
            </a:r>
            <a:r>
              <a:rPr lang="en-IN" sz="1400" cap="none" dirty="0">
                <a:solidFill>
                  <a:srgbClr val="374151"/>
                </a:solidFill>
                <a:latin typeface="Times New Roman" panose="02020603050405020304" pitchFamily="18" charset="0"/>
                <a:cs typeface="Times New Roman" panose="02020603050405020304" pitchFamily="18" charset="0"/>
              </a:rPr>
              <a:t>: None, </a:t>
            </a:r>
            <a:r>
              <a:rPr lang="en-IN" sz="1400" cap="none" dirty="0" err="1">
                <a:solidFill>
                  <a:srgbClr val="374151"/>
                </a:solidFill>
                <a:latin typeface="Times New Roman" panose="02020603050405020304" pitchFamily="18" charset="0"/>
                <a:cs typeface="Times New Roman" panose="02020603050405020304" pitchFamily="18" charset="0"/>
              </a:rPr>
              <a:t>max_features</a:t>
            </a:r>
            <a:r>
              <a:rPr lang="en-IN" sz="1400" cap="none" dirty="0">
                <a:solidFill>
                  <a:srgbClr val="374151"/>
                </a:solidFill>
                <a:latin typeface="Times New Roman" panose="02020603050405020304" pitchFamily="18" charset="0"/>
                <a:cs typeface="Times New Roman" panose="02020603050405020304" pitchFamily="18" charset="0"/>
              </a:rPr>
              <a:t>: None</a:t>
            </a:r>
            <a:endParaRPr lang="en-IN" sz="1400" cap="none" dirty="0">
              <a:solidFill>
                <a:srgbClr val="374151"/>
              </a:solidFill>
              <a:latin typeface="Times New Roman" panose="02020603050405020304" pitchFamily="18" charset="0"/>
              <a:cs typeface="Times New Roman" panose="02020603050405020304" pitchFamily="18" charset="0"/>
            </a:endParaRPr>
          </a:p>
          <a:p>
            <a:r>
              <a:rPr lang="en-IN" sz="1400" cap="none" dirty="0">
                <a:solidFill>
                  <a:srgbClr val="374151"/>
                </a:solidFill>
                <a:latin typeface="Times New Roman" panose="02020603050405020304" pitchFamily="18" charset="0"/>
                <a:cs typeface="Times New Roman" panose="02020603050405020304" pitchFamily="18" charset="0"/>
              </a:rPr>
              <a:t>  </a:t>
            </a:r>
            <a:r>
              <a:rPr lang="en-IN" sz="1400" cap="none" dirty="0" err="1">
                <a:solidFill>
                  <a:srgbClr val="374151"/>
                </a:solidFill>
                <a:latin typeface="Times New Roman" panose="02020603050405020304" pitchFamily="18" charset="0"/>
                <a:cs typeface="Times New Roman" panose="02020603050405020304" pitchFamily="18" charset="0"/>
              </a:rPr>
              <a:t>min_samples_leaf</a:t>
            </a:r>
            <a:r>
              <a:rPr lang="en-IN" sz="1400" cap="none" dirty="0">
                <a:solidFill>
                  <a:srgbClr val="374151"/>
                </a:solidFill>
                <a:latin typeface="Times New Roman" panose="02020603050405020304" pitchFamily="18" charset="0"/>
                <a:cs typeface="Times New Roman" panose="02020603050405020304" pitchFamily="18" charset="0"/>
              </a:rPr>
              <a:t>: 4, </a:t>
            </a:r>
            <a:r>
              <a:rPr lang="en-IN" sz="1400" cap="none" dirty="0" err="1">
                <a:solidFill>
                  <a:srgbClr val="374151"/>
                </a:solidFill>
                <a:latin typeface="Times New Roman" panose="02020603050405020304" pitchFamily="18" charset="0"/>
                <a:cs typeface="Times New Roman" panose="02020603050405020304" pitchFamily="18" charset="0"/>
              </a:rPr>
              <a:t>min_samples_split</a:t>
            </a:r>
            <a:r>
              <a:rPr lang="en-IN" sz="1400" cap="none" dirty="0">
                <a:solidFill>
                  <a:srgbClr val="374151"/>
                </a:solidFill>
                <a:latin typeface="Times New Roman" panose="02020603050405020304" pitchFamily="18" charset="0"/>
                <a:cs typeface="Times New Roman" panose="02020603050405020304" pitchFamily="18" charset="0"/>
              </a:rPr>
              <a:t>: 2</a:t>
            </a: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buFont typeface="Courier New" panose="02070309020205020404" pitchFamily="49" charset="0"/>
              <a:buNone/>
            </a:pPr>
            <a:r>
              <a:rPr lang="en-IN" sz="1400" b="1" cap="none" dirty="0">
                <a:solidFill>
                  <a:srgbClr val="374151"/>
                </a:solidFill>
                <a:latin typeface="Times New Roman" panose="02020603050405020304" pitchFamily="18" charset="0"/>
                <a:cs typeface="Times New Roman" panose="02020603050405020304" pitchFamily="18" charset="0"/>
              </a:rPr>
              <a:t>Testing R²: 0.9996, MSE: 0.0004, RMSE: 0.0197</a:t>
            </a:r>
            <a:endParaRPr lang="en-IN" sz="1400" b="1" cap="none" dirty="0">
              <a:solidFill>
                <a:srgbClr val="374151"/>
              </a:solidFill>
              <a:latin typeface="Times New Roman" panose="02020603050405020304" pitchFamily="18" charset="0"/>
              <a:cs typeface="Times New Roman" panose="02020603050405020304" pitchFamily="18" charset="0"/>
            </a:endParaRPr>
          </a:p>
          <a:p>
            <a:pPr marL="0" indent="0">
              <a:buFont typeface="Courier New" panose="02070309020205020404" pitchFamily="49" charset="0"/>
              <a:buNone/>
            </a:pPr>
            <a:endParaRPr lang="en-IN" sz="1400" b="1" cap="none" dirty="0">
              <a:solidFill>
                <a:srgbClr val="374151"/>
              </a:solidFill>
              <a:latin typeface="Times New Roman" panose="02020603050405020304" pitchFamily="18" charset="0"/>
              <a:cs typeface="Times New Roman" panose="02020603050405020304" pitchFamily="18" charset="0"/>
            </a:endParaRPr>
          </a:p>
          <a:p>
            <a:pPr marL="0" indent="0">
              <a:buFont typeface="Courier New" panose="02070309020205020404" pitchFamily="49" charset="0"/>
              <a:buNone/>
            </a:pPr>
            <a:r>
              <a:rPr lang="en-IN" sz="1200" b="1" cap="none" dirty="0">
                <a:solidFill>
                  <a:srgbClr val="374151"/>
                </a:solidFill>
                <a:latin typeface="Times New Roman" panose="02020603050405020304" pitchFamily="18" charset="0"/>
                <a:cs typeface="Times New Roman" panose="02020603050405020304" pitchFamily="18" charset="0"/>
              </a:rPr>
              <a:t>•2) </a:t>
            </a:r>
            <a:r>
              <a:rPr lang="en-IN" sz="1400" b="1" cap="none" dirty="0" err="1">
                <a:solidFill>
                  <a:srgbClr val="374151"/>
                </a:solidFill>
                <a:latin typeface="Times New Roman" panose="02020603050405020304" pitchFamily="18" charset="0"/>
                <a:cs typeface="Times New Roman" panose="02020603050405020304" pitchFamily="18" charset="0"/>
              </a:rPr>
              <a:t>BayesSearchCV</a:t>
            </a:r>
            <a:r>
              <a:rPr lang="en-IN" sz="1400" b="1" cap="none" dirty="0">
                <a:solidFill>
                  <a:srgbClr val="374151"/>
                </a:solidFill>
                <a:latin typeface="Times New Roman" panose="02020603050405020304" pitchFamily="18" charset="0"/>
                <a:cs typeface="Times New Roman" panose="02020603050405020304" pitchFamily="18" charset="0"/>
              </a:rPr>
              <a:t> Best Parameters:</a:t>
            </a:r>
            <a:endParaRPr lang="en-IN" sz="1400" b="1" cap="none" dirty="0">
              <a:solidFill>
                <a:srgbClr val="374151"/>
              </a:solidFill>
              <a:latin typeface="Times New Roman" panose="02020603050405020304" pitchFamily="18" charset="0"/>
              <a:cs typeface="Times New Roman" panose="02020603050405020304" pitchFamily="18" charset="0"/>
            </a:endParaRPr>
          </a:p>
          <a:p>
            <a:r>
              <a:rPr lang="en-IN" sz="1400" cap="none" dirty="0" err="1">
                <a:solidFill>
                  <a:srgbClr val="374151"/>
                </a:solidFill>
                <a:latin typeface="Times New Roman" panose="02020603050405020304" pitchFamily="18" charset="0"/>
                <a:cs typeface="Times New Roman" panose="02020603050405020304" pitchFamily="18" charset="0"/>
              </a:rPr>
              <a:t>max_depth</a:t>
            </a:r>
            <a:r>
              <a:rPr lang="en-IN" sz="1400" cap="none" dirty="0">
                <a:solidFill>
                  <a:srgbClr val="374151"/>
                </a:solidFill>
                <a:latin typeface="Times New Roman" panose="02020603050405020304" pitchFamily="18" charset="0"/>
                <a:cs typeface="Times New Roman" panose="02020603050405020304" pitchFamily="18" charset="0"/>
              </a:rPr>
              <a:t>: 49, </a:t>
            </a:r>
            <a:r>
              <a:rPr lang="en-IN" sz="1400" cap="none" dirty="0" err="1">
                <a:solidFill>
                  <a:srgbClr val="374151"/>
                </a:solidFill>
                <a:latin typeface="Times New Roman" panose="02020603050405020304" pitchFamily="18" charset="0"/>
                <a:cs typeface="Times New Roman" panose="02020603050405020304" pitchFamily="18" charset="0"/>
              </a:rPr>
              <a:t>min_samples_leaf</a:t>
            </a:r>
            <a:r>
              <a:rPr lang="en-IN" sz="1400" cap="none" dirty="0">
                <a:solidFill>
                  <a:srgbClr val="374151"/>
                </a:solidFill>
                <a:latin typeface="Times New Roman" panose="02020603050405020304" pitchFamily="18" charset="0"/>
                <a:cs typeface="Times New Roman" panose="02020603050405020304" pitchFamily="18" charset="0"/>
              </a:rPr>
              <a:t>: 3, </a:t>
            </a:r>
            <a:endParaRPr lang="en-IN" sz="1400" cap="none" dirty="0">
              <a:solidFill>
                <a:srgbClr val="374151"/>
              </a:solidFill>
              <a:latin typeface="Times New Roman" panose="02020603050405020304" pitchFamily="18" charset="0"/>
              <a:cs typeface="Times New Roman" panose="02020603050405020304" pitchFamily="18" charset="0"/>
            </a:endParaRPr>
          </a:p>
          <a:p>
            <a:r>
              <a:rPr lang="en-IN" sz="1400" cap="none" dirty="0" err="1">
                <a:solidFill>
                  <a:srgbClr val="374151"/>
                </a:solidFill>
                <a:latin typeface="Times New Roman" panose="02020603050405020304" pitchFamily="18" charset="0"/>
                <a:cs typeface="Times New Roman" panose="02020603050405020304" pitchFamily="18" charset="0"/>
              </a:rPr>
              <a:t>min_samples_split</a:t>
            </a:r>
            <a:r>
              <a:rPr lang="en-IN" sz="1400" cap="none" dirty="0">
                <a:solidFill>
                  <a:srgbClr val="374151"/>
                </a:solidFill>
                <a:latin typeface="Times New Roman" panose="02020603050405020304" pitchFamily="18" charset="0"/>
                <a:cs typeface="Times New Roman" panose="02020603050405020304" pitchFamily="18" charset="0"/>
              </a:rPr>
              <a:t>: 2, </a:t>
            </a:r>
            <a:r>
              <a:rPr lang="en-IN" sz="1400" cap="none" dirty="0" err="1">
                <a:solidFill>
                  <a:srgbClr val="374151"/>
                </a:solidFill>
                <a:latin typeface="Times New Roman" panose="02020603050405020304" pitchFamily="18" charset="0"/>
                <a:cs typeface="Times New Roman" panose="02020603050405020304" pitchFamily="18" charset="0"/>
              </a:rPr>
              <a:t>max_features</a:t>
            </a:r>
            <a:r>
              <a:rPr lang="en-IN" sz="1400" cap="none" dirty="0">
                <a:solidFill>
                  <a:srgbClr val="374151"/>
                </a:solidFill>
                <a:latin typeface="Times New Roman" panose="02020603050405020304" pitchFamily="18" charset="0"/>
                <a:cs typeface="Times New Roman" panose="02020603050405020304" pitchFamily="18" charset="0"/>
              </a:rPr>
              <a:t>: None</a:t>
            </a: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buFont typeface="Courier New" panose="02070309020205020404" pitchFamily="49" charset="0"/>
              <a:buNone/>
            </a:pPr>
            <a:r>
              <a:rPr lang="en-IN" sz="1400" b="1" cap="none" dirty="0">
                <a:solidFill>
                  <a:srgbClr val="374151"/>
                </a:solidFill>
                <a:latin typeface="Times New Roman" panose="02020603050405020304" pitchFamily="18" charset="0"/>
                <a:cs typeface="Times New Roman" panose="02020603050405020304" pitchFamily="18" charset="0"/>
              </a:rPr>
              <a:t>Testing R²: 0.9996, MSE: 0.0004, RMSE: 0.0201</a:t>
            </a:r>
            <a:endParaRPr lang="en-IN" sz="1400" b="1" cap="none" dirty="0">
              <a:solidFill>
                <a:srgbClr val="37415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5084" y="1097280"/>
            <a:ext cx="8249264" cy="1095314"/>
          </a:xfrm>
        </p:spPr>
        <p:txBody>
          <a:bodyPr/>
          <a:lstStyle/>
          <a:p>
            <a:pPr algn="just"/>
            <a:r>
              <a:rPr lang="en-US" sz="1600" cap="none" dirty="0">
                <a:latin typeface="Times New Roman" panose="02020603050405020304" pitchFamily="18" charset="0"/>
                <a:cs typeface="Times New Roman" panose="02020603050405020304" pitchFamily="18" charset="0"/>
              </a:rPr>
              <a:t>A LightGBM is a powerful and fast machine learning algorithm designed for classification and regression tasks, especially with large datasets.it is uses decision trees and gradient boosting to make accurate predictions while being efficient in memory and computation.</a:t>
            </a:r>
            <a:endParaRPr lang="en-IN" sz="1600" cap="none" dirty="0">
              <a:latin typeface="Times New Roman" panose="02020603050405020304" pitchFamily="18" charset="0"/>
              <a:cs typeface="Times New Roman" panose="02020603050405020304" pitchFamily="18" charset="0"/>
            </a:endParaRPr>
          </a:p>
        </p:txBody>
      </p:sp>
      <p:sp>
        <p:nvSpPr>
          <p:cNvPr id="3" name="Picture Placeholder 2"/>
          <p:cNvSpPr>
            <a:spLocks noGrp="1"/>
          </p:cNvSpPr>
          <p:nvPr>
            <p:ph type="pic" sz="quarter" idx="13"/>
          </p:nvPr>
        </p:nvSpPr>
        <p:spPr>
          <a:xfrm>
            <a:off x="396670" y="581024"/>
            <a:ext cx="2979175" cy="4714875"/>
          </a:xfrm>
        </p:spPr>
      </p:sp>
      <p:sp>
        <p:nvSpPr>
          <p:cNvPr id="4" name="Content Placeholder 3"/>
          <p:cNvSpPr>
            <a:spLocks noGrp="1"/>
          </p:cNvSpPr>
          <p:nvPr>
            <p:ph idx="1"/>
          </p:nvPr>
        </p:nvSpPr>
        <p:spPr>
          <a:xfrm>
            <a:off x="3884049" y="2335469"/>
            <a:ext cx="3549445" cy="4446330"/>
          </a:xfrm>
        </p:spPr>
        <p:txBody>
          <a:bodyPr>
            <a:normAutofit/>
          </a:bodyPr>
          <a:lstStyle/>
          <a:p>
            <a:pPr marL="0" indent="0" algn="l">
              <a:buNone/>
            </a:pPr>
            <a:r>
              <a:rPr lang="en-IN" sz="1600" b="1" cap="none" dirty="0">
                <a:solidFill>
                  <a:srgbClr val="374151"/>
                </a:solidFill>
                <a:latin typeface="Times New Roman" panose="02020603050405020304" pitchFamily="18" charset="0"/>
                <a:cs typeface="Times New Roman" panose="02020603050405020304" pitchFamily="18" charset="0"/>
              </a:rPr>
              <a:t>D</a:t>
            </a:r>
            <a:r>
              <a:rPr lang="en-IN" sz="1600" b="1" i="0" cap="none" dirty="0">
                <a:solidFill>
                  <a:srgbClr val="374151"/>
                </a:solidFill>
                <a:effectLst/>
                <a:latin typeface="Times New Roman" panose="02020603050405020304" pitchFamily="18" charset="0"/>
                <a:cs typeface="Times New Roman" panose="02020603050405020304" pitchFamily="18" charset="0"/>
              </a:rPr>
              <a:t>ata Pre-processing:</a:t>
            </a:r>
            <a:endParaRPr lang="en-IN" sz="1600" b="1"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IN" sz="1400" b="1" i="0" cap="none" dirty="0">
                <a:solidFill>
                  <a:srgbClr val="374151"/>
                </a:solidFill>
                <a:effectLst/>
                <a:latin typeface="Times New Roman" panose="02020603050405020304" pitchFamily="18" charset="0"/>
                <a:cs typeface="Times New Roman" panose="02020603050405020304" pitchFamily="18" charset="0"/>
              </a:rPr>
              <a:t>Feature Selection- </a:t>
            </a:r>
            <a:r>
              <a:rPr lang="en-IN" sz="1400" i="0" cap="none" dirty="0">
                <a:solidFill>
                  <a:srgbClr val="374151"/>
                </a:solidFill>
                <a:effectLst/>
                <a:latin typeface="Times New Roman" panose="02020603050405020304" pitchFamily="18" charset="0"/>
                <a:cs typeface="Times New Roman" panose="02020603050405020304" pitchFamily="18" charset="0"/>
              </a:rPr>
              <a:t>Target variable is motor_speed, rest </a:t>
            </a:r>
            <a:r>
              <a:rPr lang="en-IN" sz="1400" cap="none" dirty="0">
                <a:solidFill>
                  <a:srgbClr val="374151"/>
                </a:solidFill>
                <a:latin typeface="Times New Roman" panose="02020603050405020304" pitchFamily="18" charset="0"/>
                <a:cs typeface="Times New Roman" panose="02020603050405020304" pitchFamily="18" charset="0"/>
              </a:rPr>
              <a:t>a</a:t>
            </a:r>
            <a:r>
              <a:rPr lang="en-IN" sz="1400" i="0" cap="none" dirty="0">
                <a:solidFill>
                  <a:srgbClr val="374151"/>
                </a:solidFill>
                <a:effectLst/>
                <a:latin typeface="Times New Roman" panose="02020603050405020304" pitchFamily="18" charset="0"/>
                <a:cs typeface="Times New Roman" panose="02020603050405020304" pitchFamily="18" charset="0"/>
              </a:rPr>
              <a:t>s the columns serve as features.</a:t>
            </a:r>
            <a:endParaRPr lang="en-IN" sz="140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r>
              <a:rPr lang="en-IN" sz="1400" b="1" i="0" cap="none" dirty="0">
                <a:solidFill>
                  <a:srgbClr val="374151"/>
                </a:solidFill>
                <a:effectLst/>
                <a:latin typeface="Times New Roman" panose="02020603050405020304" pitchFamily="18" charset="0"/>
                <a:cs typeface="Times New Roman" panose="02020603050405020304" pitchFamily="18" charset="0"/>
              </a:rPr>
              <a:t>Data Standardization- </a:t>
            </a:r>
            <a:r>
              <a:rPr lang="en-IN" sz="1400" cap="none" dirty="0">
                <a:solidFill>
                  <a:srgbClr val="374151"/>
                </a:solidFill>
                <a:latin typeface="Times New Roman" panose="02020603050405020304" pitchFamily="18" charset="0"/>
                <a:cs typeface="Times New Roman" panose="02020603050405020304" pitchFamily="18" charset="0"/>
              </a:rPr>
              <a:t>T</a:t>
            </a:r>
            <a:r>
              <a:rPr lang="en-IN" sz="1400" b="0" i="0" cap="none" dirty="0">
                <a:solidFill>
                  <a:srgbClr val="374151"/>
                </a:solidFill>
                <a:effectLst/>
                <a:latin typeface="Times New Roman" panose="02020603050405020304" pitchFamily="18" charset="0"/>
                <a:cs typeface="Times New Roman" panose="02020603050405020304" pitchFamily="18" charset="0"/>
              </a:rPr>
              <a:t>he selected features are standardized using StandardScalar to improve model performance and uniform scaling.</a:t>
            </a: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lgn="l">
              <a:buNone/>
            </a:pPr>
            <a:r>
              <a:rPr lang="en-IN" sz="1600" b="1" i="0" cap="none" dirty="0">
                <a:solidFill>
                  <a:srgbClr val="374151"/>
                </a:solidFill>
                <a:effectLst/>
                <a:latin typeface="Times New Roman" panose="02020603050405020304" pitchFamily="18" charset="0"/>
                <a:cs typeface="Times New Roman" panose="02020603050405020304" pitchFamily="18" charset="0"/>
              </a:rPr>
              <a:t>Final model performance metrics:</a:t>
            </a:r>
            <a:endParaRPr lang="en-IN" sz="1600" cap="none" dirty="0">
              <a:solidFill>
                <a:srgbClr val="374151"/>
              </a:solidFill>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R² score: 0.996</a:t>
            </a: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Mean squared error (MSE): 0.0039</a:t>
            </a: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r>
              <a:rPr lang="en-IN" sz="1400" cap="none" dirty="0">
                <a:solidFill>
                  <a:srgbClr val="374151"/>
                </a:solidFill>
                <a:latin typeface="Times New Roman" panose="02020603050405020304" pitchFamily="18" charset="0"/>
                <a:cs typeface="Times New Roman" panose="02020603050405020304" pitchFamily="18" charset="0"/>
              </a:rPr>
              <a:t>M</a:t>
            </a:r>
            <a:r>
              <a:rPr lang="en-IN" sz="1400" b="0" i="0" cap="none" dirty="0">
                <a:solidFill>
                  <a:srgbClr val="374151"/>
                </a:solidFill>
                <a:effectLst/>
                <a:latin typeface="Times New Roman" panose="02020603050405020304" pitchFamily="18" charset="0"/>
                <a:cs typeface="Times New Roman" panose="02020603050405020304" pitchFamily="18" charset="0"/>
              </a:rPr>
              <a:t>ean absolute error (MAE): 0.0300</a:t>
            </a: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r>
              <a:rPr lang="en-IN" sz="1400" b="0" i="0" cap="none" dirty="0">
                <a:solidFill>
                  <a:srgbClr val="374151"/>
                </a:solidFill>
                <a:effectLst/>
                <a:latin typeface="Times New Roman" panose="02020603050405020304" pitchFamily="18" charset="0"/>
                <a:cs typeface="Times New Roman" panose="02020603050405020304" pitchFamily="18" charset="0"/>
              </a:rPr>
              <a:t>Cross Validation mean R² :0.9958</a:t>
            </a: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sz="1400" b="0" i="0" cap="none" dirty="0">
              <a:solidFill>
                <a:srgbClr val="374151"/>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10" name="Content Placeholder 3"/>
          <p:cNvSpPr txBox="1"/>
          <p:nvPr/>
        </p:nvSpPr>
        <p:spPr>
          <a:xfrm>
            <a:off x="7767483" y="2335469"/>
            <a:ext cx="4286865" cy="4446331"/>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Courier New" panose="02070309020205020404" pitchFamily="49" charset="0"/>
              <a:buNone/>
            </a:pPr>
            <a:r>
              <a:rPr lang="en-IN" sz="1600" b="1" cap="none" dirty="0">
                <a:solidFill>
                  <a:srgbClr val="374151"/>
                </a:solidFill>
                <a:latin typeface="Times New Roman" panose="02020603050405020304" pitchFamily="18" charset="0"/>
                <a:cs typeface="Times New Roman" panose="02020603050405020304" pitchFamily="18" charset="0"/>
              </a:rPr>
              <a:t>Model Training &amp; Testing:</a:t>
            </a:r>
            <a:endParaRPr lang="en-IN" sz="1600" b="1" cap="none" dirty="0">
              <a:solidFill>
                <a:srgbClr val="374151"/>
              </a:solidFill>
              <a:latin typeface="Times New Roman" panose="02020603050405020304" pitchFamily="18" charset="0"/>
              <a:cs typeface="Times New Roman" panose="02020603050405020304" pitchFamily="18" charset="0"/>
            </a:endParaRPr>
          </a:p>
          <a:p>
            <a:pPr marL="0" indent="0">
              <a:buFont typeface="Courier New" panose="02070309020205020404" pitchFamily="49" charset="0"/>
              <a:buNone/>
            </a:pPr>
            <a:r>
              <a:rPr lang="en-IN" sz="1200" b="1" cap="none" dirty="0">
                <a:solidFill>
                  <a:srgbClr val="374151"/>
                </a:solidFill>
                <a:latin typeface="Times New Roman" panose="02020603050405020304" pitchFamily="18" charset="0"/>
                <a:cs typeface="Times New Roman" panose="02020603050405020304" pitchFamily="18" charset="0"/>
              </a:rPr>
              <a:t>Data Splitting</a:t>
            </a:r>
            <a:r>
              <a:rPr lang="en-IN" sz="1400" b="1" cap="none" dirty="0">
                <a:solidFill>
                  <a:srgbClr val="374151"/>
                </a:solidFill>
                <a:latin typeface="Times New Roman" panose="02020603050405020304" pitchFamily="18" charset="0"/>
                <a:cs typeface="Times New Roman" panose="02020603050405020304" pitchFamily="18" charset="0"/>
              </a:rPr>
              <a:t>- </a:t>
            </a:r>
            <a:r>
              <a:rPr lang="en-IN" sz="1400" cap="none" dirty="0">
                <a:solidFill>
                  <a:srgbClr val="374151"/>
                </a:solidFill>
                <a:latin typeface="Times New Roman" panose="02020603050405020304" pitchFamily="18" charset="0"/>
                <a:cs typeface="Times New Roman" panose="02020603050405020304" pitchFamily="18" charset="0"/>
              </a:rPr>
              <a:t>The dataset is split into training(80%) and Testing(20%) sets using train_test_split( ).</a:t>
            </a: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buNone/>
            </a:pPr>
            <a:r>
              <a:rPr lang="en-IN" sz="1400" b="1" cap="none" dirty="0">
                <a:solidFill>
                  <a:srgbClr val="374151"/>
                </a:solidFill>
                <a:latin typeface="Times New Roman" panose="02020603050405020304" pitchFamily="18" charset="0"/>
                <a:cs typeface="Times New Roman" panose="02020603050405020304" pitchFamily="18" charset="0"/>
              </a:rPr>
              <a:t>Model Training-  </a:t>
            </a:r>
            <a:r>
              <a:rPr lang="en-IN" sz="1400" cap="none" dirty="0">
                <a:solidFill>
                  <a:srgbClr val="374151"/>
                </a:solidFill>
                <a:latin typeface="Times New Roman" panose="02020603050405020304" pitchFamily="18" charset="0"/>
                <a:cs typeface="Times New Roman" panose="02020603050405020304" pitchFamily="18" charset="0"/>
              </a:rPr>
              <a:t>LightGBM Regressor model is trained using the standardized training data with following</a:t>
            </a: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buNone/>
            </a:pPr>
            <a:r>
              <a:rPr lang="en-IN" sz="1400" b="1" cap="none" dirty="0">
                <a:solidFill>
                  <a:srgbClr val="374151"/>
                </a:solidFill>
                <a:latin typeface="Times New Roman" panose="02020603050405020304" pitchFamily="18" charset="0"/>
                <a:cs typeface="Times New Roman" panose="02020603050405020304" pitchFamily="18" charset="0"/>
              </a:rPr>
              <a:t>Hyperparameter:</a:t>
            </a:r>
            <a:endParaRPr lang="en-IN" sz="1400" b="1" cap="none" dirty="0">
              <a:solidFill>
                <a:srgbClr val="374151"/>
              </a:solidFill>
              <a:latin typeface="Times New Roman" panose="02020603050405020304" pitchFamily="18" charset="0"/>
              <a:cs typeface="Times New Roman" panose="02020603050405020304" pitchFamily="18" charset="0"/>
            </a:endParaRPr>
          </a:p>
          <a:p>
            <a:pPr marL="0" indent="0">
              <a:buNone/>
            </a:pPr>
            <a:r>
              <a:rPr lang="en-IN" sz="1400" cap="none" dirty="0">
                <a:solidFill>
                  <a:srgbClr val="374151"/>
                </a:solidFill>
                <a:latin typeface="Times New Roman" panose="02020603050405020304" pitchFamily="18" charset="0"/>
                <a:cs typeface="Times New Roman" panose="02020603050405020304" pitchFamily="18" charset="0"/>
              </a:rPr>
              <a:t>Learning_rate=0.09 , n_estimators=100,max_depth=3</a:t>
            </a: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buNone/>
            </a:pPr>
            <a:r>
              <a:rPr lang="en-IN" sz="1600" b="1" cap="none" dirty="0">
                <a:solidFill>
                  <a:srgbClr val="374151"/>
                </a:solidFill>
                <a:latin typeface="Times New Roman" panose="02020603050405020304" pitchFamily="18" charset="0"/>
                <a:cs typeface="Times New Roman" panose="02020603050405020304" pitchFamily="18" charset="0"/>
              </a:rPr>
              <a:t>Conclusion:</a:t>
            </a:r>
            <a:endParaRPr lang="en-IN" sz="1600" b="1" cap="none" dirty="0">
              <a:solidFill>
                <a:srgbClr val="374151"/>
              </a:solidFill>
              <a:latin typeface="Times New Roman" panose="02020603050405020304" pitchFamily="18" charset="0"/>
              <a:cs typeface="Times New Roman" panose="02020603050405020304" pitchFamily="18" charset="0"/>
            </a:endParaRPr>
          </a:p>
          <a:p>
            <a:pPr marL="0" indent="0">
              <a:buNone/>
            </a:pPr>
            <a:r>
              <a:rPr lang="en-IN" sz="1400" cap="none" dirty="0">
                <a:solidFill>
                  <a:srgbClr val="374151"/>
                </a:solidFill>
                <a:latin typeface="Times New Roman" panose="02020603050405020304" pitchFamily="18" charset="0"/>
                <a:cs typeface="Times New Roman" panose="02020603050405020304" pitchFamily="18" charset="0"/>
              </a:rPr>
              <a:t>LGBM model effectively predicts motor_speed with a good balance between bias and variance.</a:t>
            </a: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buNone/>
            </a:pPr>
            <a:r>
              <a:rPr lang="en-IN" sz="1400" cap="none" dirty="0">
                <a:solidFill>
                  <a:srgbClr val="374151"/>
                </a:solidFill>
                <a:latin typeface="Times New Roman" panose="02020603050405020304" pitchFamily="18" charset="0"/>
                <a:cs typeface="Times New Roman" panose="02020603050405020304" pitchFamily="18" charset="0"/>
              </a:rPr>
              <a:t>Feature selection and scaling significantly improved model performance.</a:t>
            </a: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buNone/>
            </a:pPr>
            <a:r>
              <a:rPr lang="en-IN" sz="1400" cap="none" dirty="0">
                <a:solidFill>
                  <a:srgbClr val="374151"/>
                </a:solidFill>
                <a:latin typeface="Times New Roman" panose="02020603050405020304" pitchFamily="18" charset="0"/>
                <a:cs typeface="Times New Roman" panose="02020603050405020304" pitchFamily="18" charset="0"/>
              </a:rPr>
              <a:t>Further hyperparameter tuning or feature engineering can enhance accuracy.</a:t>
            </a:r>
            <a:endParaRPr lang="en-IN" sz="1400" cap="none" dirty="0">
              <a:solidFill>
                <a:srgbClr val="374151"/>
              </a:solidFill>
              <a:latin typeface="Times New Roman" panose="02020603050405020304" pitchFamily="18" charset="0"/>
              <a:cs typeface="Times New Roman" panose="02020603050405020304" pitchFamily="18" charset="0"/>
            </a:endParaRPr>
          </a:p>
          <a:p>
            <a:pPr marL="0" indent="0">
              <a:buNone/>
            </a:pPr>
            <a:endParaRPr lang="en-IN" sz="1600" b="1" cap="none" dirty="0">
              <a:solidFill>
                <a:srgbClr val="37415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5419" y="157316"/>
            <a:ext cx="7772597" cy="1425678"/>
          </a:xfrm>
        </p:spPr>
        <p:txBody>
          <a:bodyPr/>
          <a:lstStyle/>
          <a:p>
            <a:r>
              <a:rPr lang="en-US" sz="1600" cap="none" dirty="0">
                <a:latin typeface="Times New Roman" panose="02020603050405020304" pitchFamily="18" charset="0"/>
                <a:cs typeface="Times New Roman" panose="02020603050405020304" pitchFamily="18" charset="0"/>
              </a:rPr>
              <a:t>Xgboost (extreme gradient boosting) is a powerful machine learning algorithm based on gradient boosting. It is efficient, fast, and widely used for regression and classification tasks due to its ability to handle missing values, prevent overfitting, and optimize performance.</a:t>
            </a:r>
            <a:endParaRPr lang="en-IN" sz="1600" cap="none" dirty="0">
              <a:latin typeface="Times New Roman" panose="02020603050405020304" pitchFamily="18" charset="0"/>
              <a:cs typeface="Times New Roman" panose="02020603050405020304" pitchFamily="18" charset="0"/>
            </a:endParaRPr>
          </a:p>
        </p:txBody>
      </p:sp>
      <p:sp>
        <p:nvSpPr>
          <p:cNvPr id="3" name="Picture Placeholder 2"/>
          <p:cNvSpPr>
            <a:spLocks noGrp="1"/>
          </p:cNvSpPr>
          <p:nvPr>
            <p:ph type="pic" sz="quarter" idx="13"/>
          </p:nvPr>
        </p:nvSpPr>
        <p:spPr>
          <a:xfrm>
            <a:off x="0" y="1325880"/>
            <a:ext cx="3200400" cy="3200400"/>
          </a:xfrm>
        </p:spPr>
      </p:sp>
      <p:sp>
        <p:nvSpPr>
          <p:cNvPr id="4" name="Content Placeholder 3"/>
          <p:cNvSpPr>
            <a:spLocks noGrp="1"/>
          </p:cNvSpPr>
          <p:nvPr>
            <p:ph idx="1"/>
          </p:nvPr>
        </p:nvSpPr>
        <p:spPr>
          <a:xfrm>
            <a:off x="3618270" y="1691148"/>
            <a:ext cx="4011561" cy="5009536"/>
          </a:xfrm>
        </p:spPr>
        <p:txBody>
          <a:bodyPr>
            <a:normAutofit/>
          </a:bodyPr>
          <a:lstStyle/>
          <a:p>
            <a:pPr marL="0" indent="0">
              <a:buClr>
                <a:schemeClr val="tx1"/>
              </a:buClr>
              <a:buNone/>
            </a:pPr>
            <a:r>
              <a:rPr lang="en-US" sz="1600" b="1" cap="none" dirty="0">
                <a:latin typeface="Times New Roman" panose="02020603050405020304" pitchFamily="18" charset="0"/>
                <a:cs typeface="Times New Roman" panose="02020603050405020304" pitchFamily="18" charset="0"/>
              </a:rPr>
              <a:t>Data preparation :</a:t>
            </a:r>
            <a:endParaRPr lang="en-US" sz="1600" b="1" cap="none"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IN" sz="1400" cap="none" dirty="0">
                <a:effectLst/>
                <a:latin typeface="Times New Roman" panose="02020603050405020304" pitchFamily="18" charset="0"/>
                <a:cs typeface="Times New Roman" panose="02020603050405020304" pitchFamily="18" charset="0"/>
              </a:rPr>
              <a:t>The dataset  contains multiple                      features and a target variable (</a:t>
            </a:r>
            <a:r>
              <a:rPr lang="en-US" sz="1400" cap="none" dirty="0" err="1">
                <a:effectLst/>
                <a:latin typeface="Times New Roman" panose="02020603050405020304" pitchFamily="18" charset="0"/>
                <a:cs typeface="Times New Roman" panose="02020603050405020304" pitchFamily="18" charset="0"/>
              </a:rPr>
              <a:t>motor_speed</a:t>
            </a:r>
            <a:r>
              <a:rPr lang="en-IN" sz="1400" cap="none" dirty="0">
                <a:effectLst/>
                <a:latin typeface="Times New Roman" panose="02020603050405020304" pitchFamily="18" charset="0"/>
                <a:cs typeface="Times New Roman" panose="02020603050405020304" pitchFamily="18" charset="0"/>
              </a:rPr>
              <a:t>).</a:t>
            </a:r>
            <a:endParaRPr lang="en-US" sz="1400" b="1" cap="none"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Splitting data into features and target for training/testing.</a:t>
            </a:r>
            <a:endParaRPr lang="en-US" sz="1400" cap="none" dirty="0">
              <a:latin typeface="Times New Roman" panose="02020603050405020304" pitchFamily="18" charset="0"/>
              <a:cs typeface="Times New Roman" panose="02020603050405020304" pitchFamily="18" charset="0"/>
            </a:endParaRPr>
          </a:p>
          <a:p>
            <a:pPr>
              <a:buClr>
                <a:schemeClr val="tx1"/>
              </a:buClr>
              <a:buSzPct val="100000"/>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Ensuring reproducibility with a fixed random state.</a:t>
            </a:r>
            <a:endParaRPr lang="en-US" sz="1400" cap="none" dirty="0">
              <a:latin typeface="Times New Roman" panose="02020603050405020304" pitchFamily="18" charset="0"/>
              <a:cs typeface="Times New Roman" panose="02020603050405020304" pitchFamily="18" charset="0"/>
            </a:endParaRPr>
          </a:p>
          <a:p>
            <a:pPr marL="0" indent="0">
              <a:buClr>
                <a:schemeClr val="tx1"/>
              </a:buClr>
              <a:buNone/>
            </a:pPr>
            <a:r>
              <a:rPr lang="en-US" sz="1600" b="1" cap="none" dirty="0">
                <a:latin typeface="Times New Roman" panose="02020603050405020304" pitchFamily="18" charset="0"/>
                <a:cs typeface="Times New Roman" panose="02020603050405020304" pitchFamily="18" charset="0"/>
              </a:rPr>
              <a:t>Feature scaling :</a:t>
            </a:r>
            <a:endParaRPr lang="en-US" sz="1600" b="1" cap="none"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Standardization enhances model performance.</a:t>
            </a:r>
            <a:endParaRPr lang="en-US" sz="1400" cap="none"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1400" cap="none" dirty="0">
                <a:latin typeface="Times New Roman" panose="02020603050405020304" pitchFamily="18" charset="0"/>
                <a:cs typeface="Times New Roman" panose="02020603050405020304" pitchFamily="18" charset="0"/>
              </a:rPr>
              <a:t>Prevents test data leakage by using training statistics.</a:t>
            </a:r>
            <a:endParaRPr lang="en-US" sz="1400" cap="none" dirty="0">
              <a:latin typeface="Times New Roman" panose="02020603050405020304" pitchFamily="18" charset="0"/>
              <a:cs typeface="Times New Roman" panose="02020603050405020304" pitchFamily="18" charset="0"/>
            </a:endParaRPr>
          </a:p>
          <a:p>
            <a:pPr marL="0" indent="0">
              <a:buClr>
                <a:schemeClr val="tx1"/>
              </a:buClr>
              <a:buNone/>
            </a:pPr>
            <a:r>
              <a:rPr lang="en-US" sz="1400" b="1" cap="none" dirty="0">
                <a:latin typeface="Times New Roman" panose="02020603050405020304" pitchFamily="18" charset="0"/>
                <a:cs typeface="Times New Roman" panose="02020603050405020304" pitchFamily="18" charset="0"/>
              </a:rPr>
              <a:t>Model training &amp; prediction:</a:t>
            </a:r>
            <a:endParaRPr lang="en-US" sz="1400" b="1" cap="none"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1500" cap="none" dirty="0">
                <a:latin typeface="Times New Roman" panose="02020603050405020304" pitchFamily="18" charset="0"/>
                <a:cs typeface="Times New Roman" panose="02020603050405020304" pitchFamily="18" charset="0"/>
              </a:rPr>
              <a:t>Xgboost handles complex patterns efficiently.</a:t>
            </a:r>
            <a:endParaRPr lang="en-US" sz="1500" cap="none"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r>
              <a:rPr lang="en-US" sz="1500" cap="none" dirty="0">
                <a:latin typeface="Times New Roman" panose="02020603050405020304" pitchFamily="18" charset="0"/>
                <a:cs typeface="Times New Roman" panose="02020603050405020304" pitchFamily="18" charset="0"/>
              </a:rPr>
              <a:t>The model is trained and used for prediction.</a:t>
            </a:r>
            <a:endParaRPr lang="en-US" sz="1500" cap="none" dirty="0">
              <a:latin typeface="Times New Roman" panose="02020603050405020304" pitchFamily="18" charset="0"/>
              <a:cs typeface="Times New Roman" panose="02020603050405020304" pitchFamily="18" charset="0"/>
            </a:endParaRPr>
          </a:p>
          <a:p>
            <a:pPr>
              <a:buClr>
                <a:schemeClr val="tx1"/>
              </a:buClr>
              <a:buFont typeface="Arial" panose="020B0604020202020204" pitchFamily="34" charset="0"/>
              <a:buChar char="•"/>
            </a:pPr>
            <a:endParaRPr lang="en-IN" dirty="0"/>
          </a:p>
          <a:p>
            <a:endParaRPr lang="en-IN" dirty="0"/>
          </a:p>
        </p:txBody>
      </p:sp>
      <p:sp>
        <p:nvSpPr>
          <p:cNvPr id="6" name="TextBox 5"/>
          <p:cNvSpPr txBox="1"/>
          <p:nvPr/>
        </p:nvSpPr>
        <p:spPr>
          <a:xfrm>
            <a:off x="7826477" y="1582994"/>
            <a:ext cx="4365523" cy="1015663"/>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Evaluation :</a:t>
            </a: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R² score:</a:t>
            </a:r>
            <a:r>
              <a:rPr lang="en-US" sz="1400" dirty="0">
                <a:latin typeface="Times New Roman" panose="02020603050405020304" pitchFamily="18" charset="0"/>
                <a:cs typeface="Times New Roman" panose="02020603050405020304" pitchFamily="18" charset="0"/>
              </a:rPr>
              <a:t> measures model fit.</a:t>
            </a:r>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Mse &amp; rmse:</a:t>
            </a:r>
            <a:r>
              <a:rPr lang="en-US" sz="1400" dirty="0">
                <a:latin typeface="Times New Roman" panose="02020603050405020304" pitchFamily="18" charset="0"/>
                <a:cs typeface="Times New Roman" panose="02020603050405020304" pitchFamily="18" charset="0"/>
              </a:rPr>
              <a:t> assess prediction errors</a:t>
            </a:r>
            <a:r>
              <a:rPr lang="en-US" sz="1400" dirty="0"/>
              <a:t>.</a:t>
            </a:r>
            <a:endParaRPr lang="en-US" sz="1400" dirty="0"/>
          </a:p>
        </p:txBody>
      </p:sp>
      <p:sp>
        <p:nvSpPr>
          <p:cNvPr id="8" name="TextBox 7"/>
          <p:cNvSpPr txBox="1"/>
          <p:nvPr/>
        </p:nvSpPr>
        <p:spPr>
          <a:xfrm>
            <a:off x="7954295" y="3175818"/>
            <a:ext cx="4365523" cy="1661993"/>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Results :</a:t>
            </a:r>
            <a:endParaRPr lang="en-I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b="1" dirty="0">
                <a:latin typeface="Times New Roman" panose="02020603050405020304" pitchFamily="18" charset="0"/>
                <a:cs typeface="Times New Roman" panose="02020603050405020304" pitchFamily="18" charset="0"/>
              </a:rPr>
              <a:t>Performance metrics:</a:t>
            </a:r>
            <a:endParaRPr lang="en-IN"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R² score: </a:t>
            </a:r>
            <a:r>
              <a:rPr lang="en-IN" sz="1400" b="1" dirty="0">
                <a:latin typeface="Times New Roman" panose="02020603050405020304" pitchFamily="18" charset="0"/>
                <a:cs typeface="Times New Roman" panose="02020603050405020304" pitchFamily="18" charset="0"/>
              </a:rPr>
              <a:t>0.9995</a:t>
            </a:r>
            <a:endParaRPr lang="en-IN"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Mse</a:t>
            </a: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0.0005</a:t>
            </a:r>
            <a:endParaRPr lang="en-IN" sz="1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1400" dirty="0" err="1">
                <a:latin typeface="Times New Roman" panose="02020603050405020304" pitchFamily="18" charset="0"/>
                <a:cs typeface="Times New Roman" panose="02020603050405020304" pitchFamily="18" charset="0"/>
              </a:rPr>
              <a:t>Rmse</a:t>
            </a:r>
            <a:r>
              <a:rPr lang="en-IN" sz="1400" dirty="0">
                <a:latin typeface="Times New Roman" panose="02020603050405020304" pitchFamily="18" charset="0"/>
                <a:cs typeface="Times New Roman" panose="02020603050405020304" pitchFamily="18" charset="0"/>
              </a:rPr>
              <a:t>: </a:t>
            </a:r>
            <a:r>
              <a:rPr lang="en-IN" sz="1400" b="1" dirty="0">
                <a:latin typeface="Times New Roman" panose="02020603050405020304" pitchFamily="18" charset="0"/>
                <a:cs typeface="Times New Roman" panose="02020603050405020304" pitchFamily="18" charset="0"/>
              </a:rPr>
              <a:t>0.0222</a:t>
            </a:r>
            <a:endParaRPr lang="en-IN"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Model demonstrates near-perfect predictions.</a:t>
            </a:r>
            <a:endParaRPr lang="en-IN" sz="14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7777316" y="4950297"/>
            <a:ext cx="4188542" cy="1908215"/>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Conclusion :</a:t>
            </a: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Proper preprocessing improves model accuracy.</a:t>
            </a: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Xgboost is highly effective for motor speed prediction.</a:t>
            </a:r>
            <a:endParaRPr lang="en-US" sz="1600"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57317" y="137652"/>
            <a:ext cx="11877366" cy="589935"/>
          </a:xfrm>
        </p:spPr>
        <p:txBody>
          <a:bodyPr/>
          <a:lstStyle/>
          <a:p>
            <a:r>
              <a:rPr lang="en-US" dirty="0"/>
              <a:t>Comparison &amp; conclusion of model building</a:t>
            </a:r>
            <a:br>
              <a:rPr lang="en-US" dirty="0"/>
            </a:br>
            <a:endParaRPr lang="en-US" dirty="0"/>
          </a:p>
        </p:txBody>
      </p:sp>
      <p:pic>
        <p:nvPicPr>
          <p:cNvPr id="6" name="Content Placeholder 5"/>
          <p:cNvPicPr>
            <a:picLocks noGrp="1" noChangeAspect="1"/>
          </p:cNvPicPr>
          <p:nvPr>
            <p:ph sz="half" idx="1"/>
          </p:nvPr>
        </p:nvPicPr>
        <p:blipFill>
          <a:blip r:embed="rId1"/>
          <a:stretch>
            <a:fillRect/>
          </a:stretch>
        </p:blipFill>
        <p:spPr>
          <a:xfrm>
            <a:off x="157317" y="1002890"/>
            <a:ext cx="4729315" cy="3566160"/>
          </a:xfrm>
        </p:spPr>
      </p:pic>
      <p:sp>
        <p:nvSpPr>
          <p:cNvPr id="13" name="Content Placeholder 3"/>
          <p:cNvSpPr>
            <a:spLocks noGrp="1"/>
          </p:cNvSpPr>
          <p:nvPr>
            <p:ph sz="half" idx="2"/>
          </p:nvPr>
        </p:nvSpPr>
        <p:spPr>
          <a:xfrm>
            <a:off x="5043948" y="580103"/>
            <a:ext cx="6990735" cy="4562168"/>
          </a:xfrm>
          <a:solidFill>
            <a:schemeClr val="accent4"/>
          </a:solidFill>
        </p:spPr>
        <p:txBody>
          <a:bodyPr>
            <a:noAutofit/>
          </a:bodyPr>
          <a:lstStyle/>
          <a:p>
            <a:pPr marL="0" indent="0" algn="just">
              <a:buNone/>
            </a:pPr>
            <a:r>
              <a:rPr lang="en-IN" sz="1600" cap="none" dirty="0"/>
              <a:t>✅</a:t>
            </a:r>
            <a:r>
              <a:rPr lang="en-US" b="1" cap="none" dirty="0">
                <a:latin typeface="Times New Roman" panose="02020603050405020304" pitchFamily="18" charset="0"/>
                <a:cs typeface="Times New Roman" panose="02020603050405020304" pitchFamily="18" charset="0"/>
              </a:rPr>
              <a:t>Best performing model:</a:t>
            </a:r>
            <a:endParaRPr lang="en-US" b="1" cap="none" dirty="0">
              <a:latin typeface="Times New Roman" panose="02020603050405020304" pitchFamily="18" charset="0"/>
              <a:cs typeface="Times New Roman" panose="02020603050405020304" pitchFamily="18" charset="0"/>
            </a:endParaRPr>
          </a:p>
          <a:p>
            <a:pPr algn="just"/>
            <a:r>
              <a:rPr lang="en-US" sz="1600" cap="none" dirty="0">
                <a:latin typeface="Times New Roman" panose="02020603050405020304" pitchFamily="18" charset="0"/>
                <a:cs typeface="Times New Roman" panose="02020603050405020304" pitchFamily="18" charset="0"/>
              </a:rPr>
              <a:t>Random Forest has the highest r² (0.9998) and the lowest RMSE (0.0138), making it the most accurate model.</a:t>
            </a:r>
            <a:endParaRPr lang="en-US" sz="1600" cap="none" dirty="0">
              <a:latin typeface="Times New Roman" panose="02020603050405020304" pitchFamily="18" charset="0"/>
              <a:cs typeface="Times New Roman" panose="02020603050405020304" pitchFamily="18" charset="0"/>
            </a:endParaRPr>
          </a:p>
          <a:p>
            <a:pPr algn="just"/>
            <a:r>
              <a:rPr lang="en-US" sz="1600" cap="none" dirty="0">
                <a:latin typeface="Times New Roman" panose="02020603050405020304" pitchFamily="18" charset="0"/>
                <a:cs typeface="Times New Roman" panose="02020603050405020304" pitchFamily="18" charset="0"/>
              </a:rPr>
              <a:t>Decision Tree and XGBoost also show strong performance, but slightly worse than random forest.</a:t>
            </a:r>
            <a:endParaRPr lang="en-US" sz="1600" cap="none" dirty="0">
              <a:latin typeface="Times New Roman" panose="02020603050405020304" pitchFamily="18" charset="0"/>
              <a:cs typeface="Times New Roman" panose="02020603050405020304" pitchFamily="18" charset="0"/>
            </a:endParaRPr>
          </a:p>
          <a:p>
            <a:pPr marL="0" indent="0">
              <a:buNone/>
            </a:pPr>
            <a:r>
              <a:rPr lang="en-US" sz="1600" cap="none" dirty="0">
                <a:highlight>
                  <a:srgbClr val="FFFF00"/>
                </a:highlight>
                <a:latin typeface="Times New Roman" panose="02020603050405020304" pitchFamily="18" charset="0"/>
                <a:cs typeface="Times New Roman" panose="02020603050405020304" pitchFamily="18" charset="0"/>
              </a:rPr>
              <a:t>⚠</a:t>
            </a:r>
            <a:r>
              <a:rPr lang="en-US" sz="1600" cap="none" dirty="0">
                <a:latin typeface="Times New Roman" panose="02020603050405020304" pitchFamily="18" charset="0"/>
                <a:cs typeface="Times New Roman" panose="02020603050405020304" pitchFamily="18" charset="0"/>
              </a:rPr>
              <a:t> </a:t>
            </a:r>
            <a:r>
              <a:rPr lang="en-US" b="1" cap="none" dirty="0">
                <a:latin typeface="Times New Roman" panose="02020603050405020304" pitchFamily="18" charset="0"/>
                <a:cs typeface="Times New Roman" panose="02020603050405020304" pitchFamily="18" charset="0"/>
              </a:rPr>
              <a:t>Moderate performance:</a:t>
            </a:r>
            <a:endParaRPr lang="en-US" b="1" cap="none" dirty="0">
              <a:latin typeface="Times New Roman" panose="02020603050405020304" pitchFamily="18" charset="0"/>
              <a:cs typeface="Times New Roman" panose="02020603050405020304" pitchFamily="18" charset="0"/>
            </a:endParaRPr>
          </a:p>
          <a:p>
            <a:pPr algn="just"/>
            <a:r>
              <a:rPr lang="en-US" sz="1600" cap="none" dirty="0">
                <a:latin typeface="Times New Roman" panose="02020603050405020304" pitchFamily="18" charset="0"/>
                <a:cs typeface="Times New Roman" panose="02020603050405020304" pitchFamily="18" charset="0"/>
              </a:rPr>
              <a:t>KNN and LGBM show good performance but have slightly higher RMSE values.</a:t>
            </a:r>
            <a:endParaRPr lang="en-US" sz="1600" cap="none" dirty="0">
              <a:latin typeface="Times New Roman" panose="02020603050405020304" pitchFamily="18" charset="0"/>
              <a:cs typeface="Times New Roman" panose="02020603050405020304" pitchFamily="18" charset="0"/>
            </a:endParaRPr>
          </a:p>
          <a:p>
            <a:pPr marL="0" indent="0">
              <a:buNone/>
            </a:pPr>
            <a:r>
              <a:rPr lang="en-US" sz="1600" cap="none" dirty="0">
                <a:latin typeface="Times New Roman" panose="02020603050405020304" pitchFamily="18" charset="0"/>
                <a:cs typeface="Times New Roman" panose="02020603050405020304" pitchFamily="18" charset="0"/>
              </a:rPr>
              <a:t>❌ </a:t>
            </a:r>
            <a:r>
              <a:rPr lang="en-US" b="1" cap="none" dirty="0">
                <a:latin typeface="Times New Roman" panose="02020603050405020304" pitchFamily="18" charset="0"/>
                <a:cs typeface="Times New Roman" panose="02020603050405020304" pitchFamily="18" charset="0"/>
              </a:rPr>
              <a:t>Poor performing models:</a:t>
            </a:r>
            <a:endParaRPr lang="en-US" b="1" cap="none" dirty="0">
              <a:latin typeface="Times New Roman" panose="02020603050405020304" pitchFamily="18" charset="0"/>
              <a:cs typeface="Times New Roman" panose="02020603050405020304" pitchFamily="18" charset="0"/>
            </a:endParaRPr>
          </a:p>
          <a:p>
            <a:pPr algn="just"/>
            <a:r>
              <a:rPr lang="en-US" sz="1600" cap="none" dirty="0">
                <a:latin typeface="Times New Roman" panose="02020603050405020304" pitchFamily="18" charset="0"/>
                <a:cs typeface="Times New Roman" panose="02020603050405020304" pitchFamily="18" charset="0"/>
              </a:rPr>
              <a:t>Linear Regression and Neural Networks show relatively lower r² values and higher error metrics, indicating they are not the best choices for this dataset.</a:t>
            </a:r>
            <a:endParaRPr lang="en-US" sz="1600" cap="none" dirty="0">
              <a:latin typeface="Times New Roman" panose="02020603050405020304" pitchFamily="18" charset="0"/>
              <a:cs typeface="Times New Roman" panose="02020603050405020304" pitchFamily="18" charset="0"/>
            </a:endParaRPr>
          </a:p>
        </p:txBody>
      </p:sp>
      <p:sp>
        <p:nvSpPr>
          <p:cNvPr id="2" name="Subtitle 2"/>
          <p:cNvSpPr txBox="1"/>
          <p:nvPr/>
        </p:nvSpPr>
        <p:spPr>
          <a:xfrm>
            <a:off x="0" y="5220929"/>
            <a:ext cx="12034683" cy="1499419"/>
          </a:xfrm>
          <a:prstGeom prst="rect">
            <a:avLst/>
          </a:prstGeom>
          <a:solidFill>
            <a:schemeClr val="bg1"/>
          </a:solidFill>
        </p:spPr>
        <p:txBody>
          <a:bodyPr vert="horz" lIns="365760" tIns="365760" rIns="365760" bIns="365760" rtlCol="0">
            <a:noAutofit/>
          </a:bodyPr>
          <a:lstStyle>
            <a:lvl1pPr marL="457200" indent="-457200" algn="l" defTabSz="914400" rtl="0" eaLnBrk="1" latinLnBrk="0" hangingPunct="1">
              <a:lnSpc>
                <a:spcPct val="100000"/>
              </a:lnSpc>
              <a:spcBef>
                <a:spcPts val="1400"/>
              </a:spcBef>
              <a:buClr>
                <a:schemeClr val="tx1"/>
              </a:buClr>
              <a:buSzPct val="80000"/>
              <a:buFont typeface="Courier New" panose="02070309020205020404" pitchFamily="49" charset="0"/>
              <a:buChar char="o"/>
              <a:defRPr sz="1800" b="0" i="0" kern="1200" cap="none"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tx1"/>
              </a:buClr>
              <a:buSzPct val="80000"/>
              <a:buFont typeface="Courier New" panose="02070309020205020404" pitchFamily="49" charset="0"/>
              <a:buChar char="o"/>
              <a:defRPr sz="1600" b="0" i="0" kern="120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tx1"/>
              </a:buClr>
              <a:buSzPct val="80000"/>
              <a:buFont typeface="Courier New" panose="02070309020205020404" pitchFamily="49" charset="0"/>
              <a:buChar char="o"/>
              <a:defRPr sz="1400" b="0" i="0" kern="120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tx1"/>
              </a:buClr>
              <a:buSzPct val="80000"/>
              <a:buFont typeface="Courier New" panose="02070309020205020404" pitchFamily="49" charset="0"/>
              <a:buChar char="o"/>
              <a:defRPr sz="1200" b="0" i="0" kern="120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tx1"/>
              </a:buClr>
              <a:buSzPct val="80000"/>
              <a:buFont typeface="Courier New" panose="02070309020205020404" pitchFamily="49" charset="0"/>
              <a:buChar char="o"/>
              <a:defRPr sz="11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Random Forest model outperforms all other models in terms of accuracy and error metrics, making it the preferred choice for this dataset.</a:t>
            </a: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Decision Tree and XGBoost are also strong contenders, while Linear Regression and Neural Networks may require further tuning or alternative approaches to improve their performance.</a:t>
            </a:r>
            <a:endParaRPr lang="en-US" sz="1600" dirty="0">
              <a:latin typeface="Times New Roman" panose="02020603050405020304" pitchFamily="18" charset="0"/>
              <a:cs typeface="Times New Roman" panose="02020603050405020304" pitchFamily="18" charset="0"/>
            </a:endParaRPr>
          </a:p>
          <a:p>
            <a:endParaRPr lang="en-US" sz="1600" dirty="0"/>
          </a:p>
        </p:txBody>
      </p:sp>
      <p:sp>
        <p:nvSpPr>
          <p:cNvPr id="3" name="Title 1"/>
          <p:cNvSpPr txBox="1"/>
          <p:nvPr/>
        </p:nvSpPr>
        <p:spPr>
          <a:xfrm>
            <a:off x="157317" y="5142271"/>
            <a:ext cx="3972231" cy="432619"/>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Posterama" panose="020B0504020200020000" pitchFamily="34" charset="0"/>
              </a:defRPr>
            </a:lvl1pPr>
          </a:lstStyle>
          <a:p>
            <a:pPr algn="just"/>
            <a:r>
              <a:rPr lang="en-US" sz="2400" dirty="0"/>
              <a:t>Conclusion:</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159282" y="235975"/>
            <a:ext cx="9821955" cy="540773"/>
          </a:xfrm>
        </p:spPr>
        <p:txBody>
          <a:bodyPr anchor="t">
            <a:normAutofit/>
          </a:bodyPr>
          <a:lstStyle/>
          <a:p>
            <a:r>
              <a:rPr lang="en-US" dirty="0"/>
              <a:t>Model Deployment</a:t>
            </a:r>
            <a:endParaRPr lang="en-US" dirty="0"/>
          </a:p>
        </p:txBody>
      </p:sp>
      <p:sp>
        <p:nvSpPr>
          <p:cNvPr id="16" name="Content Placeholder 2"/>
          <p:cNvSpPr>
            <a:spLocks noGrp="1"/>
          </p:cNvSpPr>
          <p:nvPr>
            <p:ph sz="half" idx="1"/>
          </p:nvPr>
        </p:nvSpPr>
        <p:spPr>
          <a:xfrm>
            <a:off x="159282" y="1071717"/>
            <a:ext cx="6421076" cy="5633884"/>
          </a:xfrm>
          <a:solidFill>
            <a:schemeClr val="accent5">
              <a:lumMod val="40000"/>
              <a:lumOff val="60000"/>
            </a:schemeClr>
          </a:solidFill>
        </p:spPr>
        <p:txBody>
          <a:bodyPr>
            <a:normAutofit/>
          </a:bodyPr>
          <a:lstStyle/>
          <a:p>
            <a:pPr marL="0" indent="0" algn="just">
              <a:buNone/>
            </a:pPr>
            <a:r>
              <a:rPr lang="en-US" b="1" dirty="0">
                <a:latin typeface="Times New Roman" panose="02020603050405020304" pitchFamily="18" charset="0"/>
                <a:cs typeface="Times New Roman" panose="02020603050405020304" pitchFamily="18" charset="0"/>
              </a:rPr>
              <a:t>Overview:</a:t>
            </a:r>
            <a:endParaRPr lang="en-US" b="1"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A Streamlit application designed to predict motor speed based on various operational parameters.</a:t>
            </a:r>
            <a:endParaRPr lang="en-US" sz="1500" dirty="0">
              <a:latin typeface="Times New Roman" panose="02020603050405020304" pitchFamily="18" charset="0"/>
              <a:cs typeface="Times New Roman" panose="02020603050405020304" pitchFamily="18" charset="0"/>
            </a:endParaRPr>
          </a:p>
          <a:p>
            <a:pPr algn="just"/>
            <a:r>
              <a:rPr lang="en-US" sz="1500" dirty="0">
                <a:latin typeface="Times New Roman" panose="02020603050405020304" pitchFamily="18" charset="0"/>
                <a:cs typeface="Times New Roman" panose="02020603050405020304" pitchFamily="18" charset="0"/>
              </a:rPr>
              <a:t>Users can input values for different parameters using sliders.</a:t>
            </a:r>
            <a:endParaRPr lang="en-US" sz="150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Prediction Process:</a:t>
            </a:r>
            <a:endParaRPr lang="en-US"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Model and scalers are loaded from saved files.</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Input values are scaled and fed into the trained model.</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predicted motor speed is displayed to the user.</a:t>
            </a:r>
            <a:endParaRPr lang="en-US" sz="1400" dirty="0">
              <a:latin typeface="Times New Roman" panose="02020603050405020304" pitchFamily="18" charset="0"/>
              <a:cs typeface="Times New Roman" panose="02020603050405020304" pitchFamily="18" charset="0"/>
            </a:endParaRPr>
          </a:p>
          <a:p>
            <a:pPr marL="0" indent="0" algn="just">
              <a:buNone/>
            </a:pPr>
            <a:r>
              <a:rPr lang="en-US" b="1" dirty="0">
                <a:latin typeface="Times New Roman" panose="02020603050405020304" pitchFamily="18" charset="0"/>
                <a:cs typeface="Times New Roman" panose="02020603050405020304" pitchFamily="18" charset="0"/>
              </a:rPr>
              <a:t>User Instructions:</a:t>
            </a:r>
            <a:endParaRPr lang="en-US"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Adjust the slider values for each parameter.</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Click the "Predict Motor Speed" button.</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View the predicted motor speed and modify inputs for different scenarios.</a:t>
            </a:r>
            <a:endParaRPr lang="en-US" sz="1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1"/>
          <a:stretch>
            <a:fillRect/>
          </a:stretch>
        </p:blipFill>
        <p:spPr>
          <a:xfrm>
            <a:off x="6762541" y="1071716"/>
            <a:ext cx="5270177" cy="5633884"/>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16" y="309716"/>
            <a:ext cx="9438968" cy="427703"/>
          </a:xfrm>
        </p:spPr>
        <p:txBody>
          <a:bodyPr/>
          <a:lstStyle/>
          <a:p>
            <a:r>
              <a:rPr lang="en-IN" dirty="0"/>
              <a:t>CONCLUSION</a:t>
            </a:r>
            <a:br>
              <a:rPr lang="en-IN" dirty="0"/>
            </a:br>
            <a:endParaRPr lang="en-IN" dirty="0"/>
          </a:p>
        </p:txBody>
      </p:sp>
      <p:sp>
        <p:nvSpPr>
          <p:cNvPr id="5" name="TextBox 4"/>
          <p:cNvSpPr txBox="1"/>
          <p:nvPr/>
        </p:nvSpPr>
        <p:spPr>
          <a:xfrm>
            <a:off x="226142" y="993058"/>
            <a:ext cx="11572568" cy="4401205"/>
          </a:xfrm>
          <a:prstGeom prst="rect">
            <a:avLst/>
          </a:prstGeom>
          <a:solidFill>
            <a:schemeClr val="accent5">
              <a:lumMod val="40000"/>
              <a:lumOff val="60000"/>
            </a:schemeClr>
          </a:solidFill>
        </p:spPr>
        <p:txBody>
          <a:bodyPr wrap="square" rtlCol="0">
            <a:spAutoFit/>
          </a:bodyPr>
          <a:lstStyle/>
          <a:p>
            <a:pPr marL="285750"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This project successfully predicted motor speed using machine learning, focusing on data preprocessing, model selection, and deployment. Key steps included outlier handling, feature selection (VIF, RFE, PPS), and testing seven algorithms, with Random Forest achieving the lowest RMSE and MSE.</a:t>
            </a: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8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800" dirty="0">
                <a:latin typeface="Calibri" panose="020F0502020204030204" pitchFamily="34" charset="0"/>
                <a:ea typeface="Calibri" panose="020F0502020204030204" pitchFamily="34" charset="0"/>
                <a:cs typeface="Calibri" panose="020F0502020204030204" pitchFamily="34" charset="0"/>
              </a:rPr>
              <a:t>The model was deployed using Streamlit, featuring sliders for input, caching for faster predictions, and joblib for model persistence. The solution is scalable, efficient, and applicable in industries like automotive, manufacturing, and energy. Future improvements include real-time sensor data, advanced models, and interactive visualizations for enhanced insights. </a:t>
            </a:r>
            <a:endParaRPr lang="en-IN" sz="2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grpId="0" nodeType="clickEffect">
                                  <p:stCondLst>
                                    <p:cond delay="0"/>
                                  </p:stCondLst>
                                  <p:iterate type="lt">
                                    <p:tmAbs val="25"/>
                                  </p:iterate>
                                  <p:childTnLst>
                                    <p:set>
                                      <p:cBhvr override="childStyle">
                                        <p:cTn id="6" dur="indefinite"/>
                                        <p:tgtEl>
                                          <p:spTgt spid="2"/>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3163824"/>
            <a:ext cx="10515600" cy="2322576"/>
          </a:xfrm>
          <a:noFill/>
        </p:spPr>
        <p:txBody>
          <a:bodyPr bIns="0" anchor="ctr" anchorCtr="0"/>
          <a:lstStyle/>
          <a:p>
            <a:r>
              <a:rPr lang="en-US" dirty="0"/>
              <a:t>Thank you</a:t>
            </a:r>
            <a:endParaRPr lang="en-US" dirty="0"/>
          </a:p>
        </p:txBody>
      </p:sp>
      <p:pic>
        <p:nvPicPr>
          <p:cNvPr id="1028" name="Picture 4" descr="Motor Logo Stock Illustrations – 70,048 Motor Logo Stock ..."/>
          <p:cNvPicPr>
            <a:picLocks noGrp="1" noChangeAspect="1" noChangeArrowheads="1"/>
          </p:cNvPicPr>
          <p:nvPr>
            <p:ph type="pic" sz="quarter" idx="13"/>
          </p:nvPr>
        </p:nvPicPr>
        <p:blipFill>
          <a:blip r:embed="rId1">
            <a:extLst>
              <a:ext uri="{28A0092B-C50C-407E-A947-70E740481C1C}">
                <a14:useLocalDpi xmlns:a14="http://schemas.microsoft.com/office/drawing/2010/main" val="0"/>
              </a:ext>
            </a:extLst>
          </a:blip>
          <a:srcRect/>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
                                        </p:tgtEl>
                                        <p:attrNameLst>
                                          <p:attrName>fillcolor</p:attrName>
                                        </p:attrNameLst>
                                      </p:cBhvr>
                                      <p:to>
                                        <a:srgbClr val="D5EDF7"/>
                                      </p:to>
                                    </p:animClr>
                                    <p:set>
                                      <p:cBhvr>
                                        <p:cTn id="7" dur="2000" fill="hold"/>
                                        <p:tgtEl>
                                          <p:spTgt spid="2"/>
                                        </p:tgtEl>
                                        <p:attrNameLst>
                                          <p:attrName>fill.type</p:attrName>
                                        </p:attrNameLst>
                                      </p:cBhvr>
                                      <p:to>
                                        <p:strVal val="solid"/>
                                      </p:to>
                                    </p:set>
                                    <p:set>
                                      <p:cBhvr>
                                        <p:cTn id="8" dur="2000" fill="hold"/>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160" y="1097280"/>
            <a:ext cx="4114800" cy="2286000"/>
          </a:xfrm>
        </p:spPr>
        <p:txBody>
          <a:bodyPr/>
          <a:lstStyle/>
          <a:p>
            <a:r>
              <a:rPr lang="en-US" b="1" dirty="0">
                <a:solidFill>
                  <a:schemeClr val="accent1">
                    <a:lumMod val="50000"/>
                  </a:schemeClr>
                </a:solidFill>
                <a:latin typeface="Britannic Bold" panose="020B0903060703020204" pitchFamily="34" charset="0"/>
              </a:rPr>
              <a:t>agenda</a:t>
            </a:r>
            <a:endParaRPr lang="en-US" b="1" dirty="0">
              <a:solidFill>
                <a:schemeClr val="accent1">
                  <a:lumMod val="50000"/>
                </a:schemeClr>
              </a:solidFill>
              <a:latin typeface="Britannic Bold" panose="020B0903060703020204" pitchFamily="34" charset="0"/>
            </a:endParaRPr>
          </a:p>
        </p:txBody>
      </p:sp>
      <p:sp>
        <p:nvSpPr>
          <p:cNvPr id="3" name="Content Placeholder 2"/>
          <p:cNvSpPr>
            <a:spLocks noGrp="1"/>
          </p:cNvSpPr>
          <p:nvPr>
            <p:ph idx="1"/>
          </p:nvPr>
        </p:nvSpPr>
        <p:spPr>
          <a:xfrm>
            <a:off x="1179871" y="2182761"/>
            <a:ext cx="5840361" cy="4035159"/>
          </a:xfrm>
          <a:ln>
            <a:solidFill>
              <a:schemeClr val="bg1"/>
            </a:solidFill>
          </a:ln>
        </p:spPr>
        <p:txBody>
          <a:bodyPr vert="horz" lIns="0" tIns="0" rIns="0" bIns="0" rtlCol="0" anchor="t">
            <a:noAutofit/>
          </a:bodyPr>
          <a:lstStyle/>
          <a:p>
            <a:pPr>
              <a:buClr>
                <a:schemeClr val="accent1">
                  <a:lumMod val="50000"/>
                </a:schemeClr>
              </a:buClr>
            </a:pPr>
            <a:r>
              <a:rPr lang="en-US" b="1" dirty="0">
                <a:latin typeface="Britannic Bold" panose="020B0903060703020204" pitchFamily="34" charset="0"/>
                <a:ea typeface="Calibri" panose="020F0502020204030204" pitchFamily="34" charset="0"/>
                <a:cs typeface="Calibri" panose="020F0502020204030204" pitchFamily="34" charset="0"/>
              </a:rPr>
              <a:t>EDA</a:t>
            </a:r>
            <a:endParaRPr lang="en-US" b="1" dirty="0">
              <a:latin typeface="Britannic Bold" panose="020B0903060703020204" pitchFamily="34" charset="0"/>
              <a:ea typeface="Calibri" panose="020F0502020204030204" pitchFamily="34" charset="0"/>
              <a:cs typeface="Calibri" panose="020F0502020204030204" pitchFamily="34" charset="0"/>
            </a:endParaRPr>
          </a:p>
          <a:p>
            <a:pPr>
              <a:buClr>
                <a:schemeClr val="accent1">
                  <a:lumMod val="50000"/>
                </a:schemeClr>
              </a:buClr>
            </a:pPr>
            <a:r>
              <a:rPr lang="en-US" dirty="0">
                <a:latin typeface="Britannic Bold" panose="020B0903060703020204" pitchFamily="34" charset="0"/>
              </a:rPr>
              <a:t>Model building </a:t>
            </a:r>
            <a:r>
              <a:rPr lang="en-US" dirty="0">
                <a:latin typeface="Calibri Light" panose="020F0302020204030204" pitchFamily="34" charset="0"/>
                <a:ea typeface="Calibri Light" panose="020F0302020204030204" pitchFamily="34" charset="0"/>
                <a:cs typeface="Calibri Light" panose="020F0302020204030204" pitchFamily="34" charset="0"/>
              </a:rPr>
              <a:t>–(</a:t>
            </a:r>
            <a:r>
              <a:rPr lang="en-US" cap="none" dirty="0">
                <a:latin typeface="Calibri Light" panose="020F0302020204030204" pitchFamily="34" charset="0"/>
                <a:ea typeface="Calibri Light" panose="020F0302020204030204" pitchFamily="34" charset="0"/>
                <a:cs typeface="Calibri Light" panose="020F0302020204030204" pitchFamily="34" charset="0"/>
              </a:rPr>
              <a:t>Random Forest, Neural Network, Multi-linear Regression, Decision Tree, XG Boost, Light GBM)</a:t>
            </a:r>
            <a:endParaRPr lang="en-US" cap="none" dirty="0">
              <a:latin typeface="Calibri Light" panose="020F0302020204030204" pitchFamily="34" charset="0"/>
              <a:ea typeface="Calibri Light" panose="020F0302020204030204" pitchFamily="34" charset="0"/>
              <a:cs typeface="Calibri Light" panose="020F0302020204030204" pitchFamily="34" charset="0"/>
            </a:endParaRPr>
          </a:p>
          <a:p>
            <a:pPr>
              <a:buClr>
                <a:schemeClr val="accent1">
                  <a:lumMod val="50000"/>
                </a:schemeClr>
              </a:buClr>
            </a:pPr>
            <a:r>
              <a:rPr lang="en-US" dirty="0">
                <a:latin typeface="Britannic Bold" panose="020B0903060703020204" pitchFamily="34" charset="0"/>
              </a:rPr>
              <a:t>Model deployment</a:t>
            </a:r>
            <a:endParaRPr lang="en-US" dirty="0">
              <a:latin typeface="Britannic Bold" panose="020B0903060703020204" pitchFamily="34" charset="0"/>
            </a:endParaRPr>
          </a:p>
          <a:p>
            <a:pPr>
              <a:buClr>
                <a:schemeClr val="accent1">
                  <a:lumMod val="50000"/>
                </a:schemeClr>
              </a:buClr>
            </a:pPr>
            <a:r>
              <a:rPr lang="en-US" dirty="0">
                <a:latin typeface="Britannic Bold" panose="020B0903060703020204" pitchFamily="34" charset="0"/>
              </a:rPr>
              <a:t>conclusion</a:t>
            </a:r>
            <a:endParaRPr lang="en-US" dirty="0">
              <a:latin typeface="Britannic Bold" panose="020B0903060703020204" pitchFamily="34" charset="0"/>
            </a:endParaRPr>
          </a:p>
        </p:txBody>
      </p:sp>
      <p:pic>
        <p:nvPicPr>
          <p:cNvPr id="2054" name="Picture 6" descr="temperature limits of an Electric Motor ..."/>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797039" y="1461073"/>
            <a:ext cx="3935853" cy="39358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92000" cy="776748"/>
          </a:xfrm>
          <a:noFill/>
        </p:spPr>
        <p:txBody>
          <a:bodyPr anchor="b" anchorCtr="0"/>
          <a:lstStyle/>
          <a:p>
            <a:r>
              <a:rPr lang="en-US" sz="2800" b="1" dirty="0"/>
              <a:t>Exploratory Data Analysis (EDA) of Motor Speed Dataset</a:t>
            </a:r>
            <a:endParaRPr lang="en-US" sz="2800" b="1" dirty="0"/>
          </a:p>
        </p:txBody>
      </p:sp>
      <p:sp>
        <p:nvSpPr>
          <p:cNvPr id="3" name="Subtitle 2"/>
          <p:cNvSpPr>
            <a:spLocks noGrp="1"/>
          </p:cNvSpPr>
          <p:nvPr>
            <p:ph type="subTitle" idx="1"/>
          </p:nvPr>
        </p:nvSpPr>
        <p:spPr>
          <a:xfrm>
            <a:off x="673510" y="776748"/>
            <a:ext cx="10844980" cy="5732207"/>
          </a:xfrm>
          <a:noFill/>
        </p:spPr>
        <p:txBody>
          <a:bodyPr>
            <a:normAutofit fontScale="92500" lnSpcReduction="10000"/>
          </a:bodyPr>
          <a:lstStyle/>
          <a:p>
            <a:pPr algn="l"/>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Data Understanding</a:t>
            </a:r>
            <a:r>
              <a:rPr lang="en-US" dirty="0">
                <a:latin typeface="Calibri" panose="020F0502020204030204" pitchFamily="34" charset="0"/>
                <a:ea typeface="Calibri" panose="020F0502020204030204" pitchFamily="34" charset="0"/>
                <a:cs typeface="Calibri" panose="020F0502020204030204" pitchFamily="34" charset="0"/>
              </a:rPr>
              <a:t>: Identifying patterns, trends, and relationships.</a:t>
            </a: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 We're working with a dataset of [1,330,8161] rows and 12 key features related to motor performance.</a:t>
            </a: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Features include ambient temperature, coolant temperature, voltage (</a:t>
            </a:r>
            <a:r>
              <a:rPr lang="en-US" dirty="0" err="1">
                <a:latin typeface="Calibri" panose="020F0502020204030204" pitchFamily="34" charset="0"/>
                <a:ea typeface="Calibri" panose="020F0502020204030204" pitchFamily="34" charset="0"/>
                <a:cs typeface="Calibri" panose="020F0502020204030204" pitchFamily="34" charset="0"/>
              </a:rPr>
              <a:t>u_d</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u_q</a:t>
            </a:r>
            <a:r>
              <a:rPr lang="en-US" dirty="0">
                <a:latin typeface="Calibri" panose="020F0502020204030204" pitchFamily="34" charset="0"/>
                <a:ea typeface="Calibri" panose="020F0502020204030204" pitchFamily="34" charset="0"/>
                <a:cs typeface="Calibri" panose="020F0502020204030204" pitchFamily="34" charset="0"/>
              </a:rPr>
              <a:t>), motor speed, torque, current (</a:t>
            </a:r>
            <a:r>
              <a:rPr lang="en-US" dirty="0" err="1">
                <a:latin typeface="Calibri" panose="020F0502020204030204" pitchFamily="34" charset="0"/>
                <a:ea typeface="Calibri" panose="020F0502020204030204" pitchFamily="34" charset="0"/>
                <a:cs typeface="Calibri" panose="020F0502020204030204" pitchFamily="34" charset="0"/>
              </a:rPr>
              <a:t>i_d</a:t>
            </a:r>
            <a:r>
              <a:rPr lang="en-US" dirty="0">
                <a:latin typeface="Calibri" panose="020F0502020204030204" pitchFamily="34" charset="0"/>
                <a:ea typeface="Calibri" panose="020F0502020204030204" pitchFamily="34" charset="0"/>
                <a:cs typeface="Calibri" panose="020F0502020204030204" pitchFamily="34" charset="0"/>
              </a:rPr>
              <a:t>, </a:t>
            </a:r>
            <a:r>
              <a:rPr lang="en-US" dirty="0" err="1">
                <a:latin typeface="Calibri" panose="020F0502020204030204" pitchFamily="34" charset="0"/>
                <a:ea typeface="Calibri" panose="020F0502020204030204" pitchFamily="34" charset="0"/>
                <a:cs typeface="Calibri" panose="020F0502020204030204" pitchFamily="34" charset="0"/>
              </a:rPr>
              <a:t>i_q</a:t>
            </a:r>
            <a:r>
              <a:rPr lang="en-US" dirty="0">
                <a:latin typeface="Calibri" panose="020F0502020204030204" pitchFamily="34" charset="0"/>
                <a:ea typeface="Calibri" panose="020F0502020204030204" pitchFamily="34" charset="0"/>
                <a:cs typeface="Calibri" panose="020F0502020204030204" pitchFamily="34" charset="0"/>
              </a:rPr>
              <a:t>), and various temperature readings (PM, stator yoke, tooth, winding).</a:t>
            </a: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Data quality is high: there are no missing (null) values in the dataset.</a:t>
            </a:r>
            <a:endParaRPr lang="en-US" dirty="0">
              <a:latin typeface="Calibri" panose="020F0502020204030204" pitchFamily="34" charset="0"/>
              <a:ea typeface="Calibri" panose="020F0502020204030204" pitchFamily="34" charset="0"/>
              <a:cs typeface="Calibri" panose="020F0502020204030204" pitchFamily="34" charset="0"/>
            </a:endParaRPr>
          </a:p>
          <a:p>
            <a:pPr marL="457200" indent="-457200" algn="l">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Crucially, an initial check revealed no duplicate rows in the dataset. This ensures data integrity for further analysis.</a:t>
            </a:r>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Exploratory Data Analysis (EDA)</a:t>
            </a:r>
            <a:r>
              <a:rPr lang="en-US" dirty="0">
                <a:latin typeface="Calibri" panose="020F0502020204030204" pitchFamily="34" charset="0"/>
                <a:ea typeface="Calibri" panose="020F0502020204030204" pitchFamily="34" charset="0"/>
                <a:cs typeface="Calibri" panose="020F0502020204030204" pitchFamily="34" charset="0"/>
              </a:rPr>
              <a:t> is the initial step in data analysis that helps you understand the structure, patterns, relationships, and quality of the data before applying any complex algorithms. It involves:</a:t>
            </a:r>
            <a:endParaRPr lang="en-US" dirty="0">
              <a:latin typeface="Calibri" panose="020F0502020204030204" pitchFamily="34" charset="0"/>
              <a:ea typeface="Calibri" panose="020F0502020204030204" pitchFamily="34" charset="0"/>
              <a:cs typeface="Calibri" panose="020F0502020204030204" pitchFamily="34" charset="0"/>
            </a:endParaRPr>
          </a:p>
          <a:p>
            <a:pPr marL="342900" indent="-342900" algn="l">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Data Cleaning</a:t>
            </a:r>
            <a:r>
              <a:rPr lang="en-US" dirty="0">
                <a:latin typeface="Calibri" panose="020F0502020204030204" pitchFamily="34" charset="0"/>
                <a:ea typeface="Calibri" panose="020F0502020204030204" pitchFamily="34" charset="0"/>
                <a:cs typeface="Calibri" panose="020F0502020204030204" pitchFamily="34" charset="0"/>
              </a:rPr>
              <a:t>: Handling missing values, outliers, and errors</a:t>
            </a:r>
            <a:br>
              <a:rPr lang="en-US" dirty="0">
                <a:latin typeface="Calibri" panose="020F0502020204030204" pitchFamily="34" charset="0"/>
                <a:ea typeface="Calibri" panose="020F0502020204030204" pitchFamily="34" charset="0"/>
                <a:cs typeface="Calibri" panose="020F0502020204030204" pitchFamily="34" charset="0"/>
              </a:rPr>
            </a:br>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p:cNvSpPr txBox="1"/>
          <p:nvPr/>
        </p:nvSpPr>
        <p:spPr>
          <a:xfrm>
            <a:off x="0" y="130277"/>
            <a:ext cx="3549445" cy="6186309"/>
          </a:xfrm>
          <a:prstGeom prst="rect">
            <a:avLst/>
          </a:prstGeom>
          <a:noFill/>
        </p:spPr>
        <p:txBody>
          <a:bodyPr wrap="square">
            <a:spAutoFit/>
          </a:bodyPr>
          <a:lstStyle/>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Sample Size Trends Over TimeTrend: Sample sizes start at 81 and decrease over 7 hours, with fluctuations (e.g., drop from 36 to 32).</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Range: Sizes vary from 1 to 81 per profile ID. Implications: Decreasing trend suggests potential data collection challenges; fluctuations may impact analysis reliability.</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Recommendation: Improve consistency in data collection and monitor sample sizes regularly.</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Visual: Include the image with clear axes : X-axis: Time in hours (1 to 7).Y-axis: Sample size per profile ID (1 to 81).</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Highlight key points: highest (81), lowest (1), and significant drops.</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p:cNvPicPr>
            <a:picLocks noChangeAspect="1"/>
          </p:cNvPicPr>
          <p:nvPr/>
        </p:nvPicPr>
        <p:blipFill>
          <a:blip r:embed="rId1"/>
          <a:stretch>
            <a:fillRect/>
          </a:stretch>
        </p:blipFill>
        <p:spPr>
          <a:xfrm rot="16200000">
            <a:off x="5634355" y="-648970"/>
            <a:ext cx="4493260" cy="86233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8" name="Picture Placeholder 7" descr="White DNA structure"/>
          <p:cNvPicPr>
            <a:picLocks noGrp="1" noChangeAspect="1"/>
          </p:cNvPicPr>
          <p:nvPr>
            <p:ph type="pic" sz="quarter" idx="13"/>
          </p:nvPr>
        </p:nvPicPr>
        <p:blipFill>
          <a:blip r:embed="rId1"/>
          <a:srcRect l="5" r="5"/>
          <a:stretch>
            <a:fillRect/>
          </a:stretch>
        </p:blipFill>
        <p:spPr>
          <a:xfrm>
            <a:off x="140467" y="137652"/>
            <a:ext cx="11933546" cy="6567948"/>
          </a:xfrm>
        </p:spPr>
      </p:pic>
      <p:sp>
        <p:nvSpPr>
          <p:cNvPr id="5" name="TextBox 4"/>
          <p:cNvSpPr txBox="1"/>
          <p:nvPr/>
        </p:nvSpPr>
        <p:spPr>
          <a:xfrm>
            <a:off x="408039" y="437536"/>
            <a:ext cx="3951310" cy="6247864"/>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Correlation Heatmap </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457200" indent="-457200">
              <a:buAutoNum type="arabicPeriod"/>
            </a:pPr>
            <a:r>
              <a:rPr lang="en-US" sz="2000" b="1" dirty="0">
                <a:latin typeface="Calibri" panose="020F0502020204030204" pitchFamily="34" charset="0"/>
                <a:ea typeface="Calibri" panose="020F0502020204030204" pitchFamily="34" charset="0"/>
                <a:cs typeface="Calibri" panose="020F0502020204030204" pitchFamily="34" charset="0"/>
              </a:rPr>
              <a:t>Strong Positives:</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Stator components (yoke, tooth, winding) highly correlated (0.86–0.97).</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pm strongly linked to stator (0.76–0.83). </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2. Strong Negatives:</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torque and </a:t>
            </a:r>
            <a:r>
              <a:rPr lang="en-US" sz="2000" dirty="0" err="1">
                <a:latin typeface="Calibri" panose="020F0502020204030204" pitchFamily="34" charset="0"/>
                <a:ea typeface="Calibri" panose="020F0502020204030204" pitchFamily="34" charset="0"/>
                <a:cs typeface="Calibri" panose="020F0502020204030204" pitchFamily="34" charset="0"/>
              </a:rPr>
              <a:t>i_d</a:t>
            </a:r>
            <a:r>
              <a:rPr lang="en-US" sz="2000" dirty="0">
                <a:latin typeface="Calibri" panose="020F0502020204030204" pitchFamily="34" charset="0"/>
                <a:ea typeface="Calibri" panose="020F0502020204030204" pitchFamily="34" charset="0"/>
                <a:cs typeface="Calibri" panose="020F0502020204030204" pitchFamily="34" charset="0"/>
              </a:rPr>
              <a:t> inversely related (-0.70).</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err="1">
                <a:latin typeface="Calibri" panose="020F0502020204030204" pitchFamily="34" charset="0"/>
                <a:ea typeface="Calibri" panose="020F0502020204030204" pitchFamily="34" charset="0"/>
                <a:cs typeface="Calibri" panose="020F0502020204030204" pitchFamily="34" charset="0"/>
              </a:rPr>
              <a:t>u_d</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dirty="0" err="1">
                <a:latin typeface="Calibri" panose="020F0502020204030204" pitchFamily="34" charset="0"/>
                <a:ea typeface="Calibri" panose="020F0502020204030204" pitchFamily="34" charset="0"/>
                <a:cs typeface="Calibri" panose="020F0502020204030204" pitchFamily="34" charset="0"/>
              </a:rPr>
              <a:t>i_q</a:t>
            </a:r>
            <a:r>
              <a:rPr lang="en-US" sz="2000" dirty="0">
                <a:latin typeface="Calibri" panose="020F0502020204030204" pitchFamily="34" charset="0"/>
                <a:ea typeface="Calibri" panose="020F0502020204030204" pitchFamily="34" charset="0"/>
                <a:cs typeface="Calibri" panose="020F0502020204030204" pitchFamily="34" charset="0"/>
              </a:rPr>
              <a:t> show opposing effects (-0.73).</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3. Weak/No Correlation: </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ambient and </a:t>
            </a:r>
            <a:r>
              <a:rPr lang="en-US" sz="2000" dirty="0" err="1">
                <a:latin typeface="Calibri" panose="020F0502020204030204" pitchFamily="34" charset="0"/>
                <a:ea typeface="Calibri" panose="020F0502020204030204" pitchFamily="34" charset="0"/>
                <a:cs typeface="Calibri" panose="020F0502020204030204" pitchFamily="34" charset="0"/>
              </a:rPr>
              <a:t>i_d</a:t>
            </a:r>
            <a:r>
              <a:rPr lang="en-US" sz="2000" dirty="0">
                <a:latin typeface="Calibri" panose="020F0502020204030204" pitchFamily="34" charset="0"/>
                <a:ea typeface="Calibri" panose="020F0502020204030204" pitchFamily="34" charset="0"/>
                <a:cs typeface="Calibri" panose="020F0502020204030204" pitchFamily="34" charset="0"/>
              </a:rPr>
              <a:t> near-zero (0.02). </a:t>
            </a:r>
            <a:endParaRPr lang="en-US" sz="2000" dirty="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Key Takeaway: </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Stator and pm are interdependent; torque and current show inverse behavior.</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4626921" y="508647"/>
            <a:ext cx="6994394" cy="490743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96645" y="757084"/>
            <a:ext cx="4817805" cy="5539978"/>
          </a:xfrm>
          <a:prstGeom prst="rect">
            <a:avLst/>
          </a:prstGeom>
          <a:noFill/>
        </p:spPr>
        <p:txBody>
          <a:bodyPr wrap="square" rtlCol="0">
            <a:spAutoFit/>
          </a:bodyPr>
          <a:lstStyle/>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Histogram Distributions</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 </a:t>
            </a:r>
            <a:r>
              <a:rPr lang="en-US" sz="2000" b="1" dirty="0">
                <a:latin typeface="Calibri" panose="020F0502020204030204" pitchFamily="34" charset="0"/>
                <a:ea typeface="Calibri" panose="020F0502020204030204" pitchFamily="34" charset="0"/>
                <a:cs typeface="Calibri" panose="020F0502020204030204" pitchFamily="34" charset="0"/>
              </a:rPr>
              <a:t>ambient</a:t>
            </a:r>
            <a:r>
              <a:rPr lang="en-US" sz="2000" dirty="0">
                <a:latin typeface="Calibri" panose="020F0502020204030204" pitchFamily="34" charset="0"/>
                <a:ea typeface="Calibri" panose="020F0502020204030204" pitchFamily="34" charset="0"/>
                <a:cs typeface="Calibri" panose="020F0502020204030204" pitchFamily="34" charset="0"/>
              </a:rPr>
              <a:t>: Peaks at 10–30 (normal/skewed)</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coolant</a:t>
            </a:r>
            <a:r>
              <a:rPr lang="en-US" sz="2000" dirty="0">
                <a:latin typeface="Calibri" panose="020F0502020204030204" pitchFamily="34" charset="0"/>
                <a:ea typeface="Calibri" panose="020F0502020204030204" pitchFamily="34" charset="0"/>
                <a:cs typeface="Calibri" panose="020F0502020204030204" pitchFamily="34" charset="0"/>
              </a:rPr>
              <a:t>: Right-skewed, peaks at 20–60.</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err="1">
                <a:latin typeface="Calibri" panose="020F0502020204030204" pitchFamily="34" charset="0"/>
                <a:ea typeface="Calibri" panose="020F0502020204030204" pitchFamily="34" charset="0"/>
                <a:cs typeface="Calibri" panose="020F0502020204030204" pitchFamily="34" charset="0"/>
              </a:rPr>
              <a:t>motor_speed</a:t>
            </a:r>
            <a:r>
              <a:rPr lang="en-US" sz="2000" dirty="0">
                <a:latin typeface="Calibri" panose="020F0502020204030204" pitchFamily="34" charset="0"/>
                <a:ea typeface="Calibri" panose="020F0502020204030204" pitchFamily="34" charset="0"/>
                <a:cs typeface="Calibri" panose="020F0502020204030204" pitchFamily="34" charset="0"/>
              </a:rPr>
              <a:t>: Uniform spread (0–100).</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torque</a:t>
            </a:r>
            <a:r>
              <a:rPr lang="en-US" sz="2000" dirty="0">
                <a:latin typeface="Calibri" panose="020F0502020204030204" pitchFamily="34" charset="0"/>
                <a:ea typeface="Calibri" panose="020F0502020204030204" pitchFamily="34" charset="0"/>
                <a:cs typeface="Calibri" panose="020F0502020204030204" pitchFamily="34" charset="0"/>
              </a:rPr>
              <a:t>: Symmetrical around 0.</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err="1">
                <a:latin typeface="Calibri" panose="020F0502020204030204" pitchFamily="34" charset="0"/>
                <a:ea typeface="Calibri" panose="020F0502020204030204" pitchFamily="34" charset="0"/>
                <a:cs typeface="Calibri" panose="020F0502020204030204" pitchFamily="34" charset="0"/>
              </a:rPr>
              <a:t>stator_yoke</a:t>
            </a:r>
            <a:r>
              <a:rPr lang="en-US" sz="2000" dirty="0">
                <a:latin typeface="Calibri" panose="020F0502020204030204" pitchFamily="34" charset="0"/>
                <a:ea typeface="Calibri" panose="020F0502020204030204" pitchFamily="34" charset="0"/>
                <a:cs typeface="Calibri" panose="020F0502020204030204" pitchFamily="34" charset="0"/>
              </a:rPr>
              <a:t>: Bimodal, peaks at 20–100.</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Key Takeaway:</a:t>
            </a:r>
            <a:r>
              <a:rPr lang="en-US" sz="2000" dirty="0">
                <a:latin typeface="Calibri" panose="020F0502020204030204" pitchFamily="34" charset="0"/>
                <a:ea typeface="Calibri" panose="020F0502020204030204" pitchFamily="34" charset="0"/>
                <a:cs typeface="Calibri" panose="020F0502020204030204" pitchFamily="34" charset="0"/>
              </a:rPr>
              <a:t> </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Most parameters operate within stable ranges, but outliers highlight areas needing attention</a:t>
            </a:r>
            <a:r>
              <a:rPr lang="en-US" sz="2000" dirty="0"/>
              <a:t>.</a:t>
            </a:r>
            <a:endParaRPr lang="en-US" sz="2000" dirty="0"/>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Parameters like </a:t>
            </a:r>
            <a:r>
              <a:rPr lang="en-US" sz="2000" dirty="0" err="1">
                <a:latin typeface="Calibri" panose="020F0502020204030204" pitchFamily="34" charset="0"/>
                <a:cs typeface="Calibri" panose="020F0502020204030204" pitchFamily="34" charset="0"/>
              </a:rPr>
              <a:t>i_q</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i_d</a:t>
            </a:r>
            <a:r>
              <a:rPr lang="en-US" sz="2000" dirty="0">
                <a:latin typeface="Calibri" panose="020F0502020204030204" pitchFamily="34" charset="0"/>
                <a:cs typeface="Calibri" panose="020F0502020204030204" pitchFamily="34" charset="0"/>
              </a:rPr>
              <a:t> shows extreme values, suggesting potential stress points and anomalies</a:t>
            </a:r>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pic>
        <p:nvPicPr>
          <p:cNvPr id="7" name="Picture 6"/>
          <p:cNvPicPr>
            <a:picLocks noChangeAspect="1"/>
          </p:cNvPicPr>
          <p:nvPr/>
        </p:nvPicPr>
        <p:blipFill>
          <a:blip r:embed="rId1"/>
          <a:stretch>
            <a:fillRect/>
          </a:stretch>
        </p:blipFill>
        <p:spPr>
          <a:xfrm>
            <a:off x="5014450" y="365643"/>
            <a:ext cx="7070053" cy="61728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196645" y="176981"/>
            <a:ext cx="4302535" cy="6247864"/>
          </a:xfrm>
          <a:prstGeom prst="rect">
            <a:avLst/>
          </a:prstGeom>
          <a:noFill/>
        </p:spPr>
        <p:txBody>
          <a:bodyPr wrap="square" rtlCol="0">
            <a:spAutoFit/>
          </a:bodyPr>
          <a:lstStyle/>
          <a:p>
            <a:pPr marL="285750" indent="-285750">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Outlier Handling with IQR &amp; Trimming</a:t>
            </a:r>
            <a:endParaRPr lang="en-IN" sz="2000"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1. Method Used</a:t>
            </a:r>
            <a:r>
              <a:rPr lang="en-IN" dirty="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IQR (Interquartile Range): Robust for non-normal data.</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Outliers defined as values outside         Q1 - 1.5×IQR and Q3 + 1.5×IQR.</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2. Approach:</a:t>
            </a:r>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 Trimming: Outliers removed to reduce skewness.</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3. Impact:</a:t>
            </a:r>
            <a:endParaRPr lang="en-IN"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Original Dataset: 1,330,816 rows.</a:t>
            </a:r>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Outliers Removed: 67,621 rows (5%).</a:t>
            </a:r>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Final Dataset: 1,263,195 rows.</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4. Why Trimming?:</a:t>
            </a:r>
            <a:endParaRPr lang="en-IN" b="1"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 5% data loss is not that significant.</a:t>
            </a:r>
            <a:endParaRPr lang="en-IN"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dirty="0">
                <a:latin typeface="Calibri" panose="020F0502020204030204" pitchFamily="34" charset="0"/>
                <a:ea typeface="Calibri" panose="020F0502020204030204" pitchFamily="34" charset="0"/>
                <a:cs typeface="Calibri" panose="020F0502020204030204" pitchFamily="34" charset="0"/>
              </a:rPr>
              <a:t>Ensures cleaner data for analysis without major impact on dataset size.</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5. Conclusion:</a:t>
            </a:r>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 Trimming with IQR is effective for this dataset, balancing outlier removal and data retention.</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13" name="Picture 12"/>
          <p:cNvPicPr>
            <a:picLocks noChangeAspect="1"/>
          </p:cNvPicPr>
          <p:nvPr/>
        </p:nvPicPr>
        <p:blipFill>
          <a:blip r:embed="rId1"/>
          <a:stretch>
            <a:fillRect/>
          </a:stretch>
        </p:blipFill>
        <p:spPr>
          <a:xfrm>
            <a:off x="4499180" y="1370466"/>
            <a:ext cx="7496997" cy="323885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17987" y="98324"/>
            <a:ext cx="11887200" cy="6646606"/>
          </a:xfrm>
          <a:solidFill>
            <a:schemeClr val="accent1">
              <a:lumMod val="20000"/>
              <a:lumOff val="80000"/>
            </a:schemeClr>
          </a:solidFill>
        </p:spPr>
        <p:txBody>
          <a:bodyPr vert="horz" lIns="365760" tIns="365760" rIns="365760" bIns="365760" rtlCol="0" anchor="t">
            <a:noAutofit/>
          </a:bodyPr>
          <a:lstStyle/>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Predictive Power Score (PPS) Analysis for Motor Speed</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Top 5 Features Affecting Motor Speed</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i_q (Quadrature-axis current) → 0.507 (Most influential)</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i_d (Direct-axis current) → 0.479</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Torque → 0.479</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dirty="0" err="1">
                <a:latin typeface="Calibri" panose="020F0502020204030204" pitchFamily="34" charset="0"/>
                <a:ea typeface="Calibri" panose="020F0502020204030204" pitchFamily="34" charset="0"/>
                <a:cs typeface="Calibri" panose="020F0502020204030204" pitchFamily="34" charset="0"/>
              </a:rPr>
              <a:t>u_q</a:t>
            </a:r>
            <a:r>
              <a:rPr lang="en-US" sz="1600" dirty="0">
                <a:latin typeface="Calibri" panose="020F0502020204030204" pitchFamily="34" charset="0"/>
                <a:ea typeface="Calibri" panose="020F0502020204030204" pitchFamily="34" charset="0"/>
                <a:cs typeface="Calibri" panose="020F0502020204030204" pitchFamily="34" charset="0"/>
              </a:rPr>
              <a:t> (Quadrature-axis voltage) → 0.472</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342900" indent="-342900">
              <a:buFont typeface="+mj-lt"/>
              <a:buAutoNum type="arabicPeriod"/>
            </a:pPr>
            <a:r>
              <a:rPr lang="en-US" sz="1600" dirty="0">
                <a:latin typeface="Calibri" panose="020F0502020204030204" pitchFamily="34" charset="0"/>
                <a:ea typeface="Calibri" panose="020F0502020204030204" pitchFamily="34" charset="0"/>
                <a:cs typeface="Calibri" panose="020F0502020204030204" pitchFamily="34" charset="0"/>
              </a:rPr>
              <a:t> u_d (Direct-axis voltage) → 0.427</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Model &amp; Performance</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Model Used: DecisionTreeRegressor</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Evaluation Metric: Mean Absolute Error (MAE)</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Baseline MAE: 1598.89</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Optimized MAE: 787.73 (Significant improvement)</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Key Takeaways </a:t>
            </a:r>
            <a:r>
              <a:rPr lang="en-US" sz="1600" dirty="0">
                <a:latin typeface="Calibri" panose="020F0502020204030204" pitchFamily="34" charset="0"/>
                <a:ea typeface="Calibri" panose="020F0502020204030204" pitchFamily="34" charset="0"/>
                <a:cs typeface="Calibri" panose="020F0502020204030204" pitchFamily="34" charset="0"/>
              </a:rPr>
              <a:t>Current (i_q, i_d) &amp; Voltage (</a:t>
            </a:r>
            <a:r>
              <a:rPr lang="en-US" sz="1600" dirty="0" err="1">
                <a:latin typeface="Calibri" panose="020F0502020204030204" pitchFamily="34" charset="0"/>
                <a:ea typeface="Calibri" panose="020F0502020204030204" pitchFamily="34" charset="0"/>
                <a:cs typeface="Calibri" panose="020F0502020204030204" pitchFamily="34" charset="0"/>
              </a:rPr>
              <a:t>u_q</a:t>
            </a:r>
            <a:r>
              <a:rPr lang="en-US" sz="1600" dirty="0">
                <a:latin typeface="Calibri" panose="020F0502020204030204" pitchFamily="34" charset="0"/>
                <a:ea typeface="Calibri" panose="020F0502020204030204" pitchFamily="34" charset="0"/>
                <a:cs typeface="Calibri" panose="020F0502020204030204" pitchFamily="34" charset="0"/>
              </a:rPr>
              <a:t>, u_d) are the strongest predictors</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Torque also plays a major role in motor speed </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Temperature-related features (ambient, coolant, stator components) have NO predictive power</a:t>
            </a:r>
            <a:endParaRPr lang="en-US" sz="16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600" dirty="0">
                <a:latin typeface="Calibri" panose="020F0502020204030204" pitchFamily="34" charset="0"/>
                <a:ea typeface="Calibri" panose="020F0502020204030204" pitchFamily="34" charset="0"/>
                <a:cs typeface="Calibri" panose="020F0502020204030204" pitchFamily="34" charset="0"/>
              </a:rPr>
              <a:t> </a:t>
            </a:r>
            <a:r>
              <a:rPr lang="en-US" sz="1600" b="1" dirty="0">
                <a:latin typeface="Calibri" panose="020F0502020204030204" pitchFamily="34" charset="0"/>
                <a:ea typeface="Calibri" panose="020F0502020204030204" pitchFamily="34" charset="0"/>
                <a:cs typeface="Calibri" panose="020F0502020204030204" pitchFamily="34" charset="0"/>
              </a:rPr>
              <a:t>Conclusion</a:t>
            </a:r>
            <a:r>
              <a:rPr lang="en-US" sz="1600" dirty="0">
                <a:latin typeface="Calibri" panose="020F0502020204030204" pitchFamily="34" charset="0"/>
                <a:ea typeface="Calibri" panose="020F0502020204030204" pitchFamily="34" charset="0"/>
                <a:cs typeface="Calibri" panose="020F0502020204030204" pitchFamily="34" charset="0"/>
              </a:rPr>
              <a:t>: Focusing on electrical parameters like current &amp; voltage can significantly enhance motor speed predictions!</a:t>
            </a:r>
            <a:endParaRPr lang="en-US" sz="1600" dirty="0">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p:cNvPicPr>
            <a:picLocks noChangeAspect="1"/>
          </p:cNvPicPr>
          <p:nvPr/>
        </p:nvPicPr>
        <p:blipFill>
          <a:blip r:embed="rId1"/>
          <a:stretch>
            <a:fillRect/>
          </a:stretch>
        </p:blipFill>
        <p:spPr>
          <a:xfrm>
            <a:off x="5615906" y="521110"/>
            <a:ext cx="6197857" cy="45621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a:xfrm>
            <a:off x="3865372" y="880971"/>
            <a:ext cx="8188976" cy="1124810"/>
          </a:xfrm>
        </p:spPr>
        <p:txBody>
          <a:bodyPr/>
          <a:lstStyle/>
          <a:p>
            <a:pPr algn="just"/>
            <a:r>
              <a:rPr lang="en-US" sz="2400" cap="none" dirty="0">
                <a:latin typeface="Times New Roman" panose="02020603050405020304" pitchFamily="18" charset="0"/>
                <a:cs typeface="Times New Roman" panose="02020603050405020304" pitchFamily="18" charset="0"/>
              </a:rPr>
              <a:t>A random forest (RF) is an ensemble of decision trees in which each decision tree is trained with a specific random noise. </a:t>
            </a:r>
            <a:endParaRPr lang="en-US" sz="2400" cap="none" dirty="0">
              <a:latin typeface="Times New Roman" panose="02020603050405020304" pitchFamily="18" charset="0"/>
              <a:cs typeface="Times New Roman" panose="02020603050405020304" pitchFamily="18" charset="0"/>
            </a:endParaRPr>
          </a:p>
        </p:txBody>
      </p:sp>
      <p:sp>
        <p:nvSpPr>
          <p:cNvPr id="11" name="Picture Placeholder 2"/>
          <p:cNvSpPr>
            <a:spLocks noGrp="1"/>
          </p:cNvSpPr>
          <p:nvPr>
            <p:ph type="pic" sz="quarter" idx="13"/>
          </p:nvPr>
        </p:nvSpPr>
        <p:spPr>
          <a:xfrm>
            <a:off x="281354" y="1828800"/>
            <a:ext cx="3436536" cy="3200400"/>
          </a:xfrm>
        </p:spPr>
      </p:sp>
      <p:sp>
        <p:nvSpPr>
          <p:cNvPr id="13" name="Content Placeholder 3"/>
          <p:cNvSpPr>
            <a:spLocks noGrp="1"/>
          </p:cNvSpPr>
          <p:nvPr>
            <p:ph idx="1"/>
          </p:nvPr>
        </p:nvSpPr>
        <p:spPr>
          <a:xfrm>
            <a:off x="3865372" y="2340077"/>
            <a:ext cx="4049596" cy="4291782"/>
          </a:xfrm>
        </p:spPr>
        <p:txBody>
          <a:bodyPr>
            <a:noAutofit/>
          </a:bodyPr>
          <a:lstStyle/>
          <a:p>
            <a:pPr marL="0" indent="0">
              <a:buNone/>
            </a:pPr>
            <a:r>
              <a:rPr lang="en-US" sz="1600" b="1" cap="none" dirty="0">
                <a:latin typeface="Times New Roman" panose="02020603050405020304" pitchFamily="18" charset="0"/>
                <a:cs typeface="Times New Roman" panose="02020603050405020304" pitchFamily="18" charset="0"/>
              </a:rPr>
              <a:t>Model training:</a:t>
            </a:r>
            <a:endParaRPr lang="en-US" sz="1600" b="1"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Random forest regressor initialized with 20 trees.</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Model trained on scaled training data.</a:t>
            </a:r>
            <a:endParaRPr lang="en-US" sz="1400" cap="none" dirty="0">
              <a:latin typeface="Times New Roman" panose="02020603050405020304" pitchFamily="18" charset="0"/>
              <a:cs typeface="Times New Roman" panose="02020603050405020304" pitchFamily="18" charset="0"/>
            </a:endParaRPr>
          </a:p>
          <a:p>
            <a:pPr marL="0" indent="0">
              <a:buNone/>
            </a:pPr>
            <a:r>
              <a:rPr lang="en-US" sz="1800" b="1" cap="none" dirty="0">
                <a:latin typeface="Times New Roman" panose="02020603050405020304" pitchFamily="18" charset="0"/>
                <a:cs typeface="Times New Roman" panose="02020603050405020304" pitchFamily="18" charset="0"/>
              </a:rPr>
              <a:t>Key observations:</a:t>
            </a:r>
            <a:endParaRPr lang="en-US" sz="1800" b="1"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The model has a high R² score, indicating excellent predictive performance.</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Low mse and rmse values suggest minimal error.</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Out-of-bag (oob) score provides an unbiased estimate of model accuracy.</a:t>
            </a:r>
            <a:endParaRPr lang="en-US" sz="1400" cap="none" dirty="0">
              <a:latin typeface="Times New Roman" panose="02020603050405020304" pitchFamily="18" charset="0"/>
              <a:cs typeface="Times New Roman" panose="02020603050405020304" pitchFamily="18" charset="0"/>
            </a:endParaRPr>
          </a:p>
          <a:p>
            <a:pPr marL="0" indent="0">
              <a:buNone/>
            </a:pPr>
            <a:endParaRPr lang="en-US" sz="1400" cap="none" dirty="0">
              <a:latin typeface="Times New Roman" panose="02020603050405020304" pitchFamily="18" charset="0"/>
              <a:cs typeface="Times New Roman" panose="02020603050405020304" pitchFamily="18" charset="0"/>
            </a:endParaRPr>
          </a:p>
        </p:txBody>
      </p:sp>
      <p:sp>
        <p:nvSpPr>
          <p:cNvPr id="5" name="Content Placeholder 3"/>
          <p:cNvSpPr txBox="1"/>
          <p:nvPr/>
        </p:nvSpPr>
        <p:spPr>
          <a:xfrm>
            <a:off x="8347587" y="2271251"/>
            <a:ext cx="3775587" cy="4291782"/>
          </a:xfrm>
          <a:prstGeom prst="rect">
            <a:avLst/>
          </a:prstGeom>
        </p:spPr>
        <p:txBody>
          <a:bodyPr vert="horz" lIns="0" tIns="0" rIns="0" bIns="0" rtlCol="0">
            <a:noAutofit/>
          </a:bodyPr>
          <a:lstStyle>
            <a:lvl1pPr marL="457200" indent="-457200" algn="l" defTabSz="914400" rtl="0" eaLnBrk="1" latinLnBrk="0" hangingPunct="1">
              <a:lnSpc>
                <a:spcPct val="100000"/>
              </a:lnSpc>
              <a:spcBef>
                <a:spcPts val="1400"/>
              </a:spcBef>
              <a:buClr>
                <a:schemeClr val="accent1"/>
              </a:buClr>
              <a:buSzPct val="80000"/>
              <a:buFont typeface="Courier New" panose="02070309020205020404" pitchFamily="49" charset="0"/>
              <a:buChar char="o"/>
              <a:defRPr sz="2400" b="0" i="0" kern="1200" cap="all" spc="0" baseline="0">
                <a:solidFill>
                  <a:schemeClr val="tx1"/>
                </a:solidFill>
                <a:latin typeface="+mn-lt"/>
                <a:ea typeface="+mn-ea"/>
                <a:cs typeface="+mn-cs"/>
              </a:defRPr>
            </a:lvl1pPr>
            <a:lvl2pPr marL="9144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2000" b="0" i="0" kern="1200" spc="0" baseline="0">
                <a:solidFill>
                  <a:schemeClr val="tx1"/>
                </a:solidFill>
                <a:latin typeface="+mn-lt"/>
                <a:ea typeface="+mn-ea"/>
                <a:cs typeface="+mn-cs"/>
              </a:defRPr>
            </a:lvl2pPr>
            <a:lvl3pPr marL="13716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800" b="0" i="0" kern="1200" spc="0" baseline="0">
                <a:solidFill>
                  <a:schemeClr val="tx1"/>
                </a:solidFill>
                <a:latin typeface="+mn-lt"/>
                <a:ea typeface="+mn-ea"/>
                <a:cs typeface="+mn-cs"/>
              </a:defRPr>
            </a:lvl3pPr>
            <a:lvl4pPr marL="18288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600" b="0" i="0" kern="1200" spc="0" baseline="0">
                <a:solidFill>
                  <a:schemeClr val="tx1"/>
                </a:solidFill>
                <a:latin typeface="+mn-lt"/>
                <a:ea typeface="+mn-ea"/>
                <a:cs typeface="+mn-cs"/>
              </a:defRPr>
            </a:lvl4pPr>
            <a:lvl5pPr marL="2286000" indent="-457200" algn="l" defTabSz="914400" rtl="0" eaLnBrk="1" latinLnBrk="0" hangingPunct="1">
              <a:lnSpc>
                <a:spcPct val="100000"/>
              </a:lnSpc>
              <a:spcBef>
                <a:spcPts val="500"/>
              </a:spcBef>
              <a:buClr>
                <a:schemeClr val="accent1"/>
              </a:buClr>
              <a:buSzPct val="80000"/>
              <a:buFont typeface="Courier New" panose="02070309020205020404" pitchFamily="49" charset="0"/>
              <a:buChar char="o"/>
              <a:defRPr sz="1400" b="0" i="0" kern="1200" spc="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b="1" cap="none" dirty="0">
                <a:latin typeface="Times New Roman" panose="02020603050405020304" pitchFamily="18" charset="0"/>
                <a:cs typeface="Times New Roman" panose="02020603050405020304" pitchFamily="18" charset="0"/>
              </a:rPr>
              <a:t>Model evaluation:</a:t>
            </a:r>
            <a:endParaRPr lang="en-US" sz="1600" b="1"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R² score: 0.9998</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Mean squared error (MSE): 0.0002</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Root mean squared error (RMSE): 0.0142</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Out-of-bag (OOB) score: 0.9997</a:t>
            </a:r>
            <a:endParaRPr lang="en-US" sz="1400" cap="none" dirty="0">
              <a:latin typeface="Times New Roman" panose="02020603050405020304" pitchFamily="18" charset="0"/>
              <a:cs typeface="Times New Roman" panose="02020603050405020304" pitchFamily="18" charset="0"/>
            </a:endParaRPr>
          </a:p>
          <a:p>
            <a:pPr marL="0" indent="0">
              <a:buNone/>
            </a:pPr>
            <a:r>
              <a:rPr lang="en-US" sz="1600" b="1" cap="none" dirty="0">
                <a:latin typeface="Times New Roman" panose="02020603050405020304" pitchFamily="18" charset="0"/>
                <a:cs typeface="Times New Roman" panose="02020603050405020304" pitchFamily="18" charset="0"/>
              </a:rPr>
              <a:t>Visuals:</a:t>
            </a:r>
            <a:endParaRPr lang="en-US" sz="1600" b="1"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Scatter plot of actual vs. Predicted values.</a:t>
            </a:r>
            <a:endParaRPr lang="en-US" sz="1400" cap="none" dirty="0">
              <a:latin typeface="Times New Roman" panose="02020603050405020304" pitchFamily="18" charset="0"/>
              <a:cs typeface="Times New Roman" panose="02020603050405020304" pitchFamily="18" charset="0"/>
            </a:endParaRPr>
          </a:p>
          <a:p>
            <a:r>
              <a:rPr lang="en-US" sz="1400" cap="none" dirty="0">
                <a:latin typeface="Times New Roman" panose="02020603050405020304" pitchFamily="18" charset="0"/>
                <a:cs typeface="Times New Roman" panose="02020603050405020304" pitchFamily="18" charset="0"/>
              </a:rPr>
              <a:t>Include a brief note on the significance of r², mse, and rmse.</a:t>
            </a:r>
            <a:endParaRPr lang="en-US" sz="1400" cap="none" dirty="0">
              <a:latin typeface="Times New Roman" panose="02020603050405020304" pitchFamily="18" charset="0"/>
              <a:cs typeface="Times New Roman" panose="02020603050405020304" pitchFamily="18" charset="0"/>
            </a:endParaRPr>
          </a:p>
        </p:txBody>
      </p:sp>
      <p:sp>
        <p:nvSpPr>
          <p:cNvPr id="2" name="TextBox 1"/>
          <p:cNvSpPr txBox="1"/>
          <p:nvPr/>
        </p:nvSpPr>
        <p:spPr>
          <a:xfrm>
            <a:off x="3717890" y="167148"/>
            <a:ext cx="4973826" cy="523220"/>
          </a:xfrm>
          <a:prstGeom prst="rect">
            <a:avLst/>
          </a:prstGeom>
          <a:noFill/>
        </p:spPr>
        <p:txBody>
          <a:bodyPr wrap="square" rtlCol="0">
            <a:spAutoFit/>
          </a:bodyPr>
          <a:lstStyle/>
          <a:p>
            <a:r>
              <a:rPr lang="en-IN" sz="2800" b="1" dirty="0">
                <a:latin typeface="+mj-lt"/>
              </a:rPr>
              <a:t>MODEL BUILDING </a:t>
            </a:r>
            <a:endParaRPr lang="en-IN" sz="2800" b="1"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734A7-6096-47AA-9737-CDF62701A00D}">
  <ds:schemaRefs/>
</ds:datastoreItem>
</file>

<file path=customXml/itemProps2.xml><?xml version="1.0" encoding="utf-8"?>
<ds:datastoreItem xmlns:ds="http://schemas.openxmlformats.org/officeDocument/2006/customXml" ds:itemID="{B881D8D6-8849-400B-8BC9-21D401C7DD06}">
  <ds:schemaRefs/>
</ds:datastoreItem>
</file>

<file path=customXml/itemProps3.xml><?xml version="1.0" encoding="utf-8"?>
<ds:datastoreItem xmlns:ds="http://schemas.openxmlformats.org/officeDocument/2006/customXml" ds:itemID="{DF8397A0-8C35-4EEE-8E61-47C914415B57}">
  <ds:schemaRefs/>
</ds:datastoreItem>
</file>

<file path=docProps/app.xml><?xml version="1.0" encoding="utf-8"?>
<Properties xmlns="http://schemas.openxmlformats.org/officeDocument/2006/extended-properties" xmlns:vt="http://schemas.openxmlformats.org/officeDocument/2006/docPropsVTypes">
  <Template>{C2FB3CB3-3CDD-4948-81CC-C19B061242C3}tf67061901_win32</Template>
  <TotalTime>0</TotalTime>
  <Words>11107</Words>
  <Application>WPS Presentation</Application>
  <PresentationFormat>Widescreen</PresentationFormat>
  <Paragraphs>272</Paragraphs>
  <Slides>19</Slides>
  <Notes>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19</vt:i4>
      </vt:variant>
    </vt:vector>
  </HeadingPairs>
  <TitlesOfParts>
    <vt:vector size="37" baseType="lpstr">
      <vt:lpstr>Arial</vt:lpstr>
      <vt:lpstr>SimSun</vt:lpstr>
      <vt:lpstr>Wingdings</vt:lpstr>
      <vt:lpstr>Posterama</vt:lpstr>
      <vt:lpstr>Yu Gothic UI</vt:lpstr>
      <vt:lpstr>Courier New</vt:lpstr>
      <vt:lpstr>Arial Rounded MT Bold</vt:lpstr>
      <vt:lpstr>Calibri</vt:lpstr>
      <vt:lpstr>Arial Black</vt:lpstr>
      <vt:lpstr>Franklin Gothic Heavy</vt:lpstr>
      <vt:lpstr>Britannic Bold</vt:lpstr>
      <vt:lpstr>Calibri Light</vt:lpstr>
      <vt:lpstr>Times New Roman</vt:lpstr>
      <vt:lpstr>Daytona Condensed Light</vt:lpstr>
      <vt:lpstr>Segoe Print</vt:lpstr>
      <vt:lpstr>Microsoft YaHei</vt:lpstr>
      <vt:lpstr>Arial Unicode MS</vt:lpstr>
      <vt:lpstr>Custom</vt:lpstr>
      <vt:lpstr>  TEAM MEMBERS: Shifa mallebhari ritesh swami I Shashank reddy Rince Sabu pola Madhu Sudhan tanmay janrao</vt:lpstr>
      <vt:lpstr>agenda</vt:lpstr>
      <vt:lpstr>Exploratory Data Analysis (EDA) of Motor Speed Dataset</vt:lpstr>
      <vt:lpstr>PowerPoint 演示文稿</vt:lpstr>
      <vt:lpstr>PowerPoint 演示文稿</vt:lpstr>
      <vt:lpstr>PowerPoint 演示文稿</vt:lpstr>
      <vt:lpstr>PowerPoint 演示文稿</vt:lpstr>
      <vt:lpstr>PowerPoint 演示文稿</vt:lpstr>
      <vt:lpstr>A random forest (RF) is an ensemble of decision trees in which each decision tree is trained with a specific random noise. </vt:lpstr>
      <vt:lpstr>Residual Analysis &amp; Actual vs Predicted Plot</vt:lpstr>
      <vt:lpstr> </vt:lpstr>
      <vt:lpstr>Multiple linear regression (MLR) is a statistical technique that uses several explanatory variables to predict the outcome of a response variable.</vt:lpstr>
      <vt:lpstr>A decision tree is a non-parametric supervised learning algorithm, which is utilized for both classification and regression tasks. It has a hierarchical, tree structure, which consists of a root node, branches, internal nodes and leaf nodes.</vt:lpstr>
      <vt:lpstr>A LightGBM is a powerful and fast machine learning algorithm designed for classification and regression tasks, especially with large datasets.it is uses decision trees and gradient boosting to make accurate predictions while being efficient in memory and computation.</vt:lpstr>
      <vt:lpstr>Xgboost (extreme gradient boosting) is a powerful machine learning algorithm based on gradient boosting. It is efficient, fast, and widely used for regression and classification tasks due to its ability to handle missing values, prevent overfitting, and optimize performance.</vt:lpstr>
      <vt:lpstr>Comparison &amp; conclusion of model building </vt:lpstr>
      <vt:lpstr>Model Deployment</vt:lpstr>
      <vt:lpstr>CONCLUSION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MEMBERS: Shifa mallebhari Sourabh matali ritesh swami Shashank reddy Rince Sabu pola Madhu Sudhan tanmay janrao</dc:title>
  <dc:creator>abdulahad mallebhari</dc:creator>
  <cp:lastModifiedBy>Tanmay Janrao</cp:lastModifiedBy>
  <cp:revision>35</cp:revision>
  <dcterms:created xsi:type="dcterms:W3CDTF">2025-02-12T16:21:00Z</dcterms:created>
  <dcterms:modified xsi:type="dcterms:W3CDTF">2025-02-18T07:16:21Z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8E7ACA1E93F54C4AB1C3A9474D883065_12</vt:lpwstr>
  </property>
  <property fmtid="{D5CDD505-2E9C-101B-9397-08002B2CF9AE}" pid="5" name="KSOProductBuildVer">
    <vt:lpwstr>1033-12.2.0.19805</vt:lpwstr>
  </property>
</Properties>
</file>