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60" r:id="rId5"/>
    <p:sldId id="261" r:id="rId6"/>
    <p:sldId id="278" r:id="rId7"/>
    <p:sldId id="279" r:id="rId8"/>
    <p:sldId id="280" r:id="rId9"/>
    <p:sldId id="281" r:id="rId10"/>
    <p:sldId id="282" r:id="rId11"/>
    <p:sldId id="264" r:id="rId12"/>
    <p:sldId id="265" r:id="rId13"/>
    <p:sldId id="266" r:id="rId14"/>
    <p:sldId id="267" r:id="rId15"/>
    <p:sldId id="259"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914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254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416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00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635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773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63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51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3091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724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404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2664569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1BEA-0BA1-43E3-AC27-A4A4646446D2}"/>
              </a:ext>
            </a:extLst>
          </p:cNvPr>
          <p:cNvSpPr>
            <a:spLocks noGrp="1"/>
          </p:cNvSpPr>
          <p:nvPr>
            <p:ph type="ctrTitle"/>
          </p:nvPr>
        </p:nvSpPr>
        <p:spPr>
          <a:xfrm>
            <a:off x="436485" y="1632152"/>
            <a:ext cx="11319029" cy="5024761"/>
          </a:xfrm>
        </p:spPr>
        <p:txBody>
          <a:bodyPr>
            <a:normAutofit fontScale="90000"/>
          </a:bodyPr>
          <a:lstStyle/>
          <a:p>
            <a:pPr marL="182880" marR="182880" algn="ctr">
              <a:lnSpc>
                <a:spcPct val="107000"/>
              </a:lnSpc>
              <a:spcAft>
                <a:spcPts val="800"/>
              </a:spcAft>
            </a:pP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THE NATIONAL INSTITUTE OF ENGINEERING</a:t>
            </a:r>
            <a:br>
              <a:rPr lang="en-US" sz="36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Autonomous Institute under VTU, Belagavi)</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Operating Systems(CS5C02) </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Submitted by</a:t>
            </a:r>
            <a:br>
              <a:rPr lang="en-US" sz="1800" i="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TANMAY KUMAR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4NI19CS114</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YASH CHAUHAN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4NI19CS123</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Course Instructor: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Dr. Jayasri B S</a:t>
            </a:r>
            <a:br>
              <a:rPr lang="en-IN" sz="1800" b="1" dirty="0">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Professor and Dean- EAB)</a:t>
            </a:r>
            <a:br>
              <a:rPr lang="en-US" sz="3600" dirty="0">
                <a:latin typeface="Times New Roman" panose="02020603050405020304" pitchFamily="18" charset="0"/>
                <a:cs typeface="Times New Roman" panose="02020603050405020304" pitchFamily="18" charset="0"/>
              </a:rPr>
            </a:br>
            <a:endParaRPr lang="en-IN" sz="3600" dirty="0"/>
          </a:p>
        </p:txBody>
      </p:sp>
      <p:pic>
        <p:nvPicPr>
          <p:cNvPr id="4" name="Picture 3" descr="Logo, company name&#10;&#10;Description automatically generated">
            <a:extLst>
              <a:ext uri="{FF2B5EF4-FFF2-40B4-BE49-F238E27FC236}">
                <a16:creationId xmlns:a16="http://schemas.microsoft.com/office/drawing/2014/main" id="{5663A0DB-376B-41F3-9129-DAB0454DA6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1693" y="306019"/>
            <a:ext cx="1009015" cy="1177290"/>
          </a:xfrm>
          <a:prstGeom prst="rect">
            <a:avLst/>
          </a:prstGeom>
          <a:noFill/>
          <a:ln>
            <a:noFill/>
          </a:ln>
        </p:spPr>
      </p:pic>
    </p:spTree>
    <p:extLst>
      <p:ext uri="{BB962C8B-B14F-4D97-AF65-F5344CB8AC3E}">
        <p14:creationId xmlns:p14="http://schemas.microsoft.com/office/powerpoint/2010/main" val="95450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0122F-45E5-4913-9BC7-BC0C28B58F1F}"/>
              </a:ext>
            </a:extLst>
          </p:cNvPr>
          <p:cNvPicPr>
            <a:picLocks noChangeAspect="1"/>
          </p:cNvPicPr>
          <p:nvPr/>
        </p:nvPicPr>
        <p:blipFill>
          <a:blip r:embed="rId2"/>
          <a:stretch>
            <a:fillRect/>
          </a:stretch>
        </p:blipFill>
        <p:spPr>
          <a:xfrm>
            <a:off x="1083051" y="-32124766"/>
            <a:ext cx="10025898" cy="38982766"/>
          </a:xfrm>
          <a:prstGeom prst="rect">
            <a:avLst/>
          </a:prstGeom>
        </p:spPr>
      </p:pic>
    </p:spTree>
    <p:extLst>
      <p:ext uri="{BB962C8B-B14F-4D97-AF65-F5344CB8AC3E}">
        <p14:creationId xmlns:p14="http://schemas.microsoft.com/office/powerpoint/2010/main" val="374250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CAC3-32F5-431F-B671-D9D7FF7C328D}"/>
              </a:ext>
            </a:extLst>
          </p:cNvPr>
          <p:cNvSpPr>
            <a:spLocks noGrp="1"/>
          </p:cNvSpPr>
          <p:nvPr>
            <p:ph type="title"/>
          </p:nvPr>
        </p:nvSpPr>
        <p:spPr>
          <a:xfrm>
            <a:off x="645130" y="292920"/>
            <a:ext cx="9404723" cy="1400530"/>
          </a:xfrm>
        </p:spPr>
        <p:txBody>
          <a:bodyPr/>
          <a:lstStyle/>
          <a:p>
            <a:r>
              <a:rPr lang="en-US"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A36B33D-66AC-43EB-B527-2DE433C3293C}"/>
              </a:ext>
            </a:extLst>
          </p:cNvPr>
          <p:cNvPicPr>
            <a:picLocks noChangeAspect="1"/>
          </p:cNvPicPr>
          <p:nvPr/>
        </p:nvPicPr>
        <p:blipFill>
          <a:blip r:embed="rId2"/>
          <a:stretch>
            <a:fillRect/>
          </a:stretch>
        </p:blipFill>
        <p:spPr>
          <a:xfrm>
            <a:off x="1469274" y="1348911"/>
            <a:ext cx="8907779" cy="5216169"/>
          </a:xfrm>
          <a:prstGeom prst="rect">
            <a:avLst/>
          </a:prstGeom>
        </p:spPr>
      </p:pic>
    </p:spTree>
    <p:extLst>
      <p:ext uri="{BB962C8B-B14F-4D97-AF65-F5344CB8AC3E}">
        <p14:creationId xmlns:p14="http://schemas.microsoft.com/office/powerpoint/2010/main" val="201304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DA8D-D90C-49CB-AF4C-881E4754B893}"/>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3600" dirty="0"/>
          </a:p>
        </p:txBody>
      </p:sp>
      <p:sp>
        <p:nvSpPr>
          <p:cNvPr id="3" name="Content Placeholder 2">
            <a:extLst>
              <a:ext uri="{FF2B5EF4-FFF2-40B4-BE49-F238E27FC236}">
                <a16:creationId xmlns:a16="http://schemas.microsoft.com/office/drawing/2014/main" id="{3AE73621-C4B1-4FC2-8D8C-905397CF8016}"/>
              </a:ext>
            </a:extLst>
          </p:cNvPr>
          <p:cNvSpPr>
            <a:spLocks noGrp="1"/>
          </p:cNvSpPr>
          <p:nvPr>
            <p:ph idx="1"/>
          </p:nvPr>
        </p:nvSpPr>
        <p:spPr>
          <a:xfrm>
            <a:off x="646111" y="1331259"/>
            <a:ext cx="10118871" cy="4875577"/>
          </a:xfrm>
        </p:spPr>
        <p:txBody>
          <a:bodyPr>
            <a:normAutofit/>
          </a:bodyPr>
          <a:lstStyle/>
          <a:p>
            <a:pPr algn="just">
              <a:buFont typeface="+mj-lt"/>
              <a:buAutoNum type="arabicPeriod"/>
            </a:pPr>
            <a:r>
              <a:rPr lang="en-US" b="0" i="0" dirty="0">
                <a:effectLst/>
                <a:latin typeface="inter-regular"/>
              </a:rPr>
              <a:t>It does not face any starvation issues or convoy effect.</a:t>
            </a:r>
          </a:p>
          <a:p>
            <a:pPr algn="just">
              <a:buFont typeface="+mj-lt"/>
              <a:buAutoNum type="arabicPeriod"/>
            </a:pPr>
            <a:r>
              <a:rPr lang="en-US" b="0" i="0" dirty="0">
                <a:effectLst/>
                <a:latin typeface="inter-regular"/>
              </a:rPr>
              <a:t>Each process gets equal priority to the fair allocation of CPU.</a:t>
            </a:r>
          </a:p>
          <a:p>
            <a:pPr algn="just">
              <a:buFont typeface="+mj-lt"/>
              <a:buAutoNum type="arabicPeriod"/>
            </a:pPr>
            <a:r>
              <a:rPr lang="en-US" b="0" i="0" dirty="0">
                <a:effectLst/>
                <a:latin typeface="inter-regular"/>
              </a:rPr>
              <a:t>It is easy to implement the CPU Scheduling algorithm.</a:t>
            </a:r>
          </a:p>
          <a:p>
            <a:pPr algn="just">
              <a:buFont typeface="+mj-lt"/>
              <a:buAutoNum type="arabicPeriod"/>
            </a:pPr>
            <a:r>
              <a:rPr lang="en-US" b="0" i="0" dirty="0">
                <a:effectLst/>
                <a:latin typeface="inter-regular"/>
              </a:rPr>
              <a:t>Each new process is added to the end of the ready queue as the next process's arrival time is reached.</a:t>
            </a:r>
          </a:p>
          <a:p>
            <a:pPr algn="just">
              <a:buFont typeface="+mj-lt"/>
              <a:buAutoNum type="arabicPeriod"/>
            </a:pPr>
            <a:r>
              <a:rPr lang="en-US" b="0" i="0" dirty="0">
                <a:effectLst/>
                <a:latin typeface="inter-regular"/>
              </a:rPr>
              <a:t>Each process is executed in circular order that shares a fixed time slot or quantum.</a:t>
            </a:r>
          </a:p>
          <a:p>
            <a:pPr algn="just">
              <a:buFont typeface="+mj-lt"/>
              <a:buAutoNum type="arabicPeriod"/>
            </a:pPr>
            <a:r>
              <a:rPr lang="en-US" b="0" i="0" dirty="0">
                <a:effectLst/>
                <a:latin typeface="inter-regular"/>
              </a:rPr>
              <a:t>Every process gets an opportunity in the round-robin scheduling algorithm to reschedule after a given quantum period.</a:t>
            </a:r>
          </a:p>
          <a:p>
            <a:pPr marL="342900" marR="274320" lvl="0" indent="-342900">
              <a:lnSpc>
                <a:spcPct val="115000"/>
              </a:lnSpc>
              <a:spcAft>
                <a:spcPts val="0"/>
              </a:spcAft>
              <a:buFont typeface="+mj-lt"/>
              <a:buAutoNum type="arabicPeriod"/>
              <a:tabLst>
                <a:tab pos="171450" algn="l"/>
              </a:tabLst>
            </a:pPr>
            <a:endParaRPr lang="en-IN" sz="2800" dirty="0"/>
          </a:p>
        </p:txBody>
      </p:sp>
    </p:spTree>
    <p:extLst>
      <p:ext uri="{BB962C8B-B14F-4D97-AF65-F5344CB8AC3E}">
        <p14:creationId xmlns:p14="http://schemas.microsoft.com/office/powerpoint/2010/main" val="24450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FC60-66BA-4F2D-9866-583584FB7F31}"/>
              </a:ext>
            </a:extLst>
          </p:cNvPr>
          <p:cNvSpPr>
            <a:spLocks noGrp="1"/>
          </p:cNvSpPr>
          <p:nvPr>
            <p:ph type="title"/>
          </p:nvPr>
        </p:nvSpPr>
        <p:spPr/>
        <p:txBody>
          <a:bodyPr>
            <a:normAutofit/>
          </a:bodyPr>
          <a:lstStyle/>
          <a:p>
            <a:r>
              <a:rPr lang="en-IN" sz="3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C76CC59-42BD-4B71-BEB2-81248A7D423A}"/>
              </a:ext>
            </a:extLst>
          </p:cNvPr>
          <p:cNvSpPr>
            <a:spLocks noGrp="1"/>
          </p:cNvSpPr>
          <p:nvPr>
            <p:ph idx="1"/>
          </p:nvPr>
        </p:nvSpPr>
        <p:spPr>
          <a:xfrm>
            <a:off x="646111" y="1331259"/>
            <a:ext cx="9647816" cy="4667759"/>
          </a:xfrm>
        </p:spPr>
        <p:txBody>
          <a:bodyPr>
            <a:normAutofit/>
          </a:bodyPr>
          <a:lstStyle/>
          <a:p>
            <a:pPr algn="just">
              <a:buFont typeface="+mj-lt"/>
              <a:buAutoNum type="arabicPeriod"/>
            </a:pPr>
            <a:r>
              <a:rPr lang="en-US" sz="2000" b="0" i="0" dirty="0">
                <a:effectLst/>
                <a:latin typeface="inter-regular"/>
              </a:rPr>
              <a:t>If the time quantum is lower, it takes more time on context switching between the processes.</a:t>
            </a:r>
          </a:p>
          <a:p>
            <a:pPr algn="just">
              <a:buFont typeface="+mj-lt"/>
              <a:buAutoNum type="arabicPeriod"/>
            </a:pPr>
            <a:r>
              <a:rPr lang="en-US" sz="2000" b="0" i="0" dirty="0">
                <a:effectLst/>
                <a:latin typeface="inter-regular"/>
              </a:rPr>
              <a:t>It does not provide any special priority to execute the most important process.</a:t>
            </a:r>
          </a:p>
          <a:p>
            <a:pPr algn="just">
              <a:buFont typeface="+mj-lt"/>
              <a:buAutoNum type="arabicPeriod"/>
            </a:pPr>
            <a:r>
              <a:rPr lang="en-US" sz="2000" b="0" i="0" dirty="0">
                <a:effectLst/>
                <a:latin typeface="inter-regular"/>
              </a:rPr>
              <a:t>The waiting time of a large process is higher due to the short time slot.</a:t>
            </a:r>
          </a:p>
          <a:p>
            <a:pPr algn="just">
              <a:buFont typeface="+mj-lt"/>
              <a:buAutoNum type="arabicPeriod"/>
            </a:pPr>
            <a:r>
              <a:rPr lang="en-US" sz="2000" b="0" i="0" dirty="0">
                <a:effectLst/>
                <a:latin typeface="inter-regular"/>
              </a:rPr>
              <a:t>The performance of the algorithm depends on the time quantum.</a:t>
            </a:r>
          </a:p>
          <a:p>
            <a:pPr algn="just">
              <a:buFont typeface="+mj-lt"/>
              <a:buAutoNum type="arabicPeriod"/>
            </a:pPr>
            <a:r>
              <a:rPr lang="en-US" sz="2000" b="0" i="0" dirty="0">
                <a:effectLst/>
                <a:latin typeface="inter-regular"/>
              </a:rPr>
              <a:t>The response time of the process is higher due to large slices to time quantum.</a:t>
            </a:r>
          </a:p>
          <a:p>
            <a:pPr algn="just">
              <a:buFont typeface="+mj-lt"/>
              <a:buAutoNum type="arabicPeriod"/>
            </a:pPr>
            <a:r>
              <a:rPr lang="en-US" sz="2000" b="0" i="0" dirty="0">
                <a:effectLst/>
                <a:latin typeface="inter-regular"/>
              </a:rPr>
              <a:t>Getting a correct time slot or quantum is quite difficult for all processes in the round-robin algorithm</a:t>
            </a:r>
          </a:p>
          <a:p>
            <a:pPr marL="0" indent="0">
              <a:buNone/>
            </a:pPr>
            <a:endParaRPr lang="en-IN" sz="2000" dirty="0"/>
          </a:p>
        </p:txBody>
      </p:sp>
    </p:spTree>
    <p:extLst>
      <p:ext uri="{BB962C8B-B14F-4D97-AF65-F5344CB8AC3E}">
        <p14:creationId xmlns:p14="http://schemas.microsoft.com/office/powerpoint/2010/main" val="2676803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2CFD-4AD0-4AC1-BF5E-81B89582CE3A}"/>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Least Recently Used Page Replacement Algorithm</a:t>
            </a:r>
            <a:br>
              <a:rPr lang="en-US" sz="4400" b="1"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B284107E-66F6-4F5B-892F-AA17AB2F5DDB}"/>
              </a:ext>
            </a:extLst>
          </p:cNvPr>
          <p:cNvSpPr>
            <a:spLocks noGrp="1"/>
          </p:cNvSpPr>
          <p:nvPr>
            <p:ph idx="1"/>
          </p:nvPr>
        </p:nvSpPr>
        <p:spPr>
          <a:xfrm>
            <a:off x="646111" y="1997084"/>
            <a:ext cx="8946541" cy="4195481"/>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Contents: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Description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and Output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82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CA883-49FB-48CB-A40B-CBC5F627607B}"/>
              </a:ext>
            </a:extLst>
          </p:cNvPr>
          <p:cNvSpPr>
            <a:spLocks noGrp="1"/>
          </p:cNvSpPr>
          <p:nvPr>
            <p:ph idx="1"/>
          </p:nvPr>
        </p:nvSpPr>
        <p:spPr>
          <a:xfrm>
            <a:off x="508508" y="481571"/>
            <a:ext cx="10863787" cy="6123415"/>
          </a:xfrm>
        </p:spPr>
        <p:txBody>
          <a:bodyPr>
            <a:normAutofit/>
          </a:bodyPr>
          <a:lstStyle/>
          <a:p>
            <a:pPr marL="0" indent="0">
              <a:lnSpc>
                <a:spcPct val="150000"/>
              </a:lnSpc>
              <a:buNone/>
            </a:pPr>
            <a:r>
              <a:rPr lang="en-US" sz="3600" b="1" dirty="0">
                <a:latin typeface="Times New Roman" panose="02020603050405020304" pitchFamily="18" charset="0"/>
                <a:cs typeface="Times New Roman" panose="02020603050405020304" pitchFamily="18" charset="0"/>
              </a:rPr>
              <a:t>Description:</a:t>
            </a:r>
          </a:p>
          <a:p>
            <a:pPr marL="0" indent="0">
              <a:lnSpc>
                <a:spcPct val="150000"/>
              </a:lnSpc>
              <a:buNone/>
            </a:pPr>
            <a:r>
              <a:rPr lang="en-US" sz="2200" b="1" dirty="0">
                <a:latin typeface="Times New Roman" panose="02020603050405020304" pitchFamily="18" charset="0"/>
                <a:cs typeface="Times New Roman" panose="02020603050405020304" pitchFamily="18" charset="0"/>
              </a:rPr>
              <a:t>		</a:t>
            </a:r>
            <a:r>
              <a:rPr lang="en-US" sz="2400" b="0" i="0" dirty="0">
                <a:solidFill>
                  <a:srgbClr val="DCDDDE"/>
                </a:solidFill>
                <a:effectLst/>
                <a:latin typeface="Times New Roman" panose="02020603050405020304" pitchFamily="18" charset="0"/>
                <a:cs typeface="Times New Roman" panose="02020603050405020304" pitchFamily="18" charset="0"/>
              </a:rPr>
              <a:t>The Least Recently Used (LRU) page replacement policy replaces the page that has not been used for the longest period of time. It is one of the algorithms that were made to approximate, if not better the efficiency of the optimal page replacement algorithm. The optimal algorithm assumes the entire reference string to be present at the time of allocation and replaces the page that will not be used for the longest period of time. LRU page replacement policy is based on the observation that pages that have been heavily used in the last few instructions will probably be heavily used again in the next few. Conversely, pages that have not been used for ages will probably remain unused for a long time.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99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264AD-CED7-44A2-A6F3-299975FF566E}"/>
              </a:ext>
            </a:extLst>
          </p:cNvPr>
          <p:cNvSpPr>
            <a:spLocks noGrp="1"/>
          </p:cNvSpPr>
          <p:nvPr>
            <p:ph idx="1"/>
          </p:nvPr>
        </p:nvSpPr>
        <p:spPr>
          <a:xfrm>
            <a:off x="508000" y="526473"/>
            <a:ext cx="11092874" cy="5985163"/>
          </a:xfrm>
        </p:spPr>
        <p:txBody>
          <a:bodyPr>
            <a:normAutofit fontScale="92500"/>
          </a:bodyPr>
          <a:lstStyle/>
          <a:p>
            <a:pPr marL="0" indent="0">
              <a:buNone/>
            </a:pPr>
            <a:r>
              <a:rPr lang="en-US" sz="3600" b="1" dirty="0">
                <a:latin typeface="Times New Roman" panose="02020603050405020304" pitchFamily="18" charset="0"/>
                <a:cs typeface="Times New Roman" panose="02020603050405020304" pitchFamily="18" charset="0"/>
              </a:rPr>
              <a:t>Algorithm:</a:t>
            </a:r>
          </a:p>
          <a:p>
            <a:pPr marL="0" marR="274320" indent="0">
              <a:lnSpc>
                <a:spcPct val="150000"/>
              </a:lnSpc>
              <a:spcBef>
                <a:spcPts val="0"/>
              </a:spcBef>
              <a:spcAft>
                <a:spcPts val="800"/>
              </a:spcAft>
              <a:buNone/>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pages_num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 the number of pages that memory can hold. Let frame array be the current set of pages in memory.</a:t>
            </a:r>
          </a:p>
          <a:p>
            <a:pPr marL="0" marR="274320" indent="0">
              <a:lnSpc>
                <a:spcPct val="150000"/>
              </a:lnSpc>
              <a:spcBef>
                <a:spcPts val="0"/>
              </a:spcBef>
              <a:spcAft>
                <a:spcPts val="800"/>
              </a:spcAft>
              <a:buNone/>
              <a:tabLst>
                <a:tab pos="17145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1.Start traversing the pages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274320" indent="0">
              <a:lnSpc>
                <a:spcPct val="150000"/>
              </a:lnSpc>
              <a:spcBef>
                <a:spcPts val="0"/>
              </a:spcBef>
              <a:spcAft>
                <a:spcPts val="800"/>
              </a:spcAft>
              <a:buNone/>
              <a:tabLst>
                <a:tab pos="171450" algn="l"/>
              </a:tabLs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If frame array holds less pages than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pages_num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274320" indent="0">
              <a:lnSpc>
                <a:spcPct val="150000"/>
              </a:lnSpc>
              <a:spcBef>
                <a:spcPts val="0"/>
              </a:spcBef>
              <a:spcAft>
                <a:spcPts val="800"/>
              </a:spcAft>
              <a:buNone/>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Insert page into the frame array one by one until the size of frame array reaches capacity or all page requests are processed.  </a:t>
            </a:r>
          </a:p>
          <a:p>
            <a:pPr marL="0" marR="274320" indent="0">
              <a:lnSpc>
                <a:spcPct val="150000"/>
              </a:lnSpc>
              <a:spcBef>
                <a:spcPts val="0"/>
              </a:spcBef>
              <a:spcAft>
                <a:spcPts val="800"/>
              </a:spcAft>
              <a:buNone/>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Simultaneously maintain the recent occurred index of each page in a array called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fcount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274320" indent="0">
              <a:lnSpc>
                <a:spcPct val="150000"/>
              </a:lnSpc>
              <a:spcBef>
                <a:spcPts val="0"/>
              </a:spcBef>
              <a:spcAft>
                <a:spcPts val="800"/>
              </a:spcAft>
              <a:buNone/>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Increment count.</a:t>
            </a:r>
          </a:p>
          <a:p>
            <a:pPr marL="0" marR="274320" indent="0">
              <a:lnSpc>
                <a:spcPct val="150000"/>
              </a:lnSpc>
              <a:spcBef>
                <a:spcPts val="0"/>
              </a:spcBef>
              <a:spcAft>
                <a:spcPts val="800"/>
              </a:spcAft>
              <a:buNone/>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ii) Else If current page is present in frame array, do nothing.</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8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4FA36-E7D9-4B45-9B95-4F7367BDA3BB}"/>
              </a:ext>
            </a:extLst>
          </p:cNvPr>
          <p:cNvSpPr>
            <a:spLocks noGrp="1"/>
          </p:cNvSpPr>
          <p:nvPr>
            <p:ph idx="1"/>
          </p:nvPr>
        </p:nvSpPr>
        <p:spPr>
          <a:xfrm>
            <a:off x="508000" y="544945"/>
            <a:ext cx="11028218" cy="5985164"/>
          </a:xfrm>
        </p:spPr>
        <p:txBody>
          <a:bodyPr>
            <a:normAutofit fontScale="85000" lnSpcReduction="20000"/>
          </a:bodyPr>
          <a:lstStyle/>
          <a:p>
            <a:pPr marL="0" indent="0">
              <a:buNone/>
            </a:pPr>
            <a:r>
              <a:rPr lang="en-US" sz="3600" b="1" dirty="0">
                <a:latin typeface="Times New Roman" panose="02020603050405020304" pitchFamily="18" charset="0"/>
                <a:cs typeface="Times New Roman" panose="02020603050405020304" pitchFamily="18" charset="0"/>
              </a:rPr>
              <a:t>Algorithm:</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iii) Else</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Find the page in the frame array that was least recently used. We find it using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fcount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array. We basically need to replace the page with minimum index. </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2) Replace the found page with current page. </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3) Increment count. </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4) Update index of current page in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fcount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274320" indent="0">
              <a:lnSpc>
                <a:spcPct val="150000"/>
              </a:lnSpc>
              <a:spcBef>
                <a:spcPts val="0"/>
              </a:spcBef>
              <a:spcAft>
                <a:spcPts val="800"/>
              </a:spcAft>
              <a:buNone/>
              <a:tabLst>
                <a:tab pos="1714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2.Calculate number of hits, hit ratio, miss ratio as follows,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Number of hits=</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pages_num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-count.</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Hit ratio= (Number of hits/</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pages_num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*100</a:t>
            </a:r>
          </a:p>
          <a:p>
            <a:pPr marL="0" marR="274320" indent="0">
              <a:lnSpc>
                <a:spcPct val="150000"/>
              </a:lnSpc>
              <a:spcBef>
                <a:spcPts val="0"/>
              </a:spcBef>
              <a:spcAft>
                <a:spcPts val="800"/>
              </a:spcAft>
              <a:buNone/>
              <a:tabLst>
                <a:tab pos="171450" algn="l"/>
              </a:tabLs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Miss ratio= (Count/</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pages_num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*100</a:t>
            </a:r>
          </a:p>
          <a:p>
            <a:pPr marL="0" indent="0">
              <a:buNone/>
            </a:pPr>
            <a:endParaRPr lang="en-US" dirty="0"/>
          </a:p>
        </p:txBody>
      </p:sp>
    </p:spTree>
    <p:extLst>
      <p:ext uri="{BB962C8B-B14F-4D97-AF65-F5344CB8AC3E}">
        <p14:creationId xmlns:p14="http://schemas.microsoft.com/office/powerpoint/2010/main" val="201836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3A39-2191-474D-B48B-724F85C0921F}"/>
              </a:ext>
            </a:extLst>
          </p:cNvPr>
          <p:cNvSpPr>
            <a:spLocks noGrp="1"/>
          </p:cNvSpPr>
          <p:nvPr>
            <p:ph idx="1"/>
          </p:nvPr>
        </p:nvSpPr>
        <p:spPr>
          <a:xfrm>
            <a:off x="392111" y="451495"/>
            <a:ext cx="11116397" cy="5955009"/>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Implementation:</a:t>
            </a: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endParaRPr lang="en-US" sz="3600" dirty="0"/>
          </a:p>
        </p:txBody>
      </p:sp>
      <p:pic>
        <p:nvPicPr>
          <p:cNvPr id="6" name="Picture 5">
            <a:extLst>
              <a:ext uri="{FF2B5EF4-FFF2-40B4-BE49-F238E27FC236}">
                <a16:creationId xmlns:a16="http://schemas.microsoft.com/office/drawing/2014/main" id="{315B8A2C-ACF4-4272-ABBB-3872CBE6E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746" y="1113519"/>
            <a:ext cx="8250508" cy="5481602"/>
          </a:xfrm>
          <a:prstGeom prst="rect">
            <a:avLst/>
          </a:prstGeom>
        </p:spPr>
      </p:pic>
    </p:spTree>
    <p:extLst>
      <p:ext uri="{BB962C8B-B14F-4D97-AF65-F5344CB8AC3E}">
        <p14:creationId xmlns:p14="http://schemas.microsoft.com/office/powerpoint/2010/main" val="120627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B89DFA-DF8D-4A44-B332-8CBB7AE6E6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1838" y="0"/>
            <a:ext cx="7451866" cy="6858000"/>
          </a:xfrm>
          <a:prstGeom prst="rect">
            <a:avLst/>
          </a:prstGeom>
        </p:spPr>
      </p:pic>
    </p:spTree>
    <p:extLst>
      <p:ext uri="{BB962C8B-B14F-4D97-AF65-F5344CB8AC3E}">
        <p14:creationId xmlns:p14="http://schemas.microsoft.com/office/powerpoint/2010/main" val="418511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1DCC-C5AF-4337-858C-C71447CBDEDE}"/>
              </a:ext>
            </a:extLst>
          </p:cNvPr>
          <p:cNvSpPr>
            <a:spLocks noGrp="1"/>
          </p:cNvSpPr>
          <p:nvPr>
            <p:ph type="title"/>
          </p:nvPr>
        </p:nvSpPr>
        <p:spPr>
          <a:xfrm>
            <a:off x="355108" y="346229"/>
            <a:ext cx="11025564" cy="770171"/>
          </a:xfrm>
        </p:spPr>
        <p:txBody>
          <a:bodyPr>
            <a:normAutofit/>
          </a:bodyPr>
          <a:lstStyle/>
          <a:p>
            <a:r>
              <a:rPr lang="en-US" b="1" u="sng" dirty="0">
                <a:latin typeface="Times New Roman" panose="02020603050405020304" pitchFamily="18" charset="0"/>
                <a:cs typeface="Times New Roman" panose="02020603050405020304" pitchFamily="18" charset="0"/>
              </a:rPr>
              <a:t>ROUND ROBIN SCHEDULING</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81FF8E-A95D-439B-BA56-6ADF61AD22F7}"/>
              </a:ext>
            </a:extLst>
          </p:cNvPr>
          <p:cNvSpPr>
            <a:spLocks noGrp="1"/>
          </p:cNvSpPr>
          <p:nvPr>
            <p:ph idx="1"/>
          </p:nvPr>
        </p:nvSpPr>
        <p:spPr>
          <a:xfrm>
            <a:off x="1200655" y="1760750"/>
            <a:ext cx="8946541" cy="4195481"/>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Contents: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Description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and Output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7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04F98-0742-45B3-9946-C2E9AC6565C4}"/>
              </a:ext>
            </a:extLst>
          </p:cNvPr>
          <p:cNvSpPr>
            <a:spLocks noGrp="1"/>
          </p:cNvSpPr>
          <p:nvPr>
            <p:ph idx="1"/>
          </p:nvPr>
        </p:nvSpPr>
        <p:spPr>
          <a:xfrm>
            <a:off x="514710" y="419168"/>
            <a:ext cx="11162580" cy="6019664"/>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Implementation:</a:t>
            </a:r>
          </a:p>
          <a:p>
            <a:pPr marL="0" indent="0">
              <a:buNone/>
            </a:pPr>
            <a:endParaRPr lang="en-US"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C4EE57-3D6F-4881-A360-63CE53500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695" y="1554018"/>
            <a:ext cx="9132609" cy="3749963"/>
          </a:xfrm>
          <a:prstGeom prst="rect">
            <a:avLst/>
          </a:prstGeom>
        </p:spPr>
      </p:pic>
    </p:spTree>
    <p:extLst>
      <p:ext uri="{BB962C8B-B14F-4D97-AF65-F5344CB8AC3E}">
        <p14:creationId xmlns:p14="http://schemas.microsoft.com/office/powerpoint/2010/main" val="164482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ADD1-CC6B-43EA-A3DB-96C231B26015}"/>
              </a:ext>
            </a:extLst>
          </p:cNvPr>
          <p:cNvSpPr>
            <a:spLocks noGrp="1"/>
          </p:cNvSpPr>
          <p:nvPr>
            <p:ph idx="1"/>
          </p:nvPr>
        </p:nvSpPr>
        <p:spPr>
          <a:xfrm>
            <a:off x="454673" y="359131"/>
            <a:ext cx="11282653" cy="6139737"/>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Output:</a:t>
            </a:r>
          </a:p>
          <a:p>
            <a:pPr marL="0" indent="0">
              <a:buNone/>
            </a:pP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030A10-D890-447D-811D-A2E737F43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494" y="1089039"/>
            <a:ext cx="8359010" cy="5086322"/>
          </a:xfrm>
          <a:prstGeom prst="rect">
            <a:avLst/>
          </a:prstGeom>
        </p:spPr>
      </p:pic>
    </p:spTree>
    <p:extLst>
      <p:ext uri="{BB962C8B-B14F-4D97-AF65-F5344CB8AC3E}">
        <p14:creationId xmlns:p14="http://schemas.microsoft.com/office/powerpoint/2010/main" val="1829717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935AC-A112-455B-8E46-CCFD445DDE50}"/>
              </a:ext>
            </a:extLst>
          </p:cNvPr>
          <p:cNvSpPr>
            <a:spLocks noGrp="1"/>
          </p:cNvSpPr>
          <p:nvPr>
            <p:ph idx="1"/>
          </p:nvPr>
        </p:nvSpPr>
        <p:spPr>
          <a:xfrm>
            <a:off x="450056" y="465350"/>
            <a:ext cx="11291888" cy="5927300"/>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Output:</a:t>
            </a:r>
          </a:p>
          <a:p>
            <a:pPr marL="0" indent="0">
              <a:buNone/>
            </a:pPr>
            <a:endParaRPr lang="en-US"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B3C6F7-ACCD-43ED-94F1-D463FA07E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186" y="859327"/>
            <a:ext cx="8065124" cy="5384455"/>
          </a:xfrm>
          <a:prstGeom prst="rect">
            <a:avLst/>
          </a:prstGeom>
        </p:spPr>
      </p:pic>
    </p:spTree>
    <p:extLst>
      <p:ext uri="{BB962C8B-B14F-4D97-AF65-F5344CB8AC3E}">
        <p14:creationId xmlns:p14="http://schemas.microsoft.com/office/powerpoint/2010/main" val="140486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0531F-6AE2-4B6F-8367-10D8D27316A2}"/>
              </a:ext>
            </a:extLst>
          </p:cNvPr>
          <p:cNvSpPr>
            <a:spLocks noGrp="1"/>
          </p:cNvSpPr>
          <p:nvPr>
            <p:ph idx="1"/>
          </p:nvPr>
        </p:nvSpPr>
        <p:spPr>
          <a:xfrm>
            <a:off x="521422" y="593573"/>
            <a:ext cx="10728470" cy="5410064"/>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Advantages:</a:t>
            </a:r>
          </a:p>
          <a:p>
            <a:pPr marL="457200" marR="274320" indent="-45720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LRU doesn't suffer from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Belady's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Anomaly. </a:t>
            </a:r>
          </a:p>
          <a:p>
            <a:pPr marL="457200" marR="274320" indent="-45720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page in the main memory that hasn't been used in the longest will be chosen for replacement. </a:t>
            </a:r>
          </a:p>
          <a:p>
            <a:pPr marL="457200" marR="274320" indent="-45720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generally gives fewer page faults than any other page replacement algorithm. So, LRU is the most commonly utilized method. </a:t>
            </a:r>
          </a:p>
          <a:p>
            <a:pPr marL="457200" marR="274320" indent="-45720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helps in the full analysis.</a:t>
            </a:r>
          </a:p>
          <a:p>
            <a:pPr marL="0" indent="0">
              <a:buNone/>
            </a:pP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33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5795-A66E-436D-B9B4-A6BFABDB5B46}"/>
              </a:ext>
            </a:extLst>
          </p:cNvPr>
          <p:cNvSpPr>
            <a:spLocks noGrp="1"/>
          </p:cNvSpPr>
          <p:nvPr>
            <p:ph type="title"/>
          </p:nvPr>
        </p:nvSpPr>
        <p:spPr>
          <a:xfrm>
            <a:off x="646111" y="701964"/>
            <a:ext cx="9404723" cy="1400530"/>
          </a:xfrm>
        </p:spPr>
        <p:txBody>
          <a:bodyPr/>
          <a:lstStyle/>
          <a:p>
            <a:r>
              <a:rPr lang="en-US" sz="36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DCF66AEC-3A3C-440E-BB5D-7402657546A0}"/>
              </a:ext>
            </a:extLst>
          </p:cNvPr>
          <p:cNvSpPr>
            <a:spLocks noGrp="1"/>
          </p:cNvSpPr>
          <p:nvPr>
            <p:ph idx="1"/>
          </p:nvPr>
        </p:nvSpPr>
        <p:spPr>
          <a:xfrm>
            <a:off x="646111" y="1626822"/>
            <a:ext cx="10021889" cy="5014123"/>
          </a:xfrm>
        </p:spPr>
        <p:txBody>
          <a:bodyPr/>
          <a:lstStyle/>
          <a:p>
            <a:pPr marR="27432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not easy to implement LRU because it requires hardware assistance.</a:t>
            </a:r>
          </a:p>
          <a:p>
            <a:pPr marR="27432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expensive and more complex. </a:t>
            </a:r>
          </a:p>
          <a:p>
            <a:pPr marR="274320">
              <a:lnSpc>
                <a:spcPct val="150000"/>
              </a:lnSpc>
              <a:spcBef>
                <a:spcPts val="0"/>
              </a:spcBef>
              <a:spcAft>
                <a:spcPts val="800"/>
              </a:spcAft>
              <a:buFont typeface="+mj-lt"/>
              <a:buAutoNum type="arabicPeriod"/>
              <a:tabLst>
                <a:tab pos="17145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needs an additional data structure.</a:t>
            </a:r>
          </a:p>
          <a:p>
            <a:endParaRPr lang="en-US" dirty="0"/>
          </a:p>
        </p:txBody>
      </p:sp>
    </p:spTree>
    <p:extLst>
      <p:ext uri="{BB962C8B-B14F-4D97-AF65-F5344CB8AC3E}">
        <p14:creationId xmlns:p14="http://schemas.microsoft.com/office/powerpoint/2010/main" val="95146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B12F03-2312-486A-989E-1C082569C3D3}"/>
              </a:ext>
            </a:extLst>
          </p:cNvPr>
          <p:cNvSpPr/>
          <p:nvPr/>
        </p:nvSpPr>
        <p:spPr>
          <a:xfrm>
            <a:off x="533400" y="2175164"/>
            <a:ext cx="11125199" cy="1569660"/>
          </a:xfrm>
          <a:prstGeom prst="rect">
            <a:avLst/>
          </a:prstGeom>
          <a:noFill/>
        </p:spPr>
        <p:txBody>
          <a:bodyPr wrap="square" lIns="91440" tIns="45720" rIns="91440" bIns="45720">
            <a:spAutoFit/>
          </a:bodyPr>
          <a:lstStyle/>
          <a:p>
            <a:pPr algn="ctr"/>
            <a:r>
              <a:rPr lang="en-US" sz="96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0414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F2E3-3414-442D-BA35-2036B9940975}"/>
              </a:ext>
            </a:extLst>
          </p:cNvPr>
          <p:cNvSpPr>
            <a:spLocks noGrp="1"/>
          </p:cNvSpPr>
          <p:nvPr>
            <p:ph type="title"/>
          </p:nvPr>
        </p:nvSpPr>
        <p:spPr>
          <a:xfrm>
            <a:off x="433047" y="541496"/>
            <a:ext cx="9404723" cy="914442"/>
          </a:xfrm>
        </p:spPr>
        <p:txBody>
          <a:bodyPr/>
          <a:lstStyle/>
          <a:p>
            <a:r>
              <a:rPr lang="en-US" sz="3600" b="1" dirty="0"/>
              <a:t>Description: </a:t>
            </a:r>
            <a:r>
              <a:rPr lang="en-US" sz="2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b="1" u="sng" dirty="0"/>
          </a:p>
        </p:txBody>
      </p:sp>
      <p:sp>
        <p:nvSpPr>
          <p:cNvPr id="3" name="Content Placeholder 2">
            <a:extLst>
              <a:ext uri="{FF2B5EF4-FFF2-40B4-BE49-F238E27FC236}">
                <a16:creationId xmlns:a16="http://schemas.microsoft.com/office/drawing/2014/main" id="{48EEB2D6-BC5B-433C-8AF0-3D4F8B03B7E0}"/>
              </a:ext>
            </a:extLst>
          </p:cNvPr>
          <p:cNvSpPr>
            <a:spLocks noGrp="1"/>
          </p:cNvSpPr>
          <p:nvPr>
            <p:ph idx="1"/>
          </p:nvPr>
        </p:nvSpPr>
        <p:spPr>
          <a:xfrm>
            <a:off x="635253" y="1740751"/>
            <a:ext cx="10921493" cy="3760846"/>
          </a:xfrm>
        </p:spPr>
        <p:txBody>
          <a:bodyPr>
            <a:normAutofit/>
          </a:bodyPr>
          <a:lstStyle/>
          <a:p>
            <a:pPr marL="0" marR="274320" indent="0">
              <a:lnSpc>
                <a:spcPct val="160000"/>
              </a:lnSpc>
              <a:spcAft>
                <a:spcPts val="800"/>
              </a:spcAft>
              <a:buNone/>
              <a:tabLst>
                <a:tab pos="171450" algn="l"/>
              </a:tabLst>
            </a:pPr>
            <a:r>
              <a:rPr lang="en-US" sz="2800" b="0" i="0" dirty="0">
                <a:solidFill>
                  <a:schemeClr val="tx1"/>
                </a:solidFill>
                <a:effectLst/>
                <a:latin typeface="urw-din"/>
              </a:rPr>
              <a:t>A </a:t>
            </a:r>
            <a:r>
              <a:rPr lang="en-US" sz="2800" b="1" i="0" dirty="0">
                <a:solidFill>
                  <a:schemeClr val="tx1"/>
                </a:solidFill>
                <a:effectLst/>
                <a:latin typeface="urw-din"/>
              </a:rPr>
              <a:t>Round-Robin scheduling algorithm</a:t>
            </a:r>
            <a:r>
              <a:rPr lang="en-US" sz="2800" b="0" i="0" dirty="0">
                <a:solidFill>
                  <a:schemeClr val="tx1"/>
                </a:solidFill>
                <a:effectLst/>
                <a:latin typeface="urw-din"/>
              </a:rPr>
              <a:t> is used to schedule the process fairly for each job a time slot or quantum and the interrupting the job if it is not completed by then the job come after the other job which is arrived in the quantum time that makes these scheduling fairly.</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596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873F-CEB4-43B7-AE58-09DB20AC3E14}"/>
              </a:ext>
            </a:extLst>
          </p:cNvPr>
          <p:cNvSpPr>
            <a:spLocks noGrp="1"/>
          </p:cNvSpPr>
          <p:nvPr>
            <p:ph type="title"/>
          </p:nvPr>
        </p:nvSpPr>
        <p:spPr>
          <a:xfrm>
            <a:off x="653030" y="461596"/>
            <a:ext cx="9404723" cy="1400530"/>
          </a:xfrm>
        </p:spPr>
        <p:txBody>
          <a:bodyPr/>
          <a:lstStyle/>
          <a:p>
            <a:r>
              <a:rPr lang="en-US"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Algorithm: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E227F05-F247-4E1E-A1D3-3567B0694E4F}"/>
              </a:ext>
            </a:extLst>
          </p:cNvPr>
          <p:cNvSpPr>
            <a:spLocks noGrp="1"/>
          </p:cNvSpPr>
          <p:nvPr>
            <p:ph idx="1"/>
          </p:nvPr>
        </p:nvSpPr>
        <p:spPr>
          <a:xfrm>
            <a:off x="646111" y="1395971"/>
            <a:ext cx="10201998" cy="5000433"/>
          </a:xfrm>
        </p:spPr>
        <p:txBody>
          <a:bodyPr>
            <a:normAutofit/>
          </a:bodyPr>
          <a:lstStyle/>
          <a:p>
            <a:pPr algn="just"/>
            <a:r>
              <a:rPr lang="en-US" sz="2000" b="1" i="0" dirty="0">
                <a:effectLst/>
                <a:latin typeface="inter-bold"/>
              </a:rPr>
              <a:t>Step 1:</a:t>
            </a:r>
            <a:r>
              <a:rPr lang="en-US" sz="2000" b="0" i="0" dirty="0">
                <a:effectLst/>
                <a:latin typeface="inter-regular"/>
              </a:rPr>
              <a:t> Organize all processes according to their arrival time in the ready queue. The queue structure of the ready queue is based on the FIFO structure to execute all CPU processes.</a:t>
            </a:r>
          </a:p>
          <a:p>
            <a:pPr algn="just"/>
            <a:r>
              <a:rPr lang="en-US" sz="2000" b="1" i="0" dirty="0">
                <a:effectLst/>
                <a:latin typeface="inter-bold"/>
              </a:rPr>
              <a:t>Step 2:</a:t>
            </a:r>
            <a:r>
              <a:rPr lang="en-US" sz="2000" b="0" i="0" dirty="0">
                <a:effectLst/>
                <a:latin typeface="inter-regular"/>
              </a:rPr>
              <a:t> Now, we push the first process from the ready queue to execute its task for a fixed time, allocated by each process that arrives in the queue.</a:t>
            </a:r>
          </a:p>
          <a:p>
            <a:pPr algn="just"/>
            <a:r>
              <a:rPr lang="en-US" sz="2000" b="1" i="0" dirty="0">
                <a:effectLst/>
                <a:latin typeface="inter-bold"/>
              </a:rPr>
              <a:t>Step 3:</a:t>
            </a:r>
            <a:r>
              <a:rPr lang="en-US" sz="2000" b="0" i="0" dirty="0">
                <a:effectLst/>
                <a:latin typeface="inter-regular"/>
              </a:rPr>
              <a:t> If the process cannot complete their task within defined time interval or slots because it is stopped by another process that pushes from the ready queue to execute their task due to arrival time of the next process is reached. Therefore, CPU saved the previous state of the process, which helps to resume from the point where it is interrupted. (If the burst time of the process is left, push the process end of the ready queue).</a:t>
            </a:r>
          </a:p>
          <a:p>
            <a:pPr algn="just"/>
            <a:r>
              <a:rPr lang="en-US" sz="2000" b="1" i="0" dirty="0">
                <a:effectLst/>
                <a:latin typeface="inter-bold"/>
              </a:rPr>
              <a:t>Step 4:</a:t>
            </a:r>
            <a:r>
              <a:rPr lang="en-US" sz="2000" b="0" i="0" dirty="0">
                <a:effectLst/>
                <a:latin typeface="inter-regular"/>
              </a:rPr>
              <a:t> Similarly, the scheduler selects another process from the ready queue to execute its tasks. When a process finishes its task within time slots, the process will not go for further execution because the process's burst time is finished.</a:t>
            </a:r>
          </a:p>
          <a:p>
            <a:pPr algn="just"/>
            <a:r>
              <a:rPr lang="en-US" sz="2000" b="1" i="0" dirty="0">
                <a:effectLst/>
                <a:latin typeface="inter-bold"/>
              </a:rPr>
              <a:t>Step 5:</a:t>
            </a:r>
            <a:r>
              <a:rPr lang="en-US" sz="2000" b="0" i="0" dirty="0">
                <a:effectLst/>
                <a:latin typeface="inter-regular"/>
              </a:rPr>
              <a:t> Similarly, we repeat all the steps to execute the process until the work has finished.</a:t>
            </a:r>
          </a:p>
        </p:txBody>
      </p:sp>
    </p:spTree>
    <p:extLst>
      <p:ext uri="{BB962C8B-B14F-4D97-AF65-F5344CB8AC3E}">
        <p14:creationId xmlns:p14="http://schemas.microsoft.com/office/powerpoint/2010/main" val="395854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8223-771D-4D19-A318-C5E2BD350FB9}"/>
              </a:ext>
            </a:extLst>
          </p:cNvPr>
          <p:cNvSpPr>
            <a:spLocks noGrp="1"/>
          </p:cNvSpPr>
          <p:nvPr>
            <p:ph type="title"/>
          </p:nvPr>
        </p:nvSpPr>
        <p:spPr>
          <a:xfrm>
            <a:off x="628356" y="150919"/>
            <a:ext cx="9404723" cy="1018747"/>
          </a:xfrm>
        </p:spPr>
        <p:txBody>
          <a:bodyPr/>
          <a:lstStyle/>
          <a:p>
            <a:r>
              <a:rPr lang="en-US" sz="3600" b="1" dirty="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56CDDBE-1BF2-4654-8E61-BDA7D3307D67}"/>
              </a:ext>
            </a:extLst>
          </p:cNvPr>
          <p:cNvPicPr>
            <a:picLocks noChangeAspect="1"/>
          </p:cNvPicPr>
          <p:nvPr/>
        </p:nvPicPr>
        <p:blipFill>
          <a:blip r:embed="rId2"/>
          <a:stretch>
            <a:fillRect/>
          </a:stretch>
        </p:blipFill>
        <p:spPr>
          <a:xfrm>
            <a:off x="1783860" y="947993"/>
            <a:ext cx="8624279" cy="33532981"/>
          </a:xfrm>
          <a:prstGeom prst="rect">
            <a:avLst/>
          </a:prstGeom>
        </p:spPr>
      </p:pic>
    </p:spTree>
    <p:extLst>
      <p:ext uri="{BB962C8B-B14F-4D97-AF65-F5344CB8AC3E}">
        <p14:creationId xmlns:p14="http://schemas.microsoft.com/office/powerpoint/2010/main" val="344914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1A6A5D-482A-415F-8FDE-0CF86E36D01F}"/>
              </a:ext>
            </a:extLst>
          </p:cNvPr>
          <p:cNvPicPr>
            <a:picLocks noChangeAspect="1"/>
          </p:cNvPicPr>
          <p:nvPr/>
        </p:nvPicPr>
        <p:blipFill>
          <a:blip r:embed="rId2"/>
          <a:stretch>
            <a:fillRect/>
          </a:stretch>
        </p:blipFill>
        <p:spPr>
          <a:xfrm>
            <a:off x="1708902" y="-5430983"/>
            <a:ext cx="8266371" cy="32141361"/>
          </a:xfrm>
          <a:prstGeom prst="rect">
            <a:avLst/>
          </a:prstGeom>
        </p:spPr>
      </p:pic>
    </p:spTree>
    <p:extLst>
      <p:ext uri="{BB962C8B-B14F-4D97-AF65-F5344CB8AC3E}">
        <p14:creationId xmlns:p14="http://schemas.microsoft.com/office/powerpoint/2010/main" val="326076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7BEAB2-3B08-46D0-9AFE-89E6DF8B45B7}"/>
              </a:ext>
            </a:extLst>
          </p:cNvPr>
          <p:cNvPicPr>
            <a:picLocks noChangeAspect="1"/>
          </p:cNvPicPr>
          <p:nvPr/>
        </p:nvPicPr>
        <p:blipFill>
          <a:blip r:embed="rId2"/>
          <a:stretch>
            <a:fillRect/>
          </a:stretch>
        </p:blipFill>
        <p:spPr>
          <a:xfrm>
            <a:off x="1182429" y="-12205855"/>
            <a:ext cx="8501898" cy="33057139"/>
          </a:xfrm>
          <a:prstGeom prst="rect">
            <a:avLst/>
          </a:prstGeom>
        </p:spPr>
      </p:pic>
    </p:spTree>
    <p:extLst>
      <p:ext uri="{BB962C8B-B14F-4D97-AF65-F5344CB8AC3E}">
        <p14:creationId xmlns:p14="http://schemas.microsoft.com/office/powerpoint/2010/main" val="253305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B22A95-D472-4D88-9F06-8BB2BD92FE33}"/>
              </a:ext>
            </a:extLst>
          </p:cNvPr>
          <p:cNvPicPr>
            <a:picLocks noChangeAspect="1"/>
          </p:cNvPicPr>
          <p:nvPr/>
        </p:nvPicPr>
        <p:blipFill>
          <a:blip r:embed="rId2"/>
          <a:stretch>
            <a:fillRect/>
          </a:stretch>
        </p:blipFill>
        <p:spPr>
          <a:xfrm>
            <a:off x="1692651" y="-19645745"/>
            <a:ext cx="8806698" cy="34242264"/>
          </a:xfrm>
          <a:prstGeom prst="rect">
            <a:avLst/>
          </a:prstGeom>
        </p:spPr>
      </p:pic>
    </p:spTree>
    <p:extLst>
      <p:ext uri="{BB962C8B-B14F-4D97-AF65-F5344CB8AC3E}">
        <p14:creationId xmlns:p14="http://schemas.microsoft.com/office/powerpoint/2010/main" val="15295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5D1DB-8305-4BD8-B9E3-50F168681DFD}"/>
              </a:ext>
            </a:extLst>
          </p:cNvPr>
          <p:cNvPicPr>
            <a:picLocks noChangeAspect="1"/>
          </p:cNvPicPr>
          <p:nvPr/>
        </p:nvPicPr>
        <p:blipFill>
          <a:blip r:embed="rId2"/>
          <a:stretch>
            <a:fillRect/>
          </a:stretch>
        </p:blipFill>
        <p:spPr>
          <a:xfrm>
            <a:off x="1664942" y="-25867180"/>
            <a:ext cx="8862116" cy="34457741"/>
          </a:xfrm>
          <a:prstGeom prst="rect">
            <a:avLst/>
          </a:prstGeom>
        </p:spPr>
      </p:pic>
    </p:spTree>
    <p:extLst>
      <p:ext uri="{BB962C8B-B14F-4D97-AF65-F5344CB8AC3E}">
        <p14:creationId xmlns:p14="http://schemas.microsoft.com/office/powerpoint/2010/main" val="18076013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1026</Words>
  <Application>Microsoft Office PowerPoint</Application>
  <PresentationFormat>Widescreen</PresentationFormat>
  <Paragraphs>74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inter-bold</vt:lpstr>
      <vt:lpstr>inter-regular</vt:lpstr>
      <vt:lpstr>Times New Roman</vt:lpstr>
      <vt:lpstr>urw-din</vt:lpstr>
      <vt:lpstr>Office Theme</vt:lpstr>
      <vt:lpstr>          THE NATIONAL INSTITUTE OF ENGINEERING (An Autonomous Institute under VTU, Belagavi)   Operating Systems(CS5C02)   Submitted by  TANMAY KUMAR  4NI19CS114    YASH CHAUHAN    4NI19CS123     Course Instructor:  Dr. Jayasri B S (Professor and Dean- EAB) </vt:lpstr>
      <vt:lpstr>ROUND ROBIN SCHEDULING</vt:lpstr>
      <vt:lpstr>Description:  </vt:lpstr>
      <vt:lpstr>Algorithm: </vt:lpstr>
      <vt:lpstr>Implementation:</vt:lpstr>
      <vt:lpstr>PowerPoint Presentation</vt:lpstr>
      <vt:lpstr>PowerPoint Presentation</vt:lpstr>
      <vt:lpstr>PowerPoint Presentation</vt:lpstr>
      <vt:lpstr>PowerPoint Presentation</vt:lpstr>
      <vt:lpstr>PowerPoint Presentation</vt:lpstr>
      <vt:lpstr>Output:</vt:lpstr>
      <vt:lpstr>Advantages:</vt:lpstr>
      <vt:lpstr>Disadvantages: </vt:lpstr>
      <vt:lpstr>Least Recently Used Page Replacement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NATIONAL INSTITUTE OF ENGINEERING</dc:title>
  <dc:creator>Hrishikesh Nayak</dc:creator>
  <cp:lastModifiedBy>Tanmay Kumar</cp:lastModifiedBy>
  <cp:revision>16</cp:revision>
  <dcterms:created xsi:type="dcterms:W3CDTF">2021-12-29T12:05:46Z</dcterms:created>
  <dcterms:modified xsi:type="dcterms:W3CDTF">2022-01-03T08:16:26Z</dcterms:modified>
</cp:coreProperties>
</file>