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2"/>
    <p:sldId id="267" r:id="rId13"/>
    <p:sldId id="265" r:id="rId14"/>
    <p:sldId id="286" r:id="rId15"/>
    <p:sldId id="271" r:id="rId16"/>
    <p:sldId id="275" r:id="rId17"/>
    <p:sldId id="278" r:id="rId18"/>
    <p:sldId id="279" r:id="rId19"/>
    <p:sldId id="281" r:id="rId20"/>
    <p:sldId id="274" r:id="rId21"/>
    <p:sldId id="280" r:id="rId22"/>
    <p:sldId id="272" r:id="rId23"/>
    <p:sldId id="283" r:id="rId24"/>
    <p:sldId id="273" r:id="rId25"/>
    <p:sldId id="284" r:id="rId26"/>
    <p:sldId id="285" r:id="rId27"/>
    <p:sldId id="268" r:id="rId28"/>
    <p:sldId id="269" r:id="rId29"/>
    <p:sldId id="287" r:id="rId30"/>
  </p:sldIdLst>
  <p:sldSz cx="9144000" cy="5143500" type="screen16x9"/>
  <p:notesSz cx="6858000" cy="9144000"/>
  <p:embeddedFontLst>
    <p:embeddedFont>
      <p:font typeface="PT Sans Narrow" panose="020B0506020203020204"/>
      <p:regular r:id="rId34"/>
    </p:embeddedFont>
    <p:embeddedFont>
      <p:font typeface="Open Sans" panose="020B0606030504020204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E826234-4296-4847-9DAC-43D7C49FF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9871a846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19871a846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19871a84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19871a846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9871a846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19871a846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9871a846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19871a846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9871a846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19871a846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9871a846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19871a846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19871a846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19871a846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19871a84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19871a84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9871a846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9871a846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19871a84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19871a84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9871a84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19871a84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19871a846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19871a846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00191" y="220775"/>
            <a:ext cx="894361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RICETTA- Food Recipe Application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Name: </a:t>
            </a:r>
            <a:r>
              <a:rPr lang="en-GB" sz="1225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Ricetta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Number: Team 11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GB" sz="1225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Ricetta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  Tanmay </a:t>
            </a:r>
            <a:r>
              <a:rPr lang="en-GB" sz="1225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Kakade</a:t>
            </a: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(1002023412)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Mrunmai</a:t>
            </a: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Magar(1002092125)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 More(1002060504)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Utkarsh </a:t>
            </a:r>
            <a:r>
              <a:rPr lang="en-GB" sz="1225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Sonawane</a:t>
            </a: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(1002029320)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GB" sz="1225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Vichare</a:t>
            </a: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(1001968015)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Date: 04/03/2023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25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Iteration #02</a:t>
            </a:r>
            <a:endParaRPr sz="1225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12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5324-001 Software Engineering: Analysis, Design, and Testing</a:t>
            </a:r>
            <a:endParaRPr sz="1125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1330060"/>
            <a:ext cx="3985648" cy="2698149"/>
          </a:xfrm>
          <a:prstGeom prst="rect">
            <a:avLst/>
          </a:prstGeom>
          <a:noFill/>
          <a:ln>
            <a:noFill/>
          </a:ln>
          <a:effectLst>
            <a:outerShdw blurRad="57150" dist="209550" dir="7380000" algn="bl" rotWithShape="0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699" y="7797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Diagram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775" y="1313649"/>
            <a:ext cx="5121084" cy="3482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33954" y="139900"/>
            <a:ext cx="8498345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to Use Case Traceability Matrix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oogle Shape;123;p22"/>
          <p:cNvGraphicFramePr/>
          <p:nvPr/>
        </p:nvGraphicFramePr>
        <p:xfrm>
          <a:off x="994138" y="969963"/>
          <a:ext cx="7155700" cy="3901950"/>
        </p:xfrm>
        <a:graphic>
          <a:graphicData uri="http://schemas.openxmlformats.org/drawingml/2006/table">
            <a:tbl>
              <a:tblPr>
                <a:noFill/>
                <a:tableStyleId>{DE826234-4296-4847-9DAC-43D7C49FF2E4}</a:tableStyleId>
              </a:tblPr>
              <a:tblGrid>
                <a:gridCol w="712600"/>
                <a:gridCol w="1049100"/>
                <a:gridCol w="445375"/>
                <a:gridCol w="475075"/>
                <a:gridCol w="445375"/>
                <a:gridCol w="524550"/>
                <a:gridCol w="524550"/>
                <a:gridCol w="465175"/>
                <a:gridCol w="514650"/>
                <a:gridCol w="524550"/>
                <a:gridCol w="435475"/>
                <a:gridCol w="475075"/>
                <a:gridCol w="564150"/>
              </a:tblGrid>
              <a:tr h="30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Weight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UC1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UC3.1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UC3.2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UC3.3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UC3.4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UC3.5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UC3.6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UC4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UC5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R8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R9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R10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R11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1726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Matrix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921834" y="941049"/>
          <a:ext cx="7736852" cy="3148844"/>
        </p:xfrm>
        <a:graphic>
          <a:graphicData uri="http://schemas.openxmlformats.org/drawingml/2006/table">
            <a:tbl>
              <a:tblPr>
                <a:noFill/>
                <a:tableStyleId>{DE826234-4296-4847-9DAC-43D7C49FF2E4}</a:tableStyleId>
              </a:tblPr>
              <a:tblGrid>
                <a:gridCol w="882284"/>
                <a:gridCol w="869043"/>
                <a:gridCol w="1190549"/>
                <a:gridCol w="869043"/>
                <a:gridCol w="869043"/>
                <a:gridCol w="1005205"/>
                <a:gridCol w="1019175"/>
                <a:gridCol w="1032510"/>
              </a:tblGrid>
              <a:tr h="34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Effort(person-weeks)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to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 1</a:t>
                      </a:r>
                      <a:endParaRPr lang="en-GB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(Due:02/27/23 )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Iteration </a:t>
                      </a:r>
                      <a:r>
                        <a:rPr lang="en-US" alt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(Due:04/03/23)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Iteration </a:t>
                      </a:r>
                      <a:r>
                        <a:rPr lang="en-US" alt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(Due:04/19/23 )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</a:tr>
              <a:tr h="192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UC1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TK, AV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2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311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UC3.1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UC2,UC3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UC2,UC3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UC3.3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UC2,UC3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1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UC3.4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UC2,UC3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US,NM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UC3.5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UC2,UC3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UC3.6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UC2,UC3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UC4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TK,MM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UC5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UC1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AV,NM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effort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3"/>
          <p:cNvSpPr txBox="1"/>
          <p:nvPr/>
        </p:nvSpPr>
        <p:spPr>
          <a:xfrm>
            <a:off x="858799" y="4234625"/>
            <a:ext cx="465940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Person-Week = 5 hrs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Team Members: Tanmay K, </a:t>
            </a:r>
            <a:r>
              <a:rPr lang="en-GB" sz="1200" dirty="0" err="1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Mrunmai</a:t>
            </a:r>
            <a:r>
              <a:rPr lang="en-GB" sz="12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M, Neha M, Utkarsh S, Aditya V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84" y="285999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EUC/ UIPs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561106" y="1398916"/>
          <a:ext cx="6021788" cy="3037840"/>
        </p:xfrm>
        <a:graphic>
          <a:graphicData uri="http://schemas.openxmlformats.org/drawingml/2006/table">
            <a:tbl>
              <a:tblPr firstRow="1" bandRow="1">
                <a:tableStyleId>{DE826234-4296-4847-9DAC-43D7C49FF2E4}</a:tableStyleId>
              </a:tblPr>
              <a:tblGrid>
                <a:gridCol w="2973788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 2: Display categories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has successfully logged in and is on the home screen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Ricetta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System authenticates the user and directs to the home page of the app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1.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TUCBW the user clicks on display categories button.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S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ystem provides a selection pane to separate recipes into categories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TUCEW the user viewing all the  various categories available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Condition: 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user should be able to select the desired category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1246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EUC/ UIPs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1106" y="1184230"/>
          <a:ext cx="6021788" cy="3251200"/>
        </p:xfrm>
        <a:graphic>
          <a:graphicData uri="http://schemas.openxmlformats.org/drawingml/2006/table">
            <a:tbl>
              <a:tblPr firstRow="1" bandRow="1">
                <a:tableStyleId>{DE826234-4296-4847-9DAC-43D7C49FF2E4}</a:tableStyleId>
              </a:tblPr>
              <a:tblGrid>
                <a:gridCol w="2973788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 3: Recipe List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can see the various categories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Ricetta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System displays the categories to the user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1.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TUCBW the user selecting the category</a:t>
                      </a:r>
                      <a:endParaRPr lang="en-GB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 panose="020B0604020202020204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he system displays the recipes in the selected category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TUCEW the user viewing all the recipes belonging to the desired category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should successfully view the recipe list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9609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EUC/ UIPs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1106" y="1346339"/>
          <a:ext cx="6021788" cy="3398520"/>
        </p:xfrm>
        <a:graphic>
          <a:graphicData uri="http://schemas.openxmlformats.org/drawingml/2006/table">
            <a:tbl>
              <a:tblPr firstRow="1" bandRow="1">
                <a:tableStyleId>{DE826234-4296-4847-9DAC-43D7C49FF2E4}</a:tableStyleId>
              </a:tblPr>
              <a:tblGrid>
                <a:gridCol w="2973788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 3.2: Recipe Information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Pre-Condition: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user has accessed the recipe list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Ricetta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The system lists all the available recipes of a particular category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 TUCBW the user clicking on the View button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 panose="020B0604020202020204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system displays the recipe information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TUCEW the user acknowledging the list of ingredients and the cooking time of the selected recipe</a:t>
                      </a:r>
                      <a:endParaRPr lang="en-GB" sz="105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 panose="020B0604020202020204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Condition: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user should be able to view the information of the selected recipe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9853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EUC/ UIPs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61106" y="1290679"/>
          <a:ext cx="6021788" cy="3037840"/>
        </p:xfrm>
        <a:graphic>
          <a:graphicData uri="http://schemas.openxmlformats.org/drawingml/2006/table">
            <a:tbl>
              <a:tblPr firstRow="1" bandRow="1">
                <a:tableStyleId>{DE826234-4296-4847-9DAC-43D7C49FF2E4}</a:tableStyleId>
              </a:tblPr>
              <a:tblGrid>
                <a:gridCol w="2973788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 3.3: Nutritional Values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 Condition: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user has accessed the recipe list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Actor: User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System: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Ricetta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The system lists all the available recipes of a particular category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TUCBW the user clicking the nutrition info button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 panose="020B0604020202020204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The system displays the nutrition values of the selected recipe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 panose="020B0604020202020204"/>
                          <a:cs typeface="Times New Roman" panose="02020603050405020304" pitchFamily="18" charset="0"/>
                          <a:sym typeface="Arial" panose="020B0604020202020204"/>
                        </a:rPr>
                        <a:t>TUCEW the user viewing the nutrition value chart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Condition: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user should see the nutritional values of the selected recipe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1658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Display Categories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8274" y="1173039"/>
            <a:ext cx="5181599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1658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Recipe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157" y="1234068"/>
            <a:ext cx="5613685" cy="37751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1658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 Recipe Information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235" y="966439"/>
            <a:ext cx="5875529" cy="4070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220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00393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Design Approach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Diagram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RUCTM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Matrix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EUC/ UIPs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Class Diagram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Snaps</a:t>
            </a:r>
            <a:endParaRPr lang="en-GB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3950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Class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179" y="1135266"/>
            <a:ext cx="7624987" cy="36597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7804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Snapshots: Display Categories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08" y="1291404"/>
            <a:ext cx="4497658" cy="3430214"/>
          </a:xfrm>
          <a:prstGeom prst="rect">
            <a:avLst/>
          </a:prstGeom>
        </p:spPr>
      </p:pic>
      <p:pic>
        <p:nvPicPr>
          <p:cNvPr id="7" name="Picture 6" descr="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22" y="1291404"/>
            <a:ext cx="2373923" cy="34302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7804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Snapshots: Recipe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79" y="1266864"/>
            <a:ext cx="4861933" cy="3558832"/>
          </a:xfrm>
          <a:prstGeom prst="rect">
            <a:avLst/>
          </a:prstGeom>
        </p:spPr>
      </p:pic>
      <p:pic>
        <p:nvPicPr>
          <p:cNvPr id="6" name="Picture 5" descr="Timelin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00" y="1266864"/>
            <a:ext cx="2373923" cy="35588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7804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Snapshots: Recipe 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56" y="1122556"/>
            <a:ext cx="4721217" cy="3872434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86" y="1122557"/>
            <a:ext cx="2373923" cy="38724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7804"/>
            <a:ext cx="8520600" cy="7074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Snapshots: Nutrition Value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81" y="1144859"/>
            <a:ext cx="4847063" cy="385217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87" y="1144859"/>
            <a:ext cx="2373923" cy="3852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28599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is extremely convenient and useful for a diverse variety of meals.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save time and energy when searching for everyday recipes as well as recipes for special occasions.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this is a mobile application, users can look for recipes whenever and wherever they are and also save them for later use.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be used by a broad spectrum of people, which would include parents trying to cook new recipes for their children, dessert lovers, restaurant owners wanting to expand their menu, and regular cooks.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757000" cy="20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207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28175"/>
            <a:ext cx="8520600" cy="364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indent="-330200">
              <a:lnSpc>
                <a:spcPct val="150000"/>
              </a:lnSpc>
              <a:buClr>
                <a:srgbClr val="000000"/>
              </a:buClr>
              <a:buSzPts val="1600"/>
            </a:pPr>
            <a:endParaRPr lang="en-US" sz="1600" dirty="0"/>
          </a:p>
          <a:p>
            <a:pPr indent="-33020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aim on developing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Ricetta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Food Recipe application, which aids its users in discovering new recipes to satisfy their hunger pangs.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helps users find and view different food recipes based on different categories, as well as allowing them to add their own recipes to the database. 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1700" i="0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handy application, which every user can search for recipes, save recipe as favorite, and create personal cookbook for daily or weekly meals. </a:t>
            </a:r>
            <a:endParaRPr lang="en-US" sz="1700" i="0" strike="noStrik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aspires to run efficiently, while having an intuitive a simple design that provides the user all the necessary functionalities. </a:t>
            </a:r>
            <a:endParaRPr lang="en-US" sz="17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 algn="just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en-US" sz="1700" i="0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implemented using Java programming , Android and SQLite/MySQL. </a:t>
            </a:r>
            <a:endParaRPr lang="en-US" sz="1700" i="0" strike="noStrik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0200">
              <a:lnSpc>
                <a:spcPct val="150000"/>
              </a:lnSpc>
              <a:buClr>
                <a:srgbClr val="000000"/>
              </a:buClr>
              <a:buSzPts val="1600"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2608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Design Approach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8064" y="1594785"/>
            <a:ext cx="1721661" cy="6716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Idea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97543" y="1594785"/>
            <a:ext cx="1721661" cy="6716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&amp; Analysis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54092" y="1582648"/>
            <a:ext cx="1721660" cy="6716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features for the app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65789" y="3115431"/>
            <a:ext cx="1721660" cy="704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99390" y="3115432"/>
            <a:ext cx="1721660" cy="7040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&amp; Coding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73570" y="1577562"/>
            <a:ext cx="1721660" cy="6716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detailed app specifications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12740" y="3115431"/>
            <a:ext cx="1721660" cy="70400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features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127707" y="1877352"/>
            <a:ext cx="465948" cy="97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364681" y="1886097"/>
            <a:ext cx="460117" cy="89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605046" y="1877352"/>
            <a:ext cx="460748" cy="89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ent Arrow 1"/>
          <p:cNvSpPr/>
          <p:nvPr/>
        </p:nvSpPr>
        <p:spPr>
          <a:xfrm rot="10800000">
            <a:off x="7963430" y="2296749"/>
            <a:ext cx="189058" cy="1255030"/>
          </a:xfrm>
          <a:prstGeom prst="bentArrow">
            <a:avLst>
              <a:gd name="adj1" fmla="val 25000"/>
              <a:gd name="adj2" fmla="val 25000"/>
              <a:gd name="adj3" fmla="val 3185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5650080" y="3467434"/>
            <a:ext cx="533630" cy="843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/>
          <p:cNvSpPr/>
          <p:nvPr/>
        </p:nvSpPr>
        <p:spPr>
          <a:xfrm>
            <a:off x="3215790" y="3451531"/>
            <a:ext cx="655258" cy="72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6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609600" y="726003"/>
          <a:ext cx="7924800" cy="4233793"/>
        </p:xfrm>
        <a:graphic>
          <a:graphicData uri="http://schemas.openxmlformats.org/drawingml/2006/table">
            <a:tbl>
              <a:tblPr>
                <a:noFill/>
                <a:tableStyleId>{DE826234-4296-4847-9DAC-43D7C49FF2E4}</a:tableStyleId>
              </a:tblPr>
              <a:tblGrid>
                <a:gridCol w="952500"/>
                <a:gridCol w="6972300"/>
              </a:tblGrid>
              <a:tr h="299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ReqID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Statement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authenticated login for users to access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Ricetta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1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a selection pane to separate recipes into categories.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R3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suggest recipes of similar kind based on the choice user has chosen.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6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allow users to learn the nutritional values of a chosen recipe.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a list of ingredients based on the recipe selected.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R6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user to check for how much preparation time and cooking time is required.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R7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how many people can have the dish.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R8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a complete description and instructions about how the dish should be prepared, cooked, and served.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R9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a feature where users can rate/ comment on a recipe, and to view previous feedbacks..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the flexibility to add favourite recipes into their favourite list.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6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shall provide users the flexibility to create a daily or weekly meal based on their preferences.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699" y="16326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2808836" y="1013786"/>
          <a:ext cx="3526325" cy="3577341"/>
        </p:xfrm>
        <a:graphic>
          <a:graphicData uri="http://schemas.openxmlformats.org/drawingml/2006/table">
            <a:tbl>
              <a:tblPr>
                <a:noFill/>
                <a:tableStyleId>{DE826234-4296-4847-9DAC-43D7C49FF2E4}</a:tableStyleId>
              </a:tblPr>
              <a:tblGrid>
                <a:gridCol w="1281450"/>
                <a:gridCol w="2244875"/>
              </a:tblGrid>
              <a:tr h="38404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#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BDC6"/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Registeration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Login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UC2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Categories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 List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UC3.1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Recipe Information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UC3.2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Nutritional Values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UC3.3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Feedback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UC3.4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Review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UC3.5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Servings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UC3.6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recipe to favourites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UC4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 Similar Recipes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Daily/ Weekly Menu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8025"/>
            <a:ext cx="8520600" cy="707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hart, diagram, funnel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422" y="885426"/>
            <a:ext cx="5252644" cy="408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104600"/>
            <a:ext cx="85206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803600"/>
            <a:ext cx="9144000" cy="4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UC1: User Registration/ Login</a:t>
            </a:r>
            <a:endParaRPr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enters his credentials, and clicks on login button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gets logged in and the home screen is displayed.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UC2: Display Categories</a:t>
            </a:r>
            <a:endParaRPr sz="1200" b="1" dirty="0">
              <a:solidFill>
                <a:schemeClr val="accent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clicks on display categories button. </a:t>
            </a:r>
            <a:endParaRPr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viewing all the  various categories available</a:t>
            </a:r>
            <a:endParaRPr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UC3: Recipe List</a:t>
            </a:r>
            <a:endParaRPr sz="1200" b="1" dirty="0">
              <a:solidFill>
                <a:schemeClr val="accent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selecting the category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viewing all the recipes belonging to the desired category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UC3.1: </a:t>
            </a:r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Recipe Information</a:t>
            </a:r>
            <a:endParaRPr sz="1200" b="1" dirty="0">
              <a:solidFill>
                <a:schemeClr val="accent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clicking on the View button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acknowledging the list of ingredients and the cooking time of the selected recipe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UC3.2: Nutritional Values</a:t>
            </a:r>
            <a:endParaRPr sz="1200" b="1" dirty="0">
              <a:solidFill>
                <a:schemeClr val="accent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clicking the nutrition info button</a:t>
            </a:r>
            <a:endParaRPr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viewing the nutritional value chart.</a:t>
            </a:r>
            <a:endParaRPr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UC3.3: Provide Feedback</a:t>
            </a:r>
            <a:endParaRPr lang="en-GB"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clicking on the provide feedback button.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successfully submitting the feedback.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85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Use Cases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005642"/>
            <a:ext cx="85206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 3.4: View Review</a:t>
            </a:r>
            <a:endParaRPr lang="en-GB"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clicking on the view review button. </a:t>
            </a:r>
            <a:endParaRPr lang="en-GB"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successfully viewing all the available reviews.</a:t>
            </a:r>
            <a:endParaRPr lang="en-GB"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UC3.5: Number of Servings</a:t>
            </a:r>
            <a:endParaRPr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scrolls down after choosing a recipe to ‘number of servings’ section.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this section displays how many people can enjoy the dish after they follow given recipe.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UC3.6: Add recipe to Favourites </a:t>
            </a:r>
            <a:endParaRPr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sees an option along with the recipe to bookmark it for subsequent use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after clicking on ‘add to favourites’ the user adds the recipe to a list which later can be referred in future, if needed.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UC4: Suggest Similar Recipes</a:t>
            </a:r>
            <a:endParaRPr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the user scrolls down after choosing a recipe to ‘Similar to this’ section.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recipes which are of similar kind are displayed to get a variety of similar choice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UC5: Create Weekly/ Daily Menu</a:t>
            </a:r>
            <a:endParaRPr sz="12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-TUCBW user has an option to create a daily or weekly menu.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-TUCEW the user now has the flexibility to see a daily or weekly meal based on their preferences.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8368</Words>
  <Application>WPS Presentation</Application>
  <PresentationFormat>On-screen Show (16:9)</PresentationFormat>
  <Paragraphs>606</Paragraphs>
  <Slides>27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Arial</vt:lpstr>
      <vt:lpstr>PT Sans Narrow</vt:lpstr>
      <vt:lpstr>Open Sans</vt:lpstr>
      <vt:lpstr>Times New Roman</vt:lpstr>
      <vt:lpstr>Microsoft YaHei</vt:lpstr>
      <vt:lpstr>Arial Unicode MS</vt:lpstr>
      <vt:lpstr>Roboto</vt:lpstr>
      <vt:lpstr>Segoe Print</vt:lpstr>
      <vt:lpstr>Tropic</vt:lpstr>
      <vt:lpstr>RICETTA- Food Recipe Application</vt:lpstr>
      <vt:lpstr>Agenda</vt:lpstr>
      <vt:lpstr>Project Description</vt:lpstr>
      <vt:lpstr>Overall Design Approach</vt:lpstr>
      <vt:lpstr>Requirements</vt:lpstr>
      <vt:lpstr>Use Cases</vt:lpstr>
      <vt:lpstr>Use Case Diagram</vt:lpstr>
      <vt:lpstr>High level Use Cases</vt:lpstr>
      <vt:lpstr>High level Use Cases</vt:lpstr>
      <vt:lpstr>Domain Diagram</vt:lpstr>
      <vt:lpstr>Requirements to Use Case Traceability Matrix</vt:lpstr>
      <vt:lpstr>Increment Matrix</vt:lpstr>
      <vt:lpstr>EUC/ UIPs </vt:lpstr>
      <vt:lpstr>EUC/ UIPs cont</vt:lpstr>
      <vt:lpstr>EUC/ UIPs cont</vt:lpstr>
      <vt:lpstr>EUC/ UIPs cont</vt:lpstr>
      <vt:lpstr>Sequence Diagram: Display Categories</vt:lpstr>
      <vt:lpstr>Sequence Diagram: Recipe List</vt:lpstr>
      <vt:lpstr>Sequence Diagram: Recipe Information</vt:lpstr>
      <vt:lpstr>Design Class Diagram</vt:lpstr>
      <vt:lpstr>Code Snapshots: Display Categories</vt:lpstr>
      <vt:lpstr>Code Snapshots: Recipe List</vt:lpstr>
      <vt:lpstr>Code Snapshots: Recipe Information</vt:lpstr>
      <vt:lpstr>Code Snapshots: Nutrition Value</vt:lpstr>
      <vt:lpstr>Summary</vt:lpstr>
      <vt:lpstr>THANK YOU!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RICETTA- Food Recipe Application</dc:title>
  <dc:creator/>
  <cp:lastModifiedBy>Admin</cp:lastModifiedBy>
  <cp:revision>14</cp:revision>
  <dcterms:created xsi:type="dcterms:W3CDTF">2023-04-04T06:56:56Z</dcterms:created>
  <dcterms:modified xsi:type="dcterms:W3CDTF">2023-04-04T06:59:23Z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33082EE5BDC940889EA87074F19A978C</vt:lpwstr>
  </property>
  <property fmtid="{D5CDD505-2E9C-101B-9397-08002B2CF9AE}" pid="3" name="KSOProductBuildVer">
    <vt:lpwstr>1033-11.2.0.11219</vt:lpwstr>
  </property>
</Properties>
</file>