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3c73736dc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3c73736dc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ee2b7a00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ee2b7a00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c73736dc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c73736dc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ee2b7a00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ee2b7a00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ee2b7a00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ee2b7a00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ee2b7a00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ee2b7a00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ee2b7a00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ee2b7a00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ee2b7a00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ee2b7a00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ee2b7a00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ee2b7a00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c73736d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c73736d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ee2b7a00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ee2b7a00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c73736dc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c73736dc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c73736d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c73736d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ee2b7a0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ee2b7a0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jsphyg/weather-%20dataset-rattle-package"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Rainfall Prediction</a:t>
            </a:r>
            <a:endParaRPr/>
          </a:p>
        </p:txBody>
      </p:sp>
      <p:sp>
        <p:nvSpPr>
          <p:cNvPr id="64" name="Google Shape;64;p13"/>
          <p:cNvSpPr txBox="1"/>
          <p:nvPr>
            <p:ph idx="1" type="subTitle"/>
          </p:nvPr>
        </p:nvSpPr>
        <p:spPr>
          <a:xfrm>
            <a:off x="1680300" y="3049450"/>
            <a:ext cx="5783400" cy="13581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 sz="2700"/>
              <a:t>Machine Learning I</a:t>
            </a:r>
            <a:endParaRPr b="1" sz="2700"/>
          </a:p>
          <a:p>
            <a:pPr indent="0" lvl="0" marL="0" rtl="0" algn="ctr">
              <a:spcBef>
                <a:spcPts val="0"/>
              </a:spcBef>
              <a:spcAft>
                <a:spcPts val="0"/>
              </a:spcAft>
              <a:buNone/>
            </a:pPr>
            <a:r>
              <a:t/>
            </a:r>
            <a:endParaRPr b="1" sz="2700"/>
          </a:p>
          <a:p>
            <a:pPr indent="0" lvl="0" marL="0" rtl="0" algn="ctr">
              <a:spcBef>
                <a:spcPts val="0"/>
              </a:spcBef>
              <a:spcAft>
                <a:spcPts val="0"/>
              </a:spcAft>
              <a:buNone/>
            </a:pPr>
            <a:r>
              <a:rPr lang="en"/>
              <a:t>Tanmay Vivek Kshirsagar</a:t>
            </a:r>
            <a:endParaRPr/>
          </a:p>
          <a:p>
            <a:pPr indent="0" lvl="0" marL="0" rtl="0" algn="ctr">
              <a:spcBef>
                <a:spcPts val="0"/>
              </a:spcBef>
              <a:spcAft>
                <a:spcPts val="0"/>
              </a:spcAft>
              <a:buNone/>
            </a:pPr>
            <a:r>
              <a:rPr lang="en"/>
              <a:t>Sudhanshu Deshpande </a:t>
            </a:r>
            <a:endParaRPr/>
          </a:p>
          <a:p>
            <a:pPr indent="0" lvl="0" marL="0" rtl="0" algn="ctr">
              <a:spcBef>
                <a:spcPts val="0"/>
              </a:spcBef>
              <a:spcAft>
                <a:spcPts val="0"/>
              </a:spcAft>
              <a:buNone/>
            </a:pPr>
            <a:r>
              <a:rPr lang="en"/>
              <a:t>Shreyas Sunku Padmanabha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Principal Component Analysis</a:t>
            </a:r>
            <a:endParaRPr/>
          </a:p>
        </p:txBody>
      </p:sp>
      <p:pic>
        <p:nvPicPr>
          <p:cNvPr id="125" name="Google Shape;125;p22"/>
          <p:cNvPicPr preferRelativeResize="0"/>
          <p:nvPr/>
        </p:nvPicPr>
        <p:blipFill>
          <a:blip r:embed="rId3">
            <a:alphaModFix/>
          </a:blip>
          <a:stretch>
            <a:fillRect/>
          </a:stretch>
        </p:blipFill>
        <p:spPr>
          <a:xfrm>
            <a:off x="2181525" y="1277725"/>
            <a:ext cx="5049475" cy="369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Performance after PCA</a:t>
            </a:r>
            <a:endParaRPr/>
          </a:p>
        </p:txBody>
      </p:sp>
      <p:pic>
        <p:nvPicPr>
          <p:cNvPr id="131" name="Google Shape;131;p23"/>
          <p:cNvPicPr preferRelativeResize="0"/>
          <p:nvPr/>
        </p:nvPicPr>
        <p:blipFill>
          <a:blip r:embed="rId3">
            <a:alphaModFix/>
          </a:blip>
          <a:stretch>
            <a:fillRect/>
          </a:stretch>
        </p:blipFill>
        <p:spPr>
          <a:xfrm>
            <a:off x="152400" y="1653425"/>
            <a:ext cx="8839201" cy="24727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K-Fold Cross Validation</a:t>
            </a:r>
            <a:endParaRPr/>
          </a:p>
        </p:txBody>
      </p:sp>
      <p:pic>
        <p:nvPicPr>
          <p:cNvPr id="137" name="Google Shape;137;p24"/>
          <p:cNvPicPr preferRelativeResize="0"/>
          <p:nvPr/>
        </p:nvPicPr>
        <p:blipFill>
          <a:blip r:embed="rId3">
            <a:alphaModFix/>
          </a:blip>
          <a:stretch>
            <a:fillRect/>
          </a:stretch>
        </p:blipFill>
        <p:spPr>
          <a:xfrm>
            <a:off x="1181100" y="1999800"/>
            <a:ext cx="6162675" cy="1474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43" name="Google Shape;143;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successfully build </a:t>
            </a:r>
            <a:r>
              <a:rPr lang="en"/>
              <a:t>training classification models on the target variable </a:t>
            </a:r>
            <a:r>
              <a:rPr i="1" lang="en" u="sng"/>
              <a:t>‘RainTomorrow’</a:t>
            </a:r>
            <a:r>
              <a:rPr lang="en"/>
              <a:t> to predict next-day rain using the weather observations made on the current day.</a:t>
            </a:r>
            <a:endParaRPr/>
          </a:p>
          <a:p>
            <a:pPr indent="-342900" lvl="0" marL="457200" rtl="0" algn="l">
              <a:spcBef>
                <a:spcPts val="0"/>
              </a:spcBef>
              <a:spcAft>
                <a:spcPts val="0"/>
              </a:spcAft>
              <a:buSzPts val="1800"/>
              <a:buChar char="●"/>
            </a:pPr>
            <a:r>
              <a:rPr lang="en"/>
              <a:t>XGBoost Classifier model gave the best F-1 score followed by Random Forest Classifier and MLP Classifier.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87900" y="22287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87900" y="22287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Predict next-day rain by training classification models on the target variable </a:t>
            </a:r>
            <a:r>
              <a:rPr i="1" lang="en" u="sng"/>
              <a:t>‘RainTomorrow’</a:t>
            </a:r>
            <a:r>
              <a:rPr lang="en"/>
              <a:t> using the weather observations made on the current 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Predicting whether it will rain tomorrow is important for multiple reasons such as safety, agriculture, business, and personal planning. It helps make daily decisions and reduce risk of failure due to unexpected rain.</a:t>
            </a:r>
            <a:endParaRPr/>
          </a:p>
          <a:p>
            <a:pPr indent="0" lvl="0" marL="0" rtl="0" algn="l">
              <a:spcBef>
                <a:spcPts val="1200"/>
              </a:spcBef>
              <a:spcAft>
                <a:spcPts val="0"/>
              </a:spcAft>
              <a:buNone/>
            </a:pPr>
            <a:r>
              <a:rPr lang="en"/>
              <a:t>Observations were drawn from numerous weather stations. The daily observations are available from Climate Data Online - Map search.</a:t>
            </a:r>
            <a:endParaRPr/>
          </a:p>
          <a:p>
            <a:pPr indent="0" lvl="0" marL="0" rtl="0" algn="l">
              <a:spcBef>
                <a:spcPts val="1200"/>
              </a:spcBef>
              <a:spcAft>
                <a:spcPts val="0"/>
              </a:spcAft>
              <a:buNone/>
            </a:pPr>
            <a:r>
              <a:t/>
            </a:r>
            <a:endParaRPr sz="1250"/>
          </a:p>
          <a:p>
            <a:pPr indent="0" lvl="0" marL="0" rtl="0" algn="l">
              <a:spcBef>
                <a:spcPts val="1200"/>
              </a:spcBef>
              <a:spcAft>
                <a:spcPts val="0"/>
              </a:spcAft>
              <a:buNone/>
            </a:pPr>
            <a:r>
              <a:rPr lang="en" sz="1250"/>
              <a:t>An example of latest weather observations in Canberra: Canberra, Australian Capital Territory March 2023 Daily Weather Observations</a:t>
            </a:r>
            <a:endParaRPr sz="1250"/>
          </a:p>
          <a:p>
            <a:pPr indent="0" lvl="0" marL="0" rtl="0" algn="l">
              <a:spcBef>
                <a:spcPts val="1200"/>
              </a:spcBef>
              <a:spcAft>
                <a:spcPts val="0"/>
              </a:spcAft>
              <a:buNone/>
            </a:pPr>
            <a:r>
              <a:rPr lang="en" sz="1250"/>
              <a:t>Definitions adapted from http://www.bom.gov.au/climate/dwo/IDCJDW0000.shtml</a:t>
            </a:r>
            <a:endParaRPr sz="1250"/>
          </a:p>
          <a:p>
            <a:pPr indent="0" lvl="0" marL="0" rtl="0" algn="l">
              <a:spcBef>
                <a:spcPts val="1200"/>
              </a:spcBef>
              <a:spcAft>
                <a:spcPts val="0"/>
              </a:spcAft>
              <a:buNone/>
            </a:pPr>
            <a:r>
              <a:rPr lang="en" sz="1250"/>
              <a:t>Data source: http://www.bom.gov.au/climate/dwo/ and http://www.bom.gov.au/climate/data.</a:t>
            </a:r>
            <a:endParaRPr sz="125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Description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dataset contains about 10 years of daily weather observations from many locations across Australia.</a:t>
            </a:r>
            <a:endParaRPr/>
          </a:p>
          <a:p>
            <a:pPr indent="-342900" lvl="0" marL="457200" rtl="0" algn="l">
              <a:spcBef>
                <a:spcPts val="0"/>
              </a:spcBef>
              <a:spcAft>
                <a:spcPts val="0"/>
              </a:spcAft>
              <a:buSzPts val="1800"/>
              <a:buChar char="●"/>
            </a:pPr>
            <a:r>
              <a:rPr lang="en"/>
              <a:t>145,460 observations and 23 columns.</a:t>
            </a:r>
            <a:endParaRPr/>
          </a:p>
          <a:p>
            <a:pPr indent="-342900" lvl="0" marL="457200" rtl="0" algn="l">
              <a:spcBef>
                <a:spcPts val="0"/>
              </a:spcBef>
              <a:spcAft>
                <a:spcPts val="0"/>
              </a:spcAft>
              <a:buSzPts val="1800"/>
              <a:buChar char="●"/>
            </a:pPr>
            <a:r>
              <a:rPr lang="en"/>
              <a:t>Source: </a:t>
            </a:r>
            <a:r>
              <a:rPr lang="en" u="sng">
                <a:solidFill>
                  <a:schemeClr val="hlink"/>
                </a:solidFill>
                <a:hlinkClick r:id="rId3"/>
              </a:rPr>
              <a:t>Kaggle</a:t>
            </a:r>
            <a:r>
              <a:rPr lang="en"/>
              <a:t>. </a:t>
            </a:r>
            <a:endParaRPr/>
          </a:p>
          <a:p>
            <a:pPr indent="0" lvl="0" marL="0" rtl="0" algn="l">
              <a:spcBef>
                <a:spcPts val="1200"/>
              </a:spcBef>
              <a:spcAft>
                <a:spcPts val="1200"/>
              </a:spcAft>
              <a:buNone/>
            </a:pPr>
            <a:r>
              <a:t/>
            </a:r>
            <a:endParaRPr/>
          </a:p>
        </p:txBody>
      </p:sp>
      <p:pic>
        <p:nvPicPr>
          <p:cNvPr id="83" name="Google Shape;83;p16"/>
          <p:cNvPicPr preferRelativeResize="0"/>
          <p:nvPr/>
        </p:nvPicPr>
        <p:blipFill>
          <a:blip r:embed="rId4">
            <a:alphaModFix/>
          </a:blip>
          <a:stretch>
            <a:fillRect/>
          </a:stretch>
        </p:blipFill>
        <p:spPr>
          <a:xfrm>
            <a:off x="387900" y="3027800"/>
            <a:ext cx="8368200" cy="178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Missing Data</a:t>
            </a:r>
            <a:endParaRPr/>
          </a:p>
        </p:txBody>
      </p:sp>
      <p:sp>
        <p:nvSpPr>
          <p:cNvPr id="89" name="Google Shape;89;p17"/>
          <p:cNvSpPr txBox="1"/>
          <p:nvPr>
            <p:ph idx="1" type="body"/>
          </p:nvPr>
        </p:nvSpPr>
        <p:spPr>
          <a:xfrm>
            <a:off x="6403525" y="1489825"/>
            <a:ext cx="23526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Imputation</a:t>
            </a:r>
            <a:endParaRPr/>
          </a:p>
          <a:p>
            <a:pPr indent="-342900" lvl="0" marL="457200" rtl="0" algn="l">
              <a:spcBef>
                <a:spcPts val="1200"/>
              </a:spcBef>
              <a:spcAft>
                <a:spcPts val="0"/>
              </a:spcAft>
              <a:buSzPts val="1800"/>
              <a:buChar char="●"/>
            </a:pPr>
            <a:r>
              <a:rPr lang="en"/>
              <a:t>Numerical: </a:t>
            </a:r>
            <a:r>
              <a:rPr lang="en" u="sng"/>
              <a:t>mean</a:t>
            </a:r>
            <a:endParaRPr u="sng"/>
          </a:p>
          <a:p>
            <a:pPr indent="-342900" lvl="0" marL="457200" rtl="0" algn="l">
              <a:spcBef>
                <a:spcPts val="0"/>
              </a:spcBef>
              <a:spcAft>
                <a:spcPts val="0"/>
              </a:spcAft>
              <a:buSzPts val="1800"/>
              <a:buChar char="●"/>
            </a:pPr>
            <a:r>
              <a:rPr lang="en"/>
              <a:t>Categorical: </a:t>
            </a:r>
            <a:r>
              <a:rPr lang="en" u="sng"/>
              <a:t>mode</a:t>
            </a:r>
            <a:endParaRPr u="sng"/>
          </a:p>
        </p:txBody>
      </p:sp>
      <p:pic>
        <p:nvPicPr>
          <p:cNvPr id="90" name="Google Shape;90;p17"/>
          <p:cNvPicPr preferRelativeResize="0"/>
          <p:nvPr/>
        </p:nvPicPr>
        <p:blipFill>
          <a:blip r:embed="rId3">
            <a:alphaModFix/>
          </a:blip>
          <a:stretch>
            <a:fillRect/>
          </a:stretch>
        </p:blipFill>
        <p:spPr>
          <a:xfrm>
            <a:off x="387900" y="1489825"/>
            <a:ext cx="5902776" cy="348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Importance</a:t>
            </a:r>
            <a:endParaRPr/>
          </a:p>
        </p:txBody>
      </p:sp>
      <p:pic>
        <p:nvPicPr>
          <p:cNvPr id="96" name="Google Shape;96;p18"/>
          <p:cNvPicPr preferRelativeResize="0"/>
          <p:nvPr/>
        </p:nvPicPr>
        <p:blipFill>
          <a:blip r:embed="rId3">
            <a:alphaModFix/>
          </a:blip>
          <a:stretch>
            <a:fillRect/>
          </a:stretch>
        </p:blipFill>
        <p:spPr>
          <a:xfrm>
            <a:off x="152400" y="1794875"/>
            <a:ext cx="3327749" cy="3196224"/>
          </a:xfrm>
          <a:prstGeom prst="rect">
            <a:avLst/>
          </a:prstGeom>
          <a:noFill/>
          <a:ln>
            <a:noFill/>
          </a:ln>
        </p:spPr>
      </p:pic>
      <p:pic>
        <p:nvPicPr>
          <p:cNvPr id="97" name="Google Shape;97;p18"/>
          <p:cNvPicPr preferRelativeResize="0"/>
          <p:nvPr/>
        </p:nvPicPr>
        <p:blipFill>
          <a:blip r:embed="rId4">
            <a:alphaModFix/>
          </a:blip>
          <a:stretch>
            <a:fillRect/>
          </a:stretch>
        </p:blipFill>
        <p:spPr>
          <a:xfrm>
            <a:off x="3778900" y="1794875"/>
            <a:ext cx="4977200" cy="1157675"/>
          </a:xfrm>
          <a:prstGeom prst="rect">
            <a:avLst/>
          </a:prstGeom>
          <a:noFill/>
          <a:ln>
            <a:noFill/>
          </a:ln>
        </p:spPr>
      </p:pic>
      <p:sp>
        <p:nvSpPr>
          <p:cNvPr id="98" name="Google Shape;98;p18"/>
          <p:cNvSpPr txBox="1"/>
          <p:nvPr>
            <p:ph idx="1" type="body"/>
          </p:nvPr>
        </p:nvSpPr>
        <p:spPr>
          <a:xfrm>
            <a:off x="3629625" y="1296575"/>
            <a:ext cx="2661000" cy="498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t>SelectKBest - Numerical Features</a:t>
            </a:r>
            <a:endParaRPr/>
          </a:p>
        </p:txBody>
      </p:sp>
      <p:sp>
        <p:nvSpPr>
          <p:cNvPr id="99" name="Google Shape;99;p18"/>
          <p:cNvSpPr txBox="1"/>
          <p:nvPr>
            <p:ph idx="1" type="body"/>
          </p:nvPr>
        </p:nvSpPr>
        <p:spPr>
          <a:xfrm>
            <a:off x="152400" y="1296575"/>
            <a:ext cx="2661000" cy="498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t>F-regression - Categorical</a:t>
            </a:r>
            <a:r>
              <a:rPr lang="en"/>
              <a:t> 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1759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Distribution</a:t>
            </a:r>
            <a:endParaRPr/>
          </a:p>
        </p:txBody>
      </p:sp>
      <p:pic>
        <p:nvPicPr>
          <p:cNvPr id="105" name="Google Shape;105;p19"/>
          <p:cNvPicPr preferRelativeResize="0"/>
          <p:nvPr/>
        </p:nvPicPr>
        <p:blipFill>
          <a:blip r:embed="rId3">
            <a:alphaModFix/>
          </a:blip>
          <a:stretch>
            <a:fillRect/>
          </a:stretch>
        </p:blipFill>
        <p:spPr>
          <a:xfrm>
            <a:off x="387900" y="996725"/>
            <a:ext cx="3928125" cy="3986924"/>
          </a:xfrm>
          <a:prstGeom prst="rect">
            <a:avLst/>
          </a:prstGeom>
          <a:noFill/>
          <a:ln>
            <a:noFill/>
          </a:ln>
        </p:spPr>
      </p:pic>
      <p:pic>
        <p:nvPicPr>
          <p:cNvPr id="106" name="Google Shape;106;p19"/>
          <p:cNvPicPr preferRelativeResize="0"/>
          <p:nvPr/>
        </p:nvPicPr>
        <p:blipFill>
          <a:blip r:embed="rId4">
            <a:alphaModFix/>
          </a:blip>
          <a:stretch>
            <a:fillRect/>
          </a:stretch>
        </p:blipFill>
        <p:spPr>
          <a:xfrm>
            <a:off x="4468425" y="1014425"/>
            <a:ext cx="3976673" cy="39766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Imbalance - SMOTE</a:t>
            </a:r>
            <a:endParaRPr/>
          </a:p>
        </p:txBody>
      </p:sp>
      <p:pic>
        <p:nvPicPr>
          <p:cNvPr id="112" name="Google Shape;112;p20"/>
          <p:cNvPicPr preferRelativeResize="0"/>
          <p:nvPr/>
        </p:nvPicPr>
        <p:blipFill>
          <a:blip r:embed="rId3">
            <a:alphaModFix/>
          </a:blip>
          <a:stretch>
            <a:fillRect/>
          </a:stretch>
        </p:blipFill>
        <p:spPr>
          <a:xfrm>
            <a:off x="338500" y="1489825"/>
            <a:ext cx="4146774" cy="3361675"/>
          </a:xfrm>
          <a:prstGeom prst="rect">
            <a:avLst/>
          </a:prstGeom>
          <a:noFill/>
          <a:ln>
            <a:noFill/>
          </a:ln>
        </p:spPr>
      </p:pic>
      <p:pic>
        <p:nvPicPr>
          <p:cNvPr id="113" name="Google Shape;113;p20"/>
          <p:cNvPicPr preferRelativeResize="0"/>
          <p:nvPr/>
        </p:nvPicPr>
        <p:blipFill>
          <a:blip r:embed="rId4">
            <a:alphaModFix/>
          </a:blip>
          <a:stretch>
            <a:fillRect/>
          </a:stretch>
        </p:blipFill>
        <p:spPr>
          <a:xfrm>
            <a:off x="4637675" y="1489825"/>
            <a:ext cx="4353925" cy="336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Performance</a:t>
            </a:r>
            <a:endParaRPr/>
          </a:p>
        </p:txBody>
      </p:sp>
      <p:pic>
        <p:nvPicPr>
          <p:cNvPr id="119" name="Google Shape;119;p21"/>
          <p:cNvPicPr preferRelativeResize="0"/>
          <p:nvPr/>
        </p:nvPicPr>
        <p:blipFill>
          <a:blip r:embed="rId3">
            <a:alphaModFix/>
          </a:blip>
          <a:stretch>
            <a:fillRect/>
          </a:stretch>
        </p:blipFill>
        <p:spPr>
          <a:xfrm>
            <a:off x="152400" y="1632425"/>
            <a:ext cx="8839201" cy="24727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