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
      <p:font typeface="Merriweather Light"/>
      <p:regular r:id="rId26"/>
      <p:bold r:id="rId27"/>
      <p:italic r:id="rId28"/>
      <p:boldItalic r:id="rId29"/>
    </p:embeddedFont>
    <p:embeddedFont>
      <p:font typeface="Average"/>
      <p:regular r:id="rId30"/>
    </p:embeddedFont>
    <p:embeddedFont>
      <p:font typeface="Oswald"/>
      <p:regular r:id="rId31"/>
      <p:bold r:id="rId32"/>
    </p:embeddedFont>
    <p:embeddedFont>
      <p:font typeface="Merriweather Black"/>
      <p:bold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C42444-D6F8-4CB2-A571-7F798FD433F7}">
  <a:tblStyle styleId="{C0C42444-D6F8-4CB2-A571-7F798FD433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Light-regular.fntdata"/><Relationship Id="rId25" Type="http://schemas.openxmlformats.org/officeDocument/2006/relationships/font" Target="fonts/Roboto-boldItalic.fntdata"/><Relationship Id="rId28" Type="http://schemas.openxmlformats.org/officeDocument/2006/relationships/font" Target="fonts/MerriweatherLight-italic.fntdata"/><Relationship Id="rId27" Type="http://schemas.openxmlformats.org/officeDocument/2006/relationships/font" Target="fonts/Merriweather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33" Type="http://schemas.openxmlformats.org/officeDocument/2006/relationships/font" Target="fonts/MerriweatherBlack-bold.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MerriweatherBlack-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"Ever read a headline and wondered, 'Is this serious or just cleverly sarcastic?' Well, that's exactly the puzzle we've been tackling!"</a:t>
            </a:r>
            <a:endParaRPr/>
          </a:p>
          <a:p>
            <a:pPr indent="0" lvl="0" marL="0" rtl="0" algn="l">
              <a:spcBef>
                <a:spcPts val="0"/>
              </a:spcBef>
              <a:spcAft>
                <a:spcPts val="0"/>
              </a:spcAft>
              <a:buClr>
                <a:schemeClr val="dk1"/>
              </a:buClr>
              <a:buSzPts val="1100"/>
              <a:buFont typeface="Arial"/>
              <a:buNone/>
            </a:pPr>
            <a:r>
              <a:rPr lang="en-US"/>
              <a:t>Good Evening Everyone, I am Purvi and  I'm thrilled to introduce my colleagues, Shikha  and Tanmay .</a:t>
            </a:r>
            <a:endParaRPr/>
          </a:p>
          <a:p>
            <a:pPr indent="0" lvl="0" marL="0" rtl="0" algn="l">
              <a:spcBef>
                <a:spcPts val="0"/>
              </a:spcBef>
              <a:spcAft>
                <a:spcPts val="0"/>
              </a:spcAft>
              <a:buClr>
                <a:schemeClr val="dk1"/>
              </a:buClr>
              <a:buSzPts val="1100"/>
              <a:buFont typeface="Arial"/>
              <a:buNone/>
            </a:pPr>
            <a:r>
              <a:rPr lang="en-US"/>
              <a:t>Today, we're excited to walk you through our project on sarcasm detection in news headlines."</a:t>
            </a:r>
            <a:endParaRPr/>
          </a:p>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e60363b8d_0_27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e60363b8d_0_2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74151"/>
                </a:solidFill>
                <a:latin typeface="Roboto"/>
                <a:ea typeface="Roboto"/>
                <a:cs typeface="Roboto"/>
                <a:sym typeface="Roboto"/>
              </a:rPr>
              <a:t>By synthesizing BERT's contextual embeddings with LSTM's memory of past inputs, our model can detect sarcasm with nuanced precision. </a:t>
            </a:r>
            <a:endParaRPr sz="1200">
              <a:solidFill>
                <a:srgbClr val="374151"/>
              </a:solidFill>
              <a:latin typeface="Roboto"/>
              <a:ea typeface="Roboto"/>
              <a:cs typeface="Roboto"/>
              <a:sym typeface="Roboto"/>
            </a:endParaRPr>
          </a:p>
          <a:p>
            <a:pPr indent="0" lvl="0" marL="0" rtl="0" algn="l">
              <a:spcBef>
                <a:spcPts val="0"/>
              </a:spcBef>
              <a:spcAft>
                <a:spcPts val="0"/>
              </a:spcAft>
              <a:buNone/>
            </a:pPr>
            <a:r>
              <a:rPr lang="en-US" sz="1200">
                <a:solidFill>
                  <a:srgbClr val="374151"/>
                </a:solidFill>
                <a:latin typeface="Roboto"/>
                <a:ea typeface="Roboto"/>
                <a:cs typeface="Roboto"/>
                <a:sym typeface="Roboto"/>
              </a:rPr>
              <a:t>The model showcased a significant learning curve, with training accuracy soaring from 89.3% to a remarkable 98.1%, illustrating the model's ability to adapt and learn from complex sarcasm patterns in the data.</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Validation accuracy reached an outstanding 98%, underscoring the model's robustness and its capability to generalize well on unseen data.</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Both training and validation losses diminished substantially, signaling that the model was learning effectively without overfitting—a common challenge in deep learning models.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The incorporation of dropout at a rate of 0.5 helped prevent overfitting, ensuring that the model remains accurate and stable when exposed to new, varied data.</a:t>
            </a:r>
            <a:endParaRPr sz="1200">
              <a:solidFill>
                <a:srgbClr val="37415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Begin by explaining the model, "We've implemented a sophisticated text classification system using BERT combined with a Multi-Layer Perceptron, </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as my friend already </a:t>
            </a:r>
            <a:r>
              <a:rPr lang="en-US" sz="1200">
                <a:solidFill>
                  <a:schemeClr val="dk1"/>
                </a:solidFill>
                <a:latin typeface="Roboto"/>
                <a:ea typeface="Roboto"/>
                <a:cs typeface="Roboto"/>
                <a:sym typeface="Roboto"/>
              </a:rPr>
              <a:t>explain</a:t>
            </a:r>
            <a:r>
              <a:rPr lang="en-US" sz="1200">
                <a:solidFill>
                  <a:schemeClr val="dk1"/>
                </a:solidFill>
                <a:latin typeface="Roboto"/>
                <a:ea typeface="Roboto"/>
                <a:cs typeface="Roboto"/>
                <a:sym typeface="Roboto"/>
              </a:rPr>
              <a:t> the functioning of bert so ill add one more point in that "bert  reads text in both directions, left-to-right and right-to-left, which allows it to capture context more effectively than previous models."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"Once BERT has processed the text, the MLP takes over. It's a type of neural network with layers of neurons that learn to map the features extracted by BERT to our target classifications."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Introduce the concept, "The BERT + MLP Head refers to the additional neural network layers on top of the pre-trained BERT model. These layers are tailored to our specific classification task.</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Move on to the training process, "We trained our model in three epochs. With each epoch, the model learned and improved, as evidenced by the decreasing training and validation loss."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"Our evaluation metrics here are accuracy and loss for both training and validation. As training progresses, we want the training loss to decrease and the accuracy to increase, which is exactly what we observe."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By the end of the third epoch, our BERT+MLP model achieved an impressive validation accuracy of 98%."Note the consistency in gains over the epochs, indicating a well-tuned model with reduced losses."</a:t>
            </a:r>
            <a:endParaRPr sz="1200">
              <a:solidFill>
                <a:schemeClr val="dk1"/>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9144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2" marL="1371600" rtl="0" algn="l">
              <a:lnSpc>
                <a:spcPct val="115000"/>
              </a:lnSpc>
              <a:spcBef>
                <a:spcPts val="150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Begin with an introduction, "Let's look into the parameters that play a critical role in the training and performance of our project models."</a:t>
            </a:r>
            <a:endParaRPr sz="1200">
              <a:solidFill>
                <a:schemeClr val="dk1"/>
              </a:solidFill>
              <a:latin typeface="Roboto"/>
              <a:ea typeface="Roboto"/>
              <a:cs typeface="Roboto"/>
              <a:sym typeface="Roboto"/>
            </a:endParaRPr>
          </a:p>
          <a:p>
            <a:pPr indent="-304800" lvl="2" marL="1371600" rtl="0" algn="l">
              <a:lnSpc>
                <a:spcPct val="115000"/>
              </a:lnSpc>
              <a:spcBef>
                <a:spcPts val="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"We'll cover what epochs, max length, learning rate, batch size, and optimizer mean and how they impact our model's learning process."</a:t>
            </a:r>
            <a:endParaRPr sz="1200">
              <a:solidFill>
                <a:schemeClr val="dk1"/>
              </a:solidFill>
              <a:latin typeface="Roboto"/>
              <a:ea typeface="Roboto"/>
              <a:cs typeface="Roboto"/>
              <a:sym typeface="Roboto"/>
            </a:endParaRPr>
          </a:p>
          <a:p>
            <a:pPr indent="-304800" lvl="2" marL="1371600" rtl="0" algn="l">
              <a:lnSpc>
                <a:spcPct val="115000"/>
              </a:lnSpc>
              <a:spcBef>
                <a:spcPts val="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—"More epochs mean the model has more opportunities to learn and adjust its weights. However, too many epochs can lead to overfitting</a:t>
            </a:r>
            <a:endParaRPr sz="1200">
              <a:solidFill>
                <a:schemeClr val="dk1"/>
              </a:solidFill>
              <a:latin typeface="Roboto"/>
              <a:ea typeface="Roboto"/>
              <a:cs typeface="Roboto"/>
              <a:sym typeface="Roboto"/>
            </a:endParaRPr>
          </a:p>
          <a:p>
            <a:pPr indent="-304800" lvl="2" marL="1371600" rtl="0" algn="l">
              <a:lnSpc>
                <a:spcPct val="115000"/>
              </a:lnSpc>
              <a:spcBef>
                <a:spcPts val="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Setting the right max length is crucial for capturing sufficient context without wasting computational resources on padding"</a:t>
            </a:r>
            <a:endParaRPr sz="1200">
              <a:solidFill>
                <a:schemeClr val="dk1"/>
              </a:solidFill>
              <a:latin typeface="Roboto"/>
              <a:ea typeface="Roboto"/>
              <a:cs typeface="Roboto"/>
              <a:sym typeface="Roboto"/>
            </a:endParaRPr>
          </a:p>
          <a:p>
            <a:pPr indent="-304800" lvl="2" marL="1371600" rtl="0" algn="l">
              <a:lnSpc>
                <a:spcPct val="115000"/>
              </a:lnSpc>
              <a:spcBef>
                <a:spcPts val="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 "A smaller learning rate means the model updates its weights more slowly, which can be good for fine-tuning but too small can make training inefficient. A larger rate speeds up training but can overshoot the optimal values."</a:t>
            </a:r>
            <a:endParaRPr sz="1200">
              <a:solidFill>
                <a:schemeClr val="dk1"/>
              </a:solidFill>
              <a:latin typeface="Roboto"/>
              <a:ea typeface="Roboto"/>
              <a:cs typeface="Roboto"/>
              <a:sym typeface="Roboto"/>
            </a:endParaRPr>
          </a:p>
          <a:p>
            <a:pPr indent="-304800" lvl="2" marL="1371600" rtl="0" algn="l">
              <a:lnSpc>
                <a:spcPct val="115000"/>
              </a:lnSpc>
              <a:spcBef>
                <a:spcPts val="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"A smaller batch size provides a more granular update to weights but can be noisy and take longer to train, while a larger batch size can be more stable and efficient but requires more memory."</a:t>
            </a:r>
            <a:endParaRPr sz="1200">
              <a:solidFill>
                <a:schemeClr val="dk1"/>
              </a:solidFill>
              <a:latin typeface="Roboto"/>
              <a:ea typeface="Roboto"/>
              <a:cs typeface="Roboto"/>
              <a:sym typeface="Roboto"/>
            </a:endParaRPr>
          </a:p>
          <a:p>
            <a:pPr indent="-304800" lvl="2" marL="1371600" rtl="0" algn="l">
              <a:lnSpc>
                <a:spcPct val="115000"/>
              </a:lnSpc>
              <a:spcBef>
                <a:spcPts val="0"/>
              </a:spcBef>
              <a:spcAft>
                <a:spcPts val="0"/>
              </a:spcAft>
              <a:buClr>
                <a:schemeClr val="dk1"/>
              </a:buClr>
              <a:buSzPts val="1200"/>
              <a:buFont typeface="Roboto"/>
              <a:buAutoNum type="romanLcPeriod"/>
            </a:pPr>
            <a:r>
              <a:rPr lang="en-US" sz="1200">
                <a:solidFill>
                  <a:schemeClr val="dk1"/>
                </a:solidFill>
                <a:latin typeface="Roboto"/>
                <a:ea typeface="Roboto"/>
                <a:cs typeface="Roboto"/>
                <a:sym typeface="Roboto"/>
              </a:rPr>
              <a:t>"Adam and AdamW are advanced optimizers that adapt the learning rate for each weight of the model. AdamW is a variant of Adam with better weight regularization."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now we compare the performance of several machine learning models on our text classification task."</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"First, we have our baseline models. Naive Bayes showed an accuracy of 86%, while Logistic Regression performed better with 94%."</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"Next, The LSTM achieved 95% accuracy over 4 epochs, and the CNN surpassed it slightly with 97% accuracy, </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"Moving to the more advanced transformer models, BERT alone reached 97% accuracy </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"Combining BERT with LSTM or MLP boosted the accuracy to 98%, but interestingly, BERT with CNN decreased to 82% despite more epochs and the same learning rate as BERT alone."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These results show us that while transformer models have high potential, their performance is heavily dependent on the right combination of hyperparameters and architecture."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In conclusion, our best-performing model was the BERT+MLP, with an accuracy of 98% over just 3 epochs. This indicates a well-tuned model suitable for our classification needs."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US" sz="1200">
                <a:solidFill>
                  <a:schemeClr val="dk1"/>
                </a:solidFill>
                <a:latin typeface="Roboto"/>
                <a:ea typeface="Roboto"/>
                <a:cs typeface="Roboto"/>
                <a:sym typeface="Roboto"/>
              </a:rPr>
              <a:t>epoch</a:t>
            </a:r>
            <a:r>
              <a:rPr lang="en-US" sz="1200">
                <a:solidFill>
                  <a:schemeClr val="dk1"/>
                </a:solidFill>
                <a:latin typeface="Roboto"/>
                <a:ea typeface="Roboto"/>
                <a:cs typeface="Roboto"/>
                <a:sym typeface="Roboto"/>
              </a:rPr>
              <a:t> s,learning rate or sb </a:t>
            </a:r>
            <a:r>
              <a:rPr lang="en-US" sz="1200">
                <a:solidFill>
                  <a:schemeClr val="dk1"/>
                </a:solidFill>
                <a:latin typeface="Roboto"/>
                <a:ea typeface="Roboto"/>
                <a:cs typeface="Roboto"/>
                <a:sym typeface="Roboto"/>
              </a:rPr>
              <a:t>change</a:t>
            </a:r>
            <a:r>
              <a:rPr lang="en-US" sz="1200">
                <a:solidFill>
                  <a:schemeClr val="dk1"/>
                </a:solidFill>
                <a:latin typeface="Roboto"/>
                <a:ea typeface="Roboto"/>
                <a:cs typeface="Roboto"/>
                <a:sym typeface="Roboto"/>
              </a:rPr>
              <a:t> kita to</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Suppose you have the BERT+MLP model with an accuracy of 0.98, trained over 3 epochs with a learning rate of 5e-5, a batch size of 32, and using the AdamW optimizer.</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If you increase the epochs to 5, the model might start overfitting, leading to a potentially higher training accuracy but possibly lower validation accuracy.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If you increase the learning rate to 1e-4, the model might converge faster, but it could start to overshoot the optimal solution, which could reduce accuracy.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If you increase the batch size to 64, the training might become faster, but the model might not generalize as well due to convergence to sharper minima.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If you switch the optimizer from AdamW to SGD, you might see a slower convergence and potentially worse performance unless you also adjust the learning rate and introduce momentum.</a:t>
            </a:r>
            <a:endParaRPr sz="120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The T5 (Text-to-Text Transfer Transformer) is a transformer-based neural network architecture designed for a unified text-to-text approach. Particularly, we have used the pre-trained t5-small-headline-generator model and trained it on our set of training data to generate sarcastic headlines.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To evaluate our model performance, we have used ROUGE (Recall-Oriented Understudy for Gisting Evaluation) metrics to evaluate how well the generated summary captures the key information present in the reference summary or document.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ROUGE-1 measures unigram overlap between the generated text and reference text,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ROUGE-2 evaluates bigram</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ROUGE-L assesses the longest common subsequence,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and ROUGE-Lsum considers unigrams, bigrams, and longest common subsequence in automatic text summarization evaluation.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A ROUGE score of over 0.5 means that the model is </a:t>
            </a:r>
            <a:r>
              <a:rPr lang="en-US" sz="1200">
                <a:solidFill>
                  <a:schemeClr val="dk1"/>
                </a:solidFill>
                <a:latin typeface="Times New Roman"/>
                <a:ea typeface="Times New Roman"/>
                <a:cs typeface="Times New Roman"/>
                <a:sym typeface="Times New Roman"/>
              </a:rPr>
              <a:t>capturing most of the required features.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Here we have trained our model over 30 epochs and most of the ROUGE scores are over 0.5. This suggests that the generated summaries are capturing the content and context well, but the ROUGE-2 is relatively lower. ROUGE-2 focuses on bigrams, which involve the structure and ordering of words. So one potential explanation for this is that the generated summaries preserve content but rearrange or rephrase words.</a:t>
            </a:r>
            <a:endParaRPr sz="1200">
              <a:solidFill>
                <a:schemeClr val="dk1"/>
              </a:solidFill>
              <a:latin typeface="Times New Roman"/>
              <a:ea typeface="Times New Roman"/>
              <a:cs typeface="Times New Roman"/>
              <a:sym typeface="Times New Roman"/>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Understanding how the model summarized the text is a very complex task. We tried to use SHAP to interpret the summarized text and how the model interpreted the words.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SHAP (SHapley Additive exPlanations) is a model-agnostic framework for interpreting the output of machine learning models. It assigns fair contributions to individual input features, allowing for a nuanced understanding of a model's decision process.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Here, we can see that the word with higher red intensity indicates that this token significantly increased the model's prediction for the specific summary. While, there are some words with blue intensity indicating that these tokens slightly decreased the model's prediction for the specific summary. This suggests that the model identified "airport", “checkpoint”, “remind” as a key words for summarizing the article.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The integration of BERT with other neural network architectures has proven to be highly effective for sarcasm detection, outperforming traditional models and even other advanced neural network-based classifiers. The text summarization model gave a good ROUGE score &amp; provided some good results.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solidFill>
                  <a:schemeClr val="dk1"/>
                </a:solidFill>
                <a:latin typeface="Times New Roman"/>
                <a:ea typeface="Times New Roman"/>
                <a:cs typeface="Times New Roman"/>
                <a:sym typeface="Times New Roman"/>
              </a:rPr>
              <a:t>However, we observed a number of things that can be improved in future: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Dataset Expansion: Incorporation of more diverse datasets to improve the model's robustness and applicability across different contexts.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Model Optimization: Further refinement of hyperparameters for transformer models to enhance their ability to detect sarcasm.</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Summarization Improvement: Development of a more sophisticated approach for the t5-small-headline-generator to improve its performance in generating contextually relevant sarcastic summaries.</a:t>
            </a:r>
            <a:endParaRPr sz="1200">
              <a:solidFill>
                <a:schemeClr val="dk1"/>
              </a:solidFill>
              <a:latin typeface="Times New Roman"/>
              <a:ea typeface="Times New Roman"/>
              <a:cs typeface="Times New Roman"/>
              <a:sym typeface="Times New Roman"/>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our project, we aimed to develop an advanced NLP model capable of accurately classifying news headlines as sarcastic or non-sarcastic. Utilizing LSTM networks and BERT, we delved deep into the complexities of language to identify sarcasm. Additionally, we implemented transformer-based models like the T5, designed to not only detect but also mimic sarcasm in news summaries.</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"For our project, we sourced our data available on Kaggle. </a:t>
            </a:r>
            <a:endParaRPr/>
          </a:p>
          <a:p>
            <a:pPr indent="0" lvl="0" marL="0" rtl="0" algn="l">
              <a:spcBef>
                <a:spcPts val="0"/>
              </a:spcBef>
              <a:spcAft>
                <a:spcPts val="0"/>
              </a:spcAft>
              <a:buClr>
                <a:schemeClr val="dk1"/>
              </a:buClr>
              <a:buSzPts val="1100"/>
              <a:buFont typeface="Arial"/>
              <a:buNone/>
            </a:pPr>
            <a:r>
              <a:rPr lang="en-US"/>
              <a:t>The dataset contains 55,328 headlines, offering a rich and varied set of data points for training our models.</a:t>
            </a:r>
            <a:endParaRPr/>
          </a:p>
          <a:p>
            <a:pPr indent="0" lvl="0" marL="0" rtl="0" algn="l">
              <a:spcBef>
                <a:spcPts val="0"/>
              </a:spcBef>
              <a:spcAft>
                <a:spcPts val="0"/>
              </a:spcAft>
              <a:buClr>
                <a:schemeClr val="dk1"/>
              </a:buClr>
              <a:buSzPts val="1100"/>
              <a:buFont typeface="Arial"/>
              <a:buNone/>
            </a:pPr>
            <a:r>
              <a:rPr lang="en-US"/>
              <a:t>We used headlines from two distinct sources - TheOnion for sarcastic content, and HuffPost for genuine news headlines, providing a balance of humorous and serious tones.</a:t>
            </a:r>
            <a:endParaRPr/>
          </a:p>
          <a:p>
            <a:pPr indent="0" lvl="0" marL="0" rtl="0" algn="l">
              <a:spcBef>
                <a:spcPts val="0"/>
              </a:spcBef>
              <a:spcAft>
                <a:spcPts val="0"/>
              </a:spcAft>
              <a:buClr>
                <a:schemeClr val="dk1"/>
              </a:buClr>
              <a:buSzPts val="1100"/>
              <a:buFont typeface="Arial"/>
              <a:buNone/>
            </a:pPr>
            <a:r>
              <a:rPr lang="en-US"/>
              <a:t>Structured Data: Each record comes with two key attributes - the sarcasm label indicating whether it's sarcastic or not, and the headline text itself,analysis.'article_link': A URL pointing to the original news article. Now to perform text summarization task we scrapped the sarcastic data from The Onion website for text summarization.</a:t>
            </a:r>
            <a:endParaRPr/>
          </a:p>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53647b4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a53647b4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Our first step in preprocessing is Data Cleaning. Here, we use regular expressions tool to remove unnecessary elements like numbers, punctuations, and </a:t>
            </a:r>
            <a:r>
              <a:rPr lang="en-US" sz="1200">
                <a:solidFill>
                  <a:schemeClr val="dk1"/>
                </a:solidFill>
                <a:latin typeface="Roboto"/>
                <a:ea typeface="Roboto"/>
                <a:cs typeface="Roboto"/>
                <a:sym typeface="Roboto"/>
              </a:rPr>
              <a:t>unnecessary characters</a:t>
            </a:r>
            <a:r>
              <a:rPr lang="en-US" sz="1200">
                <a:solidFill>
                  <a:schemeClr val="dk1"/>
                </a:solidFill>
                <a:latin typeface="Roboto"/>
                <a:ea typeface="Roboto"/>
                <a:cs typeface="Roboto"/>
                <a:sym typeface="Roboto"/>
              </a:rPr>
              <a:t> from our text data."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We also transform all the text to lowercase. This ensures uniformity, making our data more easier to analyze."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"Next, we perform Stop Words Removal to filter out common words like 'the', 'is', and 'in', which are frequent but don't add significant meaning to the text"</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"The final step in our preprocessing is Text Normalization."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Here, we perform lemmatization. It's a technique where we convert words to their base or dictionary form."</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For instance, 'running', 'ran', and 'runs' are all transformed to 'run'."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This enhances the consistency of our dataset</a:t>
            </a:r>
            <a:endParaRPr>
              <a:solidFill>
                <a:schemeClr val="dk1"/>
              </a:solidFill>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150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"First, we established a baseline for our model's performance using unprocessed data."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It's important to see how the models perform with raw data,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We then segregated our dataset into training and testing sets, </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"For our feature extraction, we utilized the TF-IDF technique."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 It's a used to evaluate how important a word is to a document in a collection or corpus."</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"We evaluated two popular models Logistic Regression and Naive Bayes."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"Let's look at the classification report. For Logistic Regression, we observed high precision, recall, and F1-scores across both classes."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Specifically, we achieved an accuracy of 95%, with precision and recall both around 94-95%."</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In opposite side, the Naive Bayes model showed a slightly lower performance with an accuracy of 86%, and precision and recall around 85-89%."</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US" sz="1200">
                <a:solidFill>
                  <a:schemeClr val="dk1"/>
                </a:solidFill>
                <a:latin typeface="Roboto"/>
                <a:ea typeface="Roboto"/>
                <a:cs typeface="Roboto"/>
                <a:sym typeface="Roboto"/>
              </a:rPr>
              <a:t>Start with, "To understand how our Naive Bayes classifier makes decisions, we've applied a technique called LIME."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US" sz="1200">
                <a:solidFill>
                  <a:schemeClr val="dk1"/>
                </a:solidFill>
                <a:latin typeface="Roboto"/>
                <a:ea typeface="Roboto"/>
                <a:cs typeface="Roboto"/>
                <a:sym typeface="Roboto"/>
              </a:rPr>
              <a:t>"LIME </a:t>
            </a:r>
            <a:r>
              <a:rPr lang="en-US" sz="1500">
                <a:solidFill>
                  <a:srgbClr val="242424"/>
                </a:solidFill>
                <a:highlight>
                  <a:srgbClr val="FFFFFF"/>
                </a:highlight>
                <a:latin typeface="Georgia"/>
                <a:ea typeface="Georgia"/>
                <a:cs typeface="Georgia"/>
                <a:sym typeface="Georgia"/>
              </a:rPr>
              <a:t>Local Interpretable Model-agnostic Explanations </a:t>
            </a:r>
            <a:r>
              <a:rPr lang="en-US" sz="1200">
                <a:solidFill>
                  <a:schemeClr val="dk1"/>
                </a:solidFill>
                <a:latin typeface="Roboto"/>
                <a:ea typeface="Roboto"/>
                <a:cs typeface="Roboto"/>
                <a:sym typeface="Roboto"/>
              </a:rPr>
              <a:t> provides us with local interpretable explanations for any prediction, by highlighting which features are most influential."</a:t>
            </a:r>
            <a:endParaRPr sz="1200">
              <a:solidFill>
                <a:schemeClr val="dk1"/>
              </a:solidFill>
              <a:latin typeface="Roboto"/>
              <a:ea typeface="Roboto"/>
              <a:cs typeface="Roboto"/>
              <a:sym typeface="Roboto"/>
            </a:endParaRPr>
          </a:p>
          <a:p>
            <a:pPr indent="-228600" lvl="0" marL="457200" rtl="0" algn="l">
              <a:lnSpc>
                <a:spcPct val="115000"/>
              </a:lnSpc>
              <a:spcBef>
                <a:spcPts val="1500"/>
              </a:spcBef>
              <a:spcAft>
                <a:spcPts val="0"/>
              </a:spcAft>
              <a:buClr>
                <a:schemeClr val="dk1"/>
              </a:buClr>
              <a:buSzPts val="1200"/>
              <a:buFont typeface="Roboto"/>
              <a:buNone/>
            </a:pPr>
            <a:r>
              <a:rPr lang="en-US" sz="1200">
                <a:solidFill>
                  <a:schemeClr val="dk1"/>
                </a:solidFill>
                <a:latin typeface="Roboto"/>
                <a:ea typeface="Roboto"/>
                <a:cs typeface="Roboto"/>
                <a:sym typeface="Roboto"/>
              </a:rPr>
              <a:t>let's</a:t>
            </a:r>
            <a:r>
              <a:rPr lang="en-US" sz="1200">
                <a:solidFill>
                  <a:schemeClr val="dk1"/>
                </a:solidFill>
                <a:latin typeface="Roboto"/>
                <a:ea typeface="Roboto"/>
                <a:cs typeface="Roboto"/>
                <a:sym typeface="Roboto"/>
              </a:rPr>
              <a:t> Consider the example of this headline: 'The gun doesn't have to go off for it to be a hate crime.'"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"Our model predicted this as sarcastic with a high probability. However, the true class is non-sarcastic, indicating a discrepancy in the model's understanding."</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"This bar chart illustrates the words that impacted the model's prediction."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"Words like 'doesn't,' 'it,' 'crime,' 'have,' 'hate,' and 'gun' negatively influenced the prediction, pushing the model towards a sarcastic classification."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US" sz="1200">
                <a:solidFill>
                  <a:schemeClr val="dk1"/>
                </a:solidFill>
                <a:latin typeface="Roboto"/>
                <a:ea typeface="Roboto"/>
                <a:cs typeface="Roboto"/>
                <a:sym typeface="Roboto"/>
              </a:rPr>
              <a:t>the positive influencers, "Conversely, 'be' and 'off' pushed the model towards the correct non-sarcastic classification."</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US" sz="1200">
                <a:solidFill>
                  <a:schemeClr val="dk1"/>
                </a:solidFill>
                <a:latin typeface="Roboto"/>
                <a:ea typeface="Roboto"/>
                <a:cs typeface="Roboto"/>
                <a:sym typeface="Roboto"/>
              </a:rPr>
              <a:t>"The length of each bar indicates the magnitude of the impact. The longer the bar, the stronger the influence on the model's decision."</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solidFill>
                <a:schemeClr val="dk1"/>
              </a:solidFill>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e60363b8d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e60363b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Next, </a:t>
            </a:r>
            <a:r>
              <a:rPr lang="en-US"/>
              <a:t>LSTM (Long Short-Term Memory) networks, a type of Recurrent Neural Network (RNN), are designed to process sequences of data and these  networks are particularly effective in sarcasm detection as they consider the entire context of a sentence or phrase. This ability to remember and utilize past information helps in understanding the tone and implied meaning, which are crucial for identifying sarcasm.</a:t>
            </a:r>
            <a:endParaRPr/>
          </a:p>
          <a:p>
            <a:pPr indent="0" lvl="0" marL="0" rtl="0" algn="l">
              <a:spcBef>
                <a:spcPts val="0"/>
              </a:spcBef>
              <a:spcAft>
                <a:spcPts val="0"/>
              </a:spcAft>
              <a:buClr>
                <a:schemeClr val="dk1"/>
              </a:buClr>
              <a:buSzPts val="1100"/>
              <a:buFont typeface="Arial"/>
              <a:buNone/>
            </a:pPr>
            <a:r>
              <a:rPr lang="en-US"/>
              <a:t>Embedding Layer:Our first step is to transform tokenized words into meaningful vector spaces with 64 dimensions, giving us a dense representation of each word's features.</a:t>
            </a:r>
            <a:endParaRPr/>
          </a:p>
          <a:p>
            <a:pPr indent="0" lvl="0" marL="0" rtl="0" algn="l">
              <a:spcBef>
                <a:spcPts val="0"/>
              </a:spcBef>
              <a:spcAft>
                <a:spcPts val="0"/>
              </a:spcAft>
              <a:buClr>
                <a:schemeClr val="dk1"/>
              </a:buClr>
              <a:buSzPts val="1100"/>
              <a:buFont typeface="Arial"/>
              <a:buNone/>
            </a:pPr>
            <a:r>
              <a:rPr lang="en-US"/>
              <a:t>Spatial Dropout (30%): Reduces overfitting.</a:t>
            </a:r>
            <a:endParaRPr/>
          </a:p>
          <a:p>
            <a:pPr indent="0" lvl="0" marL="0" rtl="0" algn="l">
              <a:spcBef>
                <a:spcPts val="0"/>
              </a:spcBef>
              <a:spcAft>
                <a:spcPts val="0"/>
              </a:spcAft>
              <a:buClr>
                <a:schemeClr val="dk1"/>
              </a:buClr>
              <a:buSzPts val="1100"/>
              <a:buFont typeface="Arial"/>
              <a:buNone/>
            </a:pPr>
            <a:r>
              <a:rPr lang="en-US"/>
              <a:t>Bidirectional LSTM (64 units): Captures forward and backward context.</a:t>
            </a:r>
            <a:endParaRPr/>
          </a:p>
          <a:p>
            <a:pPr indent="0" lvl="0" marL="0" rtl="0" algn="l">
              <a:spcBef>
                <a:spcPts val="0"/>
              </a:spcBef>
              <a:spcAft>
                <a:spcPts val="0"/>
              </a:spcAft>
              <a:buClr>
                <a:schemeClr val="dk1"/>
              </a:buClr>
              <a:buSzPts val="1100"/>
              <a:buFont typeface="Arial"/>
              <a:buNone/>
            </a:pPr>
            <a:r>
              <a:rPr lang="en-US"/>
              <a:t>Dense Layers: One for feature processing with 'relu' activation, and another for binary output using 'sigmoid'.</a:t>
            </a:r>
            <a:endParaRPr/>
          </a:p>
          <a:p>
            <a:pPr indent="0" lvl="0" marL="0" rtl="0" algn="l">
              <a:spcBef>
                <a:spcPts val="0"/>
              </a:spcBef>
              <a:spcAft>
                <a:spcPts val="0"/>
              </a:spcAft>
              <a:buClr>
                <a:schemeClr val="dk1"/>
              </a:buClr>
              <a:buSzPts val="1100"/>
              <a:buFont typeface="Arial"/>
              <a:buNone/>
            </a:pPr>
            <a:r>
              <a:rPr lang="en-US"/>
              <a:t>We used </a:t>
            </a:r>
            <a:r>
              <a:rPr lang="en-US"/>
              <a:t>Adam Optimizer: Manages efficient learning.</a:t>
            </a:r>
            <a:endParaRPr/>
          </a:p>
          <a:p>
            <a:pPr indent="0" lvl="0" marL="0" rtl="0" algn="l">
              <a:spcBef>
                <a:spcPts val="0"/>
              </a:spcBef>
              <a:spcAft>
                <a:spcPts val="0"/>
              </a:spcAft>
              <a:buClr>
                <a:schemeClr val="dk1"/>
              </a:buClr>
              <a:buSzPts val="1100"/>
              <a:buFont typeface="Arial"/>
              <a:buNone/>
            </a:pPr>
            <a:r>
              <a:rPr lang="en-US"/>
              <a:t>Early Stopping: Applied after 3 epochs without improvement to prevent overfitting.</a:t>
            </a:r>
            <a:endParaRPr/>
          </a:p>
          <a:p>
            <a:pPr indent="0" lvl="0" marL="0" rtl="0" algn="l">
              <a:spcBef>
                <a:spcPts val="0"/>
              </a:spcBef>
              <a:spcAft>
                <a:spcPts val="0"/>
              </a:spcAft>
              <a:buClr>
                <a:schemeClr val="dk1"/>
              </a:buClr>
              <a:buSzPts val="1100"/>
              <a:buFont typeface="Arial"/>
              <a:buNone/>
            </a:pPr>
            <a:r>
              <a:rPr lang="en-US"/>
              <a:t>Training accuracy of 95 and Validation Accuracy: Achieved ~85%.</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e60363b8d_0_27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e60363b8d_0_2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74151"/>
                </a:solidFill>
                <a:latin typeface="Roboto"/>
                <a:ea typeface="Roboto"/>
                <a:cs typeface="Roboto"/>
                <a:sym typeface="Roboto"/>
              </a:rPr>
              <a:t>BERT (Bidirectional Encoder Representations from Transformers), a cutting-edge transformer model renowned for its deep contextual understanding of language nuances. BERT's architecture is uniquely suited to pick up on the contextual clues that define sarcasm. By processing text bidirectionally, BERT understands both the preceding and following context of each word, a critical factor in detecting sarcastic undertones.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We crafted a specialized dataset class, ensuring that the headlines were tokenized and formatted to meet BERT's input standards, complete with attention masks for targeted processing.</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we utilized PyTorch DataLoaders, we efficiently managed batch processing, significantly improving our model's training time and resource After fine-tuning the model over 5 epochs, we achieved an accuracy of 91.47% on our validation set.</a:t>
            </a:r>
            <a:endParaRPr sz="1200">
              <a:solidFill>
                <a:srgbClr val="374151"/>
              </a:solidFill>
              <a:latin typeface="Roboto"/>
              <a:ea typeface="Roboto"/>
              <a:cs typeface="Roboto"/>
              <a:sym typeface="Roboto"/>
            </a:endParaRPr>
          </a:p>
          <a:p>
            <a:pPr indent="0" lvl="0" marL="0" rtl="0" algn="l">
              <a:spcBef>
                <a:spcPts val="150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800234" y="3807170"/>
            <a:ext cx="591423"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895010" y="1321067"/>
            <a:ext cx="10401900" cy="23067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400"/>
              <a:buNone/>
              <a:defRPr sz="6400"/>
            </a:lvl1pPr>
            <a:lvl2pPr lvl="1" rtl="0" algn="ctr">
              <a:spcBef>
                <a:spcPts val="0"/>
              </a:spcBef>
              <a:spcAft>
                <a:spcPts val="0"/>
              </a:spcAft>
              <a:buSzPts val="6400"/>
              <a:buNone/>
              <a:defRPr sz="6400"/>
            </a:lvl2pPr>
            <a:lvl3pPr lvl="2" rtl="0" algn="ctr">
              <a:spcBef>
                <a:spcPts val="0"/>
              </a:spcBef>
              <a:spcAft>
                <a:spcPts val="0"/>
              </a:spcAft>
              <a:buSzPts val="6400"/>
              <a:buNone/>
              <a:defRPr sz="6400"/>
            </a:lvl3pPr>
            <a:lvl4pPr lvl="3" rtl="0" algn="ctr">
              <a:spcBef>
                <a:spcPts val="0"/>
              </a:spcBef>
              <a:spcAft>
                <a:spcPts val="0"/>
              </a:spcAft>
              <a:buSzPts val="6400"/>
              <a:buNone/>
              <a:defRPr sz="6400"/>
            </a:lvl4pPr>
            <a:lvl5pPr lvl="4" rtl="0" algn="ctr">
              <a:spcBef>
                <a:spcPts val="0"/>
              </a:spcBef>
              <a:spcAft>
                <a:spcPts val="0"/>
              </a:spcAft>
              <a:buSzPts val="6400"/>
              <a:buNone/>
              <a:defRPr sz="6400"/>
            </a:lvl5pPr>
            <a:lvl6pPr lvl="5" rtl="0" algn="ctr">
              <a:spcBef>
                <a:spcPts val="0"/>
              </a:spcBef>
              <a:spcAft>
                <a:spcPts val="0"/>
              </a:spcAft>
              <a:buSzPts val="6400"/>
              <a:buNone/>
              <a:defRPr sz="6400"/>
            </a:lvl6pPr>
            <a:lvl7pPr lvl="6" rtl="0" algn="ctr">
              <a:spcBef>
                <a:spcPts val="0"/>
              </a:spcBef>
              <a:spcAft>
                <a:spcPts val="0"/>
              </a:spcAft>
              <a:buSzPts val="6400"/>
              <a:buNone/>
              <a:defRPr sz="6400"/>
            </a:lvl7pPr>
            <a:lvl8pPr lvl="7" rtl="0" algn="ctr">
              <a:spcBef>
                <a:spcPts val="0"/>
              </a:spcBef>
              <a:spcAft>
                <a:spcPts val="0"/>
              </a:spcAft>
              <a:buSzPts val="6400"/>
              <a:buNone/>
              <a:defRPr sz="6400"/>
            </a:lvl8pPr>
            <a:lvl9pPr lvl="8" rtl="0" algn="ctr">
              <a:spcBef>
                <a:spcPts val="0"/>
              </a:spcBef>
              <a:spcAft>
                <a:spcPts val="0"/>
              </a:spcAft>
              <a:buSzPts val="6400"/>
              <a:buNone/>
              <a:defRPr sz="6400"/>
            </a:lvl9pPr>
          </a:lstStyle>
          <a:p/>
        </p:txBody>
      </p:sp>
      <p:sp>
        <p:nvSpPr>
          <p:cNvPr id="15" name="Google Shape;15;p2"/>
          <p:cNvSpPr txBox="1"/>
          <p:nvPr>
            <p:ph idx="1" type="subTitle"/>
          </p:nvPr>
        </p:nvSpPr>
        <p:spPr>
          <a:xfrm>
            <a:off x="895000" y="4233168"/>
            <a:ext cx="104019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673700"/>
            <a:ext cx="11360700" cy="2520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52" name="Google Shape;52;p11"/>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58" name="Google Shape;58;p13"/>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rgbClr val="3F3F3F"/>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3" name="Google Shape;63;p14"/>
          <p:cNvSpPr txBox="1"/>
          <p:nvPr>
            <p:ph idx="1" type="body"/>
          </p:nvPr>
        </p:nvSpPr>
        <p:spPr>
          <a:xfrm>
            <a:off x="1097280"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4" name="Google Shape;64;p14"/>
          <p:cNvSpPr txBox="1"/>
          <p:nvPr>
            <p:ph idx="2" type="body"/>
          </p:nvPr>
        </p:nvSpPr>
        <p:spPr>
          <a:xfrm>
            <a:off x="6515944" y="2120900"/>
            <a:ext cx="4639800" cy="3748200"/>
          </a:xfrm>
          <a:prstGeom prst="rect">
            <a:avLst/>
          </a:prstGeom>
          <a:noFill/>
          <a:ln>
            <a:noFill/>
          </a:ln>
        </p:spPr>
        <p:txBody>
          <a:bodyPr anchorCtr="0" anchor="t" bIns="45700" lIns="0" spcFirstLastPara="1" rIns="0" wrap="square" tIns="45700">
            <a:normAutofit/>
          </a:bodyPr>
          <a:lstStyle>
            <a:lvl1pPr indent="-342900" lvl="0" marL="457200" rtl="0" algn="l">
              <a:lnSpc>
                <a:spcPct val="120000"/>
              </a:lnSpc>
              <a:spcBef>
                <a:spcPts val="1200"/>
              </a:spcBef>
              <a:spcAft>
                <a:spcPts val="0"/>
              </a:spcAft>
              <a:buSzPts val="1800"/>
              <a:buChar char="●"/>
              <a:defRPr/>
            </a:lvl1pPr>
            <a:lvl2pPr indent="-342900" lvl="1" marL="914400" rtl="0" algn="l">
              <a:lnSpc>
                <a:spcPct val="120000"/>
              </a:lnSpc>
              <a:spcBef>
                <a:spcPts val="200"/>
              </a:spcBef>
              <a:spcAft>
                <a:spcPts val="0"/>
              </a:spcAft>
              <a:buClr>
                <a:srgbClr val="3F3F3F"/>
              </a:buClr>
              <a:buSzPts val="1800"/>
              <a:buChar char="○"/>
              <a:defRPr/>
            </a:lvl2pPr>
            <a:lvl3pPr indent="-342900" lvl="2" marL="1371600" rtl="0" algn="l">
              <a:lnSpc>
                <a:spcPct val="120000"/>
              </a:lnSpc>
              <a:spcBef>
                <a:spcPts val="400"/>
              </a:spcBef>
              <a:spcAft>
                <a:spcPts val="0"/>
              </a:spcAft>
              <a:buClr>
                <a:srgbClr val="3F3F3F"/>
              </a:buClr>
              <a:buSzPts val="1800"/>
              <a:buChar char="■"/>
              <a:defRPr/>
            </a:lvl3pPr>
            <a:lvl4pPr indent="-342900" lvl="3" marL="1828800" rtl="0" algn="l">
              <a:lnSpc>
                <a:spcPct val="120000"/>
              </a:lnSpc>
              <a:spcBef>
                <a:spcPts val="400"/>
              </a:spcBef>
              <a:spcAft>
                <a:spcPts val="0"/>
              </a:spcAft>
              <a:buClr>
                <a:srgbClr val="3F3F3F"/>
              </a:buClr>
              <a:buSzPts val="1800"/>
              <a:buChar char="●"/>
              <a:defRPr/>
            </a:lvl4pPr>
            <a:lvl5pPr indent="-342900" lvl="4" marL="2286000" rtl="0" algn="l">
              <a:lnSpc>
                <a:spcPct val="120000"/>
              </a:lnSpc>
              <a:spcBef>
                <a:spcPts val="400"/>
              </a:spcBef>
              <a:spcAft>
                <a:spcPts val="0"/>
              </a:spcAft>
              <a:buClr>
                <a:srgbClr val="3F3F3F"/>
              </a:buClr>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5" name="Google Shape;65;p14"/>
          <p:cNvSpPr txBox="1"/>
          <p:nvPr>
            <p:ph idx="10" type="dt"/>
          </p:nvPr>
        </p:nvSpPr>
        <p:spPr>
          <a:xfrm>
            <a:off x="8218426" y="6446838"/>
            <a:ext cx="25848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4"/>
          <p:cNvSpPr txBox="1"/>
          <p:nvPr>
            <p:ph idx="11" type="ftr"/>
          </p:nvPr>
        </p:nvSpPr>
        <p:spPr>
          <a:xfrm>
            <a:off x="1097279" y="6446838"/>
            <a:ext cx="6818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4"/>
          <p:cNvSpPr txBox="1"/>
          <p:nvPr>
            <p:ph idx="12" type="sldNum"/>
          </p:nvPr>
        </p:nvSpPr>
        <p:spPr>
          <a:xfrm>
            <a:off x="10993582" y="6446838"/>
            <a:ext cx="780000" cy="365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95000" y="2855000"/>
            <a:ext cx="10469700" cy="11481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23" name="Google Shape;23;p4"/>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 name="Google Shape;28;p5"/>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31" name="Google Shape;31;p6"/>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5" name="Google Shape;35;p7"/>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83028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38" name="Google Shape;38;p8"/>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354000" y="1441867"/>
            <a:ext cx="5393700" cy="22803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43" name="Google Shape;43;p9"/>
          <p:cNvSpPr txBox="1"/>
          <p:nvPr>
            <p:ph idx="1" type="subTitle"/>
          </p:nvPr>
        </p:nvSpPr>
        <p:spPr>
          <a:xfrm>
            <a:off x="354000" y="3793601"/>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Clr>
                <a:schemeClr val="dk1"/>
              </a:buClr>
              <a:buSzPts val="2800"/>
              <a:buNone/>
              <a:defRPr sz="28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45" name="Google Shape;45;p9"/>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11320333" y="6241346"/>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1pPr>
            <a:lvl2pPr lvl="1"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2pPr>
            <a:lvl3pPr lvl="2"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3pPr>
            <a:lvl4pPr lvl="3"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4pPr>
            <a:lvl5pPr lvl="4"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5pPr>
            <a:lvl6pPr lvl="5"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6pPr>
            <a:lvl7pPr lvl="6"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7pPr>
            <a:lvl8pPr lvl="7"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8pPr>
            <a:lvl9pPr lvl="8" rtl="0">
              <a:spcBef>
                <a:spcPts val="0"/>
              </a:spcBef>
              <a:spcAft>
                <a:spcPts val="0"/>
              </a:spcAft>
              <a:buClr>
                <a:schemeClr val="dk1"/>
              </a:buClr>
              <a:buSzPts val="4000"/>
              <a:buFont typeface="Oswald"/>
              <a:buNone/>
              <a:defRPr sz="4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accent3"/>
              </a:buClr>
              <a:buSzPts val="2400"/>
              <a:buFont typeface="Average"/>
              <a:buChar char="●"/>
              <a:defRPr sz="2400">
                <a:solidFill>
                  <a:schemeClr val="accent3"/>
                </a:solidFill>
                <a:latin typeface="Average"/>
                <a:ea typeface="Average"/>
                <a:cs typeface="Average"/>
                <a:sym typeface="Average"/>
              </a:defRPr>
            </a:lvl1pPr>
            <a:lvl2pPr indent="-349250" lvl="1" marL="9144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2pPr>
            <a:lvl3pPr indent="-349250" lvl="2" marL="13716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3pPr>
            <a:lvl4pPr indent="-349250" lvl="3" marL="18288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4pPr>
            <a:lvl5pPr indent="-349250" lvl="4" marL="22860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5pPr>
            <a:lvl6pPr indent="-349250" lvl="5" marL="27432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6pPr>
            <a:lvl7pPr indent="-349250" lvl="6" marL="32004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7pPr>
            <a:lvl8pPr indent="-349250" lvl="7" marL="36576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8pPr>
            <a:lvl9pPr indent="-349250" lvl="8" marL="4114800" rtl="0">
              <a:lnSpc>
                <a:spcPct val="115000"/>
              </a:lnSpc>
              <a:spcBef>
                <a:spcPts val="0"/>
              </a:spcBef>
              <a:spcAft>
                <a:spcPts val="0"/>
              </a:spcAft>
              <a:buClr>
                <a:schemeClr val="accent3"/>
              </a:buClr>
              <a:buSzPts val="1900"/>
              <a:buFont typeface="Average"/>
              <a:buChar char="■"/>
              <a:defRPr sz="1900">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11320333" y="6241346"/>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accent3"/>
                </a:solidFill>
                <a:latin typeface="Average"/>
                <a:ea typeface="Average"/>
                <a:cs typeface="Average"/>
                <a:sym typeface="Average"/>
              </a:defRPr>
            </a:lvl1pPr>
            <a:lvl2pPr lvl="1" rtl="0" algn="r">
              <a:buNone/>
              <a:defRPr sz="1300">
                <a:solidFill>
                  <a:schemeClr val="accent3"/>
                </a:solidFill>
                <a:latin typeface="Average"/>
                <a:ea typeface="Average"/>
                <a:cs typeface="Average"/>
                <a:sym typeface="Average"/>
              </a:defRPr>
            </a:lvl2pPr>
            <a:lvl3pPr lvl="2" rtl="0" algn="r">
              <a:buNone/>
              <a:defRPr sz="1300">
                <a:solidFill>
                  <a:schemeClr val="accent3"/>
                </a:solidFill>
                <a:latin typeface="Average"/>
                <a:ea typeface="Average"/>
                <a:cs typeface="Average"/>
                <a:sym typeface="Average"/>
              </a:defRPr>
            </a:lvl3pPr>
            <a:lvl4pPr lvl="3" rtl="0" algn="r">
              <a:buNone/>
              <a:defRPr sz="1300">
                <a:solidFill>
                  <a:schemeClr val="accent3"/>
                </a:solidFill>
                <a:latin typeface="Average"/>
                <a:ea typeface="Average"/>
                <a:cs typeface="Average"/>
                <a:sym typeface="Average"/>
              </a:defRPr>
            </a:lvl4pPr>
            <a:lvl5pPr lvl="4" rtl="0" algn="r">
              <a:buNone/>
              <a:defRPr sz="1300">
                <a:solidFill>
                  <a:schemeClr val="accent3"/>
                </a:solidFill>
                <a:latin typeface="Average"/>
                <a:ea typeface="Average"/>
                <a:cs typeface="Average"/>
                <a:sym typeface="Average"/>
              </a:defRPr>
            </a:lvl5pPr>
            <a:lvl6pPr lvl="5" rtl="0" algn="r">
              <a:buNone/>
              <a:defRPr sz="1300">
                <a:solidFill>
                  <a:schemeClr val="accent3"/>
                </a:solidFill>
                <a:latin typeface="Average"/>
                <a:ea typeface="Average"/>
                <a:cs typeface="Average"/>
                <a:sym typeface="Average"/>
              </a:defRPr>
            </a:lvl6pPr>
            <a:lvl7pPr lvl="6" rtl="0" algn="r">
              <a:buNone/>
              <a:defRPr sz="1300">
                <a:solidFill>
                  <a:schemeClr val="accent3"/>
                </a:solidFill>
                <a:latin typeface="Average"/>
                <a:ea typeface="Average"/>
                <a:cs typeface="Average"/>
                <a:sym typeface="Average"/>
              </a:defRPr>
            </a:lvl7pPr>
            <a:lvl8pPr lvl="7" rtl="0" algn="r">
              <a:buNone/>
              <a:defRPr sz="1300">
                <a:solidFill>
                  <a:schemeClr val="accent3"/>
                </a:solidFill>
                <a:latin typeface="Average"/>
                <a:ea typeface="Average"/>
                <a:cs typeface="Average"/>
                <a:sym typeface="Average"/>
              </a:defRPr>
            </a:lvl8pPr>
            <a:lvl9pPr lvl="8" rtl="0" algn="r">
              <a:buNone/>
              <a:defRPr sz="13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about:bla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p:nvPr/>
        </p:nvSpPr>
        <p:spPr>
          <a:xfrm>
            <a:off x="3175" y="6400800"/>
            <a:ext cx="12188825" cy="4572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cxnSp>
        <p:nvCxnSpPr>
          <p:cNvPr id="73" name="Google Shape;73;p15"/>
          <p:cNvCxnSpPr/>
          <p:nvPr/>
        </p:nvCxnSpPr>
        <p:spPr>
          <a:xfrm>
            <a:off x="1193532" y="1897380"/>
            <a:ext cx="9966960" cy="0"/>
          </a:xfrm>
          <a:prstGeom prst="straightConnector1">
            <a:avLst/>
          </a:prstGeom>
          <a:noFill/>
          <a:ln cap="flat" cmpd="sng" w="12700">
            <a:solidFill>
              <a:srgbClr val="FEFEFE"/>
            </a:solidFill>
            <a:prstDash val="solid"/>
            <a:round/>
            <a:headEnd len="sm" w="sm" type="none"/>
            <a:tailEnd len="sm" w="sm" type="none"/>
          </a:ln>
        </p:spPr>
      </p:cxnSp>
      <p:sp>
        <p:nvSpPr>
          <p:cNvPr id="74" name="Google Shape;74;p15"/>
          <p:cNvSpPr/>
          <p:nvPr/>
        </p:nvSpPr>
        <p:spPr>
          <a:xfrm>
            <a:off x="-1" y="0"/>
            <a:ext cx="12191985" cy="6858000"/>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15"/>
          <p:cNvSpPr txBox="1"/>
          <p:nvPr>
            <p:ph type="ctrTitle"/>
          </p:nvPr>
        </p:nvSpPr>
        <p:spPr>
          <a:xfrm>
            <a:off x="1781113" y="553275"/>
            <a:ext cx="8791800" cy="999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Arial"/>
              <a:buNone/>
            </a:pPr>
            <a:r>
              <a:rPr lang="en-US" sz="4000">
                <a:solidFill>
                  <a:srgbClr val="FFFFFF"/>
                </a:solidFill>
              </a:rPr>
              <a:t>SARCASTIC NEWS HEADLINE DETECTION</a:t>
            </a:r>
            <a:endParaRPr/>
          </a:p>
        </p:txBody>
      </p:sp>
      <p:sp>
        <p:nvSpPr>
          <p:cNvPr id="76" name="Google Shape;76;p15"/>
          <p:cNvSpPr txBox="1"/>
          <p:nvPr>
            <p:ph idx="1" type="subTitle"/>
          </p:nvPr>
        </p:nvSpPr>
        <p:spPr>
          <a:xfrm>
            <a:off x="3377900" y="4586775"/>
            <a:ext cx="5266800" cy="1998300"/>
          </a:xfrm>
          <a:prstGeom prst="rect">
            <a:avLst/>
          </a:prstGeom>
          <a:noFill/>
          <a:ln>
            <a:noFill/>
          </a:ln>
        </p:spPr>
        <p:txBody>
          <a:bodyPr anchorCtr="0" anchor="t" bIns="45700" lIns="0" spcFirstLastPara="1" rIns="0" wrap="square" tIns="45700">
            <a:normAutofit/>
          </a:bodyPr>
          <a:lstStyle/>
          <a:p>
            <a:pPr indent="0" lvl="0" marL="0" rtl="0" algn="ctr">
              <a:lnSpc>
                <a:spcPct val="100000"/>
              </a:lnSpc>
              <a:spcBef>
                <a:spcPts val="0"/>
              </a:spcBef>
              <a:spcAft>
                <a:spcPts val="0"/>
              </a:spcAft>
              <a:buSzPts val="1800"/>
              <a:buNone/>
            </a:pPr>
            <a:r>
              <a:rPr lang="en-US" sz="1800">
                <a:solidFill>
                  <a:srgbClr val="FFFFFF"/>
                </a:solidFill>
              </a:rPr>
              <a:t>GROUP BY 6:</a:t>
            </a:r>
            <a:endParaRPr/>
          </a:p>
          <a:p>
            <a:pPr indent="0" lvl="0" marL="0" rtl="0" algn="ctr">
              <a:lnSpc>
                <a:spcPct val="100000"/>
              </a:lnSpc>
              <a:spcBef>
                <a:spcPts val="1400"/>
              </a:spcBef>
              <a:spcAft>
                <a:spcPts val="0"/>
              </a:spcAft>
              <a:buSzPts val="1800"/>
              <a:buNone/>
            </a:pPr>
            <a:r>
              <a:rPr lang="en-US" sz="1800">
                <a:solidFill>
                  <a:srgbClr val="FFFFFF"/>
                </a:solidFill>
              </a:rPr>
              <a:t>SHIKHA SHARMA</a:t>
            </a:r>
            <a:endParaRPr/>
          </a:p>
          <a:p>
            <a:pPr indent="0" lvl="0" marL="0" rtl="0" algn="ctr">
              <a:lnSpc>
                <a:spcPct val="100000"/>
              </a:lnSpc>
              <a:spcBef>
                <a:spcPts val="1400"/>
              </a:spcBef>
              <a:spcAft>
                <a:spcPts val="0"/>
              </a:spcAft>
              <a:buSzPts val="1800"/>
              <a:buNone/>
            </a:pPr>
            <a:r>
              <a:rPr lang="en-US" sz="1800">
                <a:solidFill>
                  <a:srgbClr val="FFFFFF"/>
                </a:solidFill>
              </a:rPr>
              <a:t>TANMAY KSHIRSAGAR</a:t>
            </a:r>
            <a:endParaRPr/>
          </a:p>
          <a:p>
            <a:pPr indent="0" lvl="0" marL="0" rtl="0" algn="ctr">
              <a:lnSpc>
                <a:spcPct val="100000"/>
              </a:lnSpc>
              <a:spcBef>
                <a:spcPts val="1400"/>
              </a:spcBef>
              <a:spcAft>
                <a:spcPts val="0"/>
              </a:spcAft>
              <a:buSzPts val="1800"/>
              <a:buNone/>
            </a:pPr>
            <a:r>
              <a:rPr lang="en-US" sz="1800">
                <a:solidFill>
                  <a:srgbClr val="FFFFFF"/>
                </a:solidFill>
              </a:rPr>
              <a:t>PURVI JAIN</a:t>
            </a:r>
            <a:endParaRPr/>
          </a:p>
        </p:txBody>
      </p:sp>
      <p:pic>
        <p:nvPicPr>
          <p:cNvPr id="77" name="Google Shape;77;p15"/>
          <p:cNvPicPr preferRelativeResize="0"/>
          <p:nvPr/>
        </p:nvPicPr>
        <p:blipFill>
          <a:blip r:embed="rId3">
            <a:alphaModFix/>
          </a:blip>
          <a:stretch>
            <a:fillRect/>
          </a:stretch>
        </p:blipFill>
        <p:spPr>
          <a:xfrm>
            <a:off x="4501325" y="1734250"/>
            <a:ext cx="3411275" cy="2785625"/>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1066805" y="760478"/>
            <a:ext cx="10058400" cy="14508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rgbClr val="3F3F3F"/>
              </a:buClr>
              <a:buSzPct val="100000"/>
              <a:buFont typeface="Arial"/>
              <a:buNone/>
            </a:pPr>
            <a:r>
              <a:rPr lang="en-US" sz="4400"/>
              <a:t>CLASSIFICATION</a:t>
            </a:r>
            <a:br>
              <a:rPr lang="en-US" sz="4400"/>
            </a:br>
            <a:r>
              <a:rPr lang="en-US" sz="4400"/>
              <a:t>Transformers - BERT + LSTM</a:t>
            </a:r>
            <a:endParaRPr sz="4400"/>
          </a:p>
          <a:p>
            <a:pPr indent="0" lvl="0" marL="0" rtl="0" algn="l">
              <a:spcBef>
                <a:spcPts val="0"/>
              </a:spcBef>
              <a:spcAft>
                <a:spcPts val="0"/>
              </a:spcAft>
              <a:buNone/>
            </a:pPr>
            <a:r>
              <a:t/>
            </a:r>
            <a:endParaRPr/>
          </a:p>
        </p:txBody>
      </p:sp>
      <p:sp>
        <p:nvSpPr>
          <p:cNvPr id="138" name="Google Shape;138;p24"/>
          <p:cNvSpPr txBox="1"/>
          <p:nvPr>
            <p:ph idx="1" type="body"/>
          </p:nvPr>
        </p:nvSpPr>
        <p:spPr>
          <a:xfrm>
            <a:off x="1143000" y="1700425"/>
            <a:ext cx="4639800" cy="5057100"/>
          </a:xfrm>
          <a:prstGeom prst="rect">
            <a:avLst/>
          </a:prstGeom>
        </p:spPr>
        <p:txBody>
          <a:bodyPr anchorCtr="0" anchor="t" bIns="45700" lIns="0" spcFirstLastPara="1" rIns="0" wrap="square" tIns="45700">
            <a:noAutofit/>
          </a:bodyPr>
          <a:lstStyle/>
          <a:p>
            <a:pPr indent="-330200" lvl="0" marL="457200" rtl="0" algn="l">
              <a:lnSpc>
                <a:spcPct val="115000"/>
              </a:lnSpc>
              <a:spcBef>
                <a:spcPts val="1500"/>
              </a:spcBef>
              <a:spcAft>
                <a:spcPts val="0"/>
              </a:spcAft>
              <a:buClr>
                <a:schemeClr val="dk1"/>
              </a:buClr>
              <a:buSzPts val="1600"/>
              <a:buFont typeface="Merriweather Light"/>
              <a:buChar char="➢"/>
            </a:pPr>
            <a:r>
              <a:rPr lang="en-US" sz="2200">
                <a:solidFill>
                  <a:schemeClr val="dk1"/>
                </a:solidFill>
                <a:latin typeface="Merriweather Light"/>
                <a:ea typeface="Merriweather Light"/>
                <a:cs typeface="Merriweather Light"/>
                <a:sym typeface="Merriweather Light"/>
              </a:rPr>
              <a:t>Training accuracy improved from 89.3% to 98.1% over three epochs.</a:t>
            </a:r>
            <a:endParaRPr sz="2200">
              <a:solidFill>
                <a:schemeClr val="dk1"/>
              </a:solidFill>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chemeClr val="dk1"/>
              </a:buClr>
              <a:buSzPts val="1600"/>
              <a:buFont typeface="Merriweather Light"/>
              <a:buChar char="➢"/>
            </a:pPr>
            <a:r>
              <a:rPr lang="en-US" sz="2200">
                <a:solidFill>
                  <a:schemeClr val="dk1"/>
                </a:solidFill>
                <a:latin typeface="Merriweather Light"/>
                <a:ea typeface="Merriweather Light"/>
                <a:cs typeface="Merriweather Light"/>
                <a:sym typeface="Merriweather Light"/>
              </a:rPr>
              <a:t>Validation accuracy increased from 96.9% to 99.2%.</a:t>
            </a:r>
            <a:endParaRPr sz="2200">
              <a:solidFill>
                <a:schemeClr val="dk1"/>
              </a:solidFill>
              <a:latin typeface="Merriweather Light"/>
              <a:ea typeface="Merriweather Light"/>
              <a:cs typeface="Merriweather Light"/>
              <a:sym typeface="Merriweather Light"/>
            </a:endParaRPr>
          </a:p>
          <a:p>
            <a:pPr indent="-330200" lvl="0" marL="457200" rtl="0" algn="l">
              <a:lnSpc>
                <a:spcPct val="115000"/>
              </a:lnSpc>
              <a:spcBef>
                <a:spcPts val="0"/>
              </a:spcBef>
              <a:spcAft>
                <a:spcPts val="0"/>
              </a:spcAft>
              <a:buClr>
                <a:schemeClr val="dk1"/>
              </a:buClr>
              <a:buSzPts val="1600"/>
              <a:buFont typeface="Merriweather Light"/>
              <a:buChar char="➢"/>
            </a:pPr>
            <a:r>
              <a:rPr lang="en-US" sz="2200">
                <a:solidFill>
                  <a:schemeClr val="dk1"/>
                </a:solidFill>
                <a:latin typeface="Merriweather Light"/>
                <a:ea typeface="Merriweather Light"/>
                <a:cs typeface="Merriweather Light"/>
                <a:sym typeface="Merriweather Light"/>
              </a:rPr>
              <a:t>Both training and validation losses significantly decreased, indicating effective learning.</a:t>
            </a:r>
            <a:endParaRPr sz="2200">
              <a:solidFill>
                <a:schemeClr val="dk1"/>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chemeClr val="dk1"/>
              </a:buClr>
              <a:buSzPts val="1800"/>
              <a:buFont typeface="Merriweather Light"/>
              <a:buChar char="➢"/>
            </a:pPr>
            <a:r>
              <a:rPr lang="en-US" sz="2200">
                <a:solidFill>
                  <a:schemeClr val="dk1"/>
                </a:solidFill>
                <a:latin typeface="Merriweather Light"/>
                <a:ea typeface="Merriweather Light"/>
                <a:cs typeface="Merriweather Light"/>
                <a:sym typeface="Merriweather Light"/>
              </a:rPr>
              <a:t>High validation accuracy </a:t>
            </a:r>
            <a:r>
              <a:rPr lang="en-US">
                <a:solidFill>
                  <a:schemeClr val="dk1"/>
                </a:solidFill>
                <a:latin typeface="Merriweather Light"/>
                <a:ea typeface="Merriweather Light"/>
                <a:cs typeface="Merriweather Light"/>
                <a:sym typeface="Merriweather Light"/>
              </a:rPr>
              <a:t>suggests strong model generalization without overfitting.</a:t>
            </a:r>
            <a:endParaRPr>
              <a:solidFill>
                <a:schemeClr val="dk1"/>
              </a:solidFill>
              <a:latin typeface="Merriweather Light"/>
              <a:ea typeface="Merriweather Light"/>
              <a:cs typeface="Merriweather Light"/>
              <a:sym typeface="Merriweather Light"/>
            </a:endParaRPr>
          </a:p>
          <a:p>
            <a:pPr indent="0" lvl="0" marL="0" rtl="0" algn="l">
              <a:spcBef>
                <a:spcPts val="1200"/>
              </a:spcBef>
              <a:spcAft>
                <a:spcPts val="200"/>
              </a:spcAft>
              <a:buNone/>
            </a:pPr>
            <a:r>
              <a:t/>
            </a:r>
            <a:endParaRPr/>
          </a:p>
        </p:txBody>
      </p:sp>
      <p:pic>
        <p:nvPicPr>
          <p:cNvPr id="139" name="Google Shape;139;p24"/>
          <p:cNvPicPr preferRelativeResize="0"/>
          <p:nvPr/>
        </p:nvPicPr>
        <p:blipFill>
          <a:blip r:embed="rId3">
            <a:alphaModFix/>
          </a:blip>
          <a:stretch>
            <a:fillRect/>
          </a:stretch>
        </p:blipFill>
        <p:spPr>
          <a:xfrm>
            <a:off x="5989275" y="1852825"/>
            <a:ext cx="5633801" cy="4439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CLASSIFICATION</a:t>
            </a:r>
            <a:br>
              <a:rPr lang="en-US"/>
            </a:br>
            <a:r>
              <a:rPr lang="en-US"/>
              <a:t>Transformers - BERT + MLP</a:t>
            </a:r>
            <a:endParaRPr/>
          </a:p>
        </p:txBody>
      </p:sp>
      <p:sp>
        <p:nvSpPr>
          <p:cNvPr id="145" name="Google Shape;145;p25"/>
          <p:cNvSpPr txBox="1"/>
          <p:nvPr>
            <p:ph idx="1" type="body"/>
          </p:nvPr>
        </p:nvSpPr>
        <p:spPr>
          <a:xfrm>
            <a:off x="1097280" y="2120900"/>
            <a:ext cx="4639800" cy="3748200"/>
          </a:xfrm>
          <a:prstGeom prst="rect">
            <a:avLst/>
          </a:prstGeom>
          <a:noFill/>
          <a:ln>
            <a:noFill/>
          </a:ln>
        </p:spPr>
        <p:txBody>
          <a:bodyPr anchorCtr="0" anchor="t" bIns="45700" lIns="0" spcFirstLastPara="1" rIns="0" wrap="square" tIns="45700">
            <a:noAutofit/>
          </a:bodyPr>
          <a:lstStyle/>
          <a:p>
            <a:pPr indent="-336550" lvl="0" marL="457200" rtl="0" algn="l">
              <a:lnSpc>
                <a:spcPct val="115000"/>
              </a:lnSpc>
              <a:spcBef>
                <a:spcPts val="1500"/>
              </a:spcBef>
              <a:spcAft>
                <a:spcPts val="0"/>
              </a:spcAft>
              <a:buClr>
                <a:schemeClr val="dk1"/>
              </a:buClr>
              <a:buSzPts val="1700"/>
              <a:buFont typeface="Merriweather Light"/>
              <a:buChar char="➢"/>
            </a:pPr>
            <a:r>
              <a:rPr lang="en-US">
                <a:solidFill>
                  <a:schemeClr val="dk1"/>
                </a:solidFill>
                <a:latin typeface="Merriweather Light"/>
                <a:ea typeface="Merriweather Light"/>
                <a:cs typeface="Merriweather Light"/>
                <a:sym typeface="Merriweather Light"/>
              </a:rPr>
              <a:t>BERT+MLP reached 99.6% validation accuracy.</a:t>
            </a:r>
            <a:endParaRPr>
              <a:solidFill>
                <a:schemeClr val="dk1"/>
              </a:solidFill>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chemeClr val="dk1"/>
              </a:buClr>
              <a:buSzPts val="1700"/>
              <a:buFont typeface="Merriweather Light"/>
              <a:buChar char="➢"/>
            </a:pPr>
            <a:r>
              <a:rPr lang="en-US">
                <a:solidFill>
                  <a:schemeClr val="dk1"/>
                </a:solidFill>
                <a:latin typeface="Merriweather Light"/>
                <a:ea typeface="Merriweather Light"/>
                <a:cs typeface="Merriweather Light"/>
                <a:sym typeface="Merriweather Light"/>
              </a:rPr>
              <a:t>Consistent gains over three epochs.</a:t>
            </a:r>
            <a:endParaRPr>
              <a:solidFill>
                <a:schemeClr val="dk1"/>
              </a:solidFill>
              <a:latin typeface="Merriweather Light"/>
              <a:ea typeface="Merriweather Light"/>
              <a:cs typeface="Merriweather Light"/>
              <a:sym typeface="Merriweather Light"/>
            </a:endParaRPr>
          </a:p>
          <a:p>
            <a:pPr indent="-336550" lvl="0" marL="457200" rtl="0" algn="l">
              <a:lnSpc>
                <a:spcPct val="115000"/>
              </a:lnSpc>
              <a:spcBef>
                <a:spcPts val="0"/>
              </a:spcBef>
              <a:spcAft>
                <a:spcPts val="0"/>
              </a:spcAft>
              <a:buClr>
                <a:schemeClr val="dk1"/>
              </a:buClr>
              <a:buSzPts val="1700"/>
              <a:buFont typeface="Merriweather Light"/>
              <a:buChar char="➢"/>
            </a:pPr>
            <a:r>
              <a:rPr lang="en-US">
                <a:solidFill>
                  <a:schemeClr val="dk1"/>
                </a:solidFill>
                <a:latin typeface="Merriweather Light"/>
                <a:ea typeface="Merriweather Light"/>
                <a:cs typeface="Merriweather Light"/>
                <a:sym typeface="Merriweather Light"/>
              </a:rPr>
              <a:t>Well-tuned model with reduced losses.</a:t>
            </a:r>
            <a:endParaRPr>
              <a:solidFill>
                <a:schemeClr val="dk1"/>
              </a:solidFill>
              <a:latin typeface="Merriweather Light"/>
              <a:ea typeface="Merriweather Light"/>
              <a:cs typeface="Merriweather Light"/>
              <a:sym typeface="Merriweather Light"/>
            </a:endParaRPr>
          </a:p>
          <a:p>
            <a:pPr indent="0" lvl="0" marL="457200" rtl="0" algn="l">
              <a:lnSpc>
                <a:spcPct val="120000"/>
              </a:lnSpc>
              <a:spcBef>
                <a:spcPts val="0"/>
              </a:spcBef>
              <a:spcAft>
                <a:spcPts val="0"/>
              </a:spcAft>
              <a:buNone/>
            </a:pPr>
            <a:r>
              <a:t/>
            </a:r>
            <a:endParaRPr sz="1600">
              <a:solidFill>
                <a:schemeClr val="dk1"/>
              </a:solidFill>
              <a:latin typeface="Merriweather"/>
              <a:ea typeface="Merriweather"/>
              <a:cs typeface="Merriweather"/>
              <a:sym typeface="Merriweather"/>
            </a:endParaRPr>
          </a:p>
        </p:txBody>
      </p:sp>
      <p:pic>
        <p:nvPicPr>
          <p:cNvPr id="146" name="Google Shape;146;p25"/>
          <p:cNvPicPr preferRelativeResize="0"/>
          <p:nvPr/>
        </p:nvPicPr>
        <p:blipFill>
          <a:blip r:embed="rId3">
            <a:alphaModFix/>
          </a:blip>
          <a:stretch>
            <a:fillRect/>
          </a:stretch>
        </p:blipFill>
        <p:spPr>
          <a:xfrm>
            <a:off x="5889480" y="1889803"/>
            <a:ext cx="6150119" cy="3998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778550" y="-104875"/>
            <a:ext cx="103467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CLASSIFICATION</a:t>
            </a:r>
            <a:endParaRPr/>
          </a:p>
        </p:txBody>
      </p:sp>
      <p:graphicFrame>
        <p:nvGraphicFramePr>
          <p:cNvPr id="152" name="Google Shape;152;p26"/>
          <p:cNvGraphicFramePr/>
          <p:nvPr/>
        </p:nvGraphicFramePr>
        <p:xfrm>
          <a:off x="778538" y="1527250"/>
          <a:ext cx="3000000" cy="3000000"/>
        </p:xfrm>
        <a:graphic>
          <a:graphicData uri="http://schemas.openxmlformats.org/drawingml/2006/table">
            <a:tbl>
              <a:tblPr>
                <a:noFill/>
                <a:tableStyleId>{C0C42444-D6F8-4CB2-A571-7F798FD433F7}</a:tableStyleId>
              </a:tblPr>
              <a:tblGrid>
                <a:gridCol w="1486550"/>
                <a:gridCol w="1486550"/>
                <a:gridCol w="1486550"/>
                <a:gridCol w="1486550"/>
                <a:gridCol w="1486550"/>
                <a:gridCol w="1486550"/>
                <a:gridCol w="1486550"/>
              </a:tblGrid>
              <a:tr h="497350">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Model</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Accuracy</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Epochs</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Max Length</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Learning Rate</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Batch Size</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rPr lang="en-US" sz="1300">
                          <a:solidFill>
                            <a:schemeClr val="dk1"/>
                          </a:solidFill>
                          <a:latin typeface="Merriweather Black"/>
                          <a:ea typeface="Merriweather Black"/>
                          <a:cs typeface="Merriweather Black"/>
                          <a:sym typeface="Merriweather Black"/>
                        </a:rPr>
                        <a:t>Optimizer</a:t>
                      </a:r>
                      <a:endParaRPr sz="1300">
                        <a:solidFill>
                          <a:schemeClr val="dk1"/>
                        </a:solidFill>
                        <a:latin typeface="Merriweather Black"/>
                        <a:ea typeface="Merriweather Black"/>
                        <a:cs typeface="Merriweather Black"/>
                        <a:sym typeface="Merriweather Black"/>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Naive Bayes</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0.86</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Logistic Regression</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0.94</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LSTM</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0.95</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4</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120</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CNN</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0.97</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4</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120</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ctr">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a:t>
                      </a:r>
                      <a:endParaRPr sz="1200">
                        <a:solidFill>
                          <a:schemeClr val="dk1"/>
                        </a:solidFill>
                        <a:latin typeface="Merriweather"/>
                        <a:ea typeface="Merriweather"/>
                        <a:cs typeface="Merriweather"/>
                        <a:sym typeface="Merriweather"/>
                      </a:endParaRPr>
                    </a:p>
                  </a:txBody>
                  <a:tcPr marT="82275" marB="82275" marR="63500" marL="82275" anchor="b">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BERT</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0.97</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120</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2e-5</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BERT + LSTM</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0.98</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128</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2e-6</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469425">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BERT + CNN</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0.82</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5</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128</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2e-5</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r h="648450">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BERT+MLP</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0.98</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128</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5e-5</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32</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c>
                  <a:txBody>
                    <a:bodyPr/>
                    <a:lstStyle/>
                    <a:p>
                      <a:pPr indent="9144" lvl="0" marL="0" rtl="0" algn="l">
                        <a:lnSpc>
                          <a:spcPct val="171429"/>
                        </a:lnSpc>
                        <a:spcBef>
                          <a:spcPts val="0"/>
                        </a:spcBef>
                        <a:spcAft>
                          <a:spcPts val="0"/>
                        </a:spcAft>
                        <a:buNone/>
                      </a:pPr>
                      <a:r>
                        <a:rPr lang="en-US" sz="1200">
                          <a:solidFill>
                            <a:schemeClr val="dk1"/>
                          </a:solidFill>
                          <a:latin typeface="Merriweather"/>
                          <a:ea typeface="Merriweather"/>
                          <a:cs typeface="Merriweather"/>
                          <a:sym typeface="Merriweather"/>
                        </a:rPr>
                        <a:t>AdamW</a:t>
                      </a:r>
                      <a:endParaRPr sz="1200">
                        <a:solidFill>
                          <a:schemeClr val="dk1"/>
                        </a:solidFill>
                        <a:latin typeface="Merriweather"/>
                        <a:ea typeface="Merriweather"/>
                        <a:cs typeface="Merriweather"/>
                        <a:sym typeface="Merriweather"/>
                      </a:endParaRPr>
                    </a:p>
                    <a:p>
                      <a:pPr indent="9144" lvl="0" marL="0" rtl="0" algn="l">
                        <a:lnSpc>
                          <a:spcPct val="171429"/>
                        </a:lnSpc>
                        <a:spcBef>
                          <a:spcPts val="0"/>
                        </a:spcBef>
                        <a:spcAft>
                          <a:spcPts val="0"/>
                        </a:spcAft>
                        <a:buNone/>
                      </a:pPr>
                      <a:r>
                        <a:t/>
                      </a:r>
                      <a:endParaRPr sz="1200">
                        <a:solidFill>
                          <a:schemeClr val="dk1"/>
                        </a:solidFill>
                        <a:latin typeface="Merriweather"/>
                        <a:ea typeface="Merriweather"/>
                        <a:cs typeface="Merriweather"/>
                        <a:sym typeface="Merriweather"/>
                      </a:endParaRPr>
                    </a:p>
                  </a:txBody>
                  <a:tcPr marT="82275" marB="82275" marR="63500" marL="82275" anchor="ctr">
                    <a:lnL cap="flat" cmpd="sng" w="38100">
                      <a:solidFill>
                        <a:srgbClr val="262626"/>
                      </a:solidFill>
                      <a:prstDash val="solid"/>
                      <a:round/>
                      <a:headEnd len="sm" w="sm" type="none"/>
                      <a:tailEnd len="sm" w="sm" type="none"/>
                    </a:lnL>
                    <a:lnR cap="flat" cmpd="sng" w="38100">
                      <a:solidFill>
                        <a:srgbClr val="262626"/>
                      </a:solidFill>
                      <a:prstDash val="solid"/>
                      <a:round/>
                      <a:headEnd len="sm" w="sm" type="none"/>
                      <a:tailEnd len="sm" w="sm" type="none"/>
                    </a:lnR>
                    <a:lnT cap="flat" cmpd="sng" w="38100">
                      <a:solidFill>
                        <a:srgbClr val="262626"/>
                      </a:solidFill>
                      <a:prstDash val="solid"/>
                      <a:round/>
                      <a:headEnd len="sm" w="sm" type="none"/>
                      <a:tailEnd len="sm" w="sm" type="none"/>
                    </a:lnT>
                    <a:lnB cap="flat" cmpd="sng" w="38100">
                      <a:solidFill>
                        <a:srgbClr val="262626"/>
                      </a:solidFill>
                      <a:prstDash val="solid"/>
                      <a:round/>
                      <a:headEnd len="sm" w="sm" type="none"/>
                      <a:tailEnd len="sm" w="sm" type="none"/>
                    </a:lnB>
                  </a:tcPr>
                </a:tc>
              </a:tr>
            </a:tbl>
          </a:graphicData>
        </a:graphic>
      </p:graphicFrame>
      <p:sp>
        <p:nvSpPr>
          <p:cNvPr id="153" name="Google Shape;153;p26"/>
          <p:cNvSpPr txBox="1"/>
          <p:nvPr/>
        </p:nvSpPr>
        <p:spPr>
          <a:xfrm>
            <a:off x="778550" y="4563225"/>
            <a:ext cx="10478100" cy="442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
        <p:nvSpPr>
          <p:cNvPr id="154" name="Google Shape;154;p26"/>
          <p:cNvSpPr txBox="1"/>
          <p:nvPr/>
        </p:nvSpPr>
        <p:spPr>
          <a:xfrm>
            <a:off x="808125" y="5502075"/>
            <a:ext cx="10346700" cy="556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SUMMARIZATION</a:t>
            </a:r>
            <a:endParaRPr/>
          </a:p>
        </p:txBody>
      </p:sp>
      <p:sp>
        <p:nvSpPr>
          <p:cNvPr id="160" name="Google Shape;160;p27"/>
          <p:cNvSpPr txBox="1"/>
          <p:nvPr>
            <p:ph idx="1" type="body"/>
          </p:nvPr>
        </p:nvSpPr>
        <p:spPr>
          <a:xfrm>
            <a:off x="1097275" y="2108200"/>
            <a:ext cx="5606400" cy="3760800"/>
          </a:xfrm>
          <a:prstGeom prst="rect">
            <a:avLst/>
          </a:prstGeom>
          <a:noFill/>
          <a:ln>
            <a:noFill/>
          </a:ln>
        </p:spPr>
        <p:txBody>
          <a:bodyPr anchorCtr="0" anchor="t" bIns="45700" lIns="0" spcFirstLastPara="1" rIns="0" wrap="square" tIns="45700">
            <a:normAutofit lnSpcReduction="20000"/>
          </a:bodyPr>
          <a:lstStyle/>
          <a:p>
            <a:pPr indent="-336550" lvl="0" marL="457200" rtl="0" algn="l">
              <a:lnSpc>
                <a:spcPct val="120000"/>
              </a:lnSpc>
              <a:spcBef>
                <a:spcPts val="0"/>
              </a:spcBef>
              <a:spcAft>
                <a:spcPts val="0"/>
              </a:spcAft>
              <a:buSzPts val="1700"/>
              <a:buFont typeface="Merriweather Light"/>
              <a:buChar char="➢"/>
            </a:pPr>
            <a:r>
              <a:rPr lang="en-US">
                <a:latin typeface="Merriweather Light"/>
                <a:ea typeface="Merriweather Light"/>
                <a:cs typeface="Merriweather Light"/>
                <a:sym typeface="Merriweather Light"/>
              </a:rPr>
              <a:t>Model: t5-small-headline-generator (Text-to-Text Transfer Transformer)</a:t>
            </a:r>
            <a:endParaRPr>
              <a:latin typeface="Merriweather Light"/>
              <a:ea typeface="Merriweather Light"/>
              <a:cs typeface="Merriweather Light"/>
              <a:sym typeface="Merriweather Light"/>
            </a:endParaRPr>
          </a:p>
          <a:p>
            <a:pPr indent="-336550" lvl="0" marL="457200" rtl="0" algn="l">
              <a:lnSpc>
                <a:spcPct val="120000"/>
              </a:lnSpc>
              <a:spcBef>
                <a:spcPts val="0"/>
              </a:spcBef>
              <a:spcAft>
                <a:spcPts val="0"/>
              </a:spcAft>
              <a:buSzPts val="1700"/>
              <a:buFont typeface="Merriweather Light"/>
              <a:buChar char="➢"/>
            </a:pPr>
            <a:r>
              <a:rPr lang="en-US">
                <a:latin typeface="Merriweather Light"/>
                <a:ea typeface="Merriweather Light"/>
                <a:cs typeface="Merriweather Light"/>
                <a:sym typeface="Merriweather Light"/>
              </a:rPr>
              <a:t>Evaluation Metric: </a:t>
            </a:r>
            <a:endParaRPr>
              <a:latin typeface="Merriweather Light"/>
              <a:ea typeface="Merriweather Light"/>
              <a:cs typeface="Merriweather Light"/>
              <a:sym typeface="Merriweather Light"/>
            </a:endParaRPr>
          </a:p>
          <a:p>
            <a:pPr indent="0" lvl="0" marL="457200" rtl="0" algn="l">
              <a:lnSpc>
                <a:spcPct val="120000"/>
              </a:lnSpc>
              <a:spcBef>
                <a:spcPts val="0"/>
              </a:spcBef>
              <a:spcAft>
                <a:spcPts val="0"/>
              </a:spcAft>
              <a:buNone/>
            </a:pPr>
            <a:r>
              <a:rPr lang="en-US">
                <a:latin typeface="Merriweather Light"/>
                <a:ea typeface="Merriweather Light"/>
                <a:cs typeface="Merriweather Light"/>
                <a:sym typeface="Merriweather Light"/>
              </a:rPr>
              <a:t>ROUGE scores provide insights into the quality of the generated summaries concerning the ground truth.</a:t>
            </a:r>
            <a:endParaRPr>
              <a:latin typeface="Merriweather Light"/>
              <a:ea typeface="Merriweather Light"/>
              <a:cs typeface="Merriweather Light"/>
              <a:sym typeface="Merriweather Light"/>
            </a:endParaRPr>
          </a:p>
          <a:p>
            <a:pPr indent="0" lvl="0" marL="91440" rtl="0" algn="l">
              <a:lnSpc>
                <a:spcPct val="120000"/>
              </a:lnSpc>
              <a:spcBef>
                <a:spcPts val="0"/>
              </a:spcBef>
              <a:spcAft>
                <a:spcPts val="0"/>
              </a:spcAft>
              <a:buSzPts val="1900"/>
              <a:buNone/>
            </a:pPr>
            <a:r>
              <a:t/>
            </a:r>
            <a:endParaRPr sz="1400"/>
          </a:p>
        </p:txBody>
      </p:sp>
      <p:pic>
        <p:nvPicPr>
          <p:cNvPr id="161" name="Google Shape;161;p27"/>
          <p:cNvPicPr preferRelativeResize="0"/>
          <p:nvPr/>
        </p:nvPicPr>
        <p:blipFill rotWithShape="1">
          <a:blip r:embed="rId3">
            <a:alphaModFix/>
          </a:blip>
          <a:srcRect b="0" l="5355" r="8682" t="0"/>
          <a:stretch/>
        </p:blipFill>
        <p:spPr>
          <a:xfrm>
            <a:off x="6703600" y="2108200"/>
            <a:ext cx="4452075" cy="392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SUMMARIZATION-Prediction</a:t>
            </a:r>
            <a:endParaRPr/>
          </a:p>
        </p:txBody>
      </p:sp>
      <p:pic>
        <p:nvPicPr>
          <p:cNvPr id="167" name="Google Shape;167;p28"/>
          <p:cNvPicPr preferRelativeResize="0"/>
          <p:nvPr/>
        </p:nvPicPr>
        <p:blipFill>
          <a:blip r:embed="rId3">
            <a:alphaModFix/>
          </a:blip>
          <a:stretch>
            <a:fillRect/>
          </a:stretch>
        </p:blipFill>
        <p:spPr>
          <a:xfrm>
            <a:off x="3810325" y="1737350"/>
            <a:ext cx="7450050" cy="2612250"/>
          </a:xfrm>
          <a:prstGeom prst="rect">
            <a:avLst/>
          </a:prstGeom>
          <a:noFill/>
          <a:ln>
            <a:noFill/>
          </a:ln>
        </p:spPr>
      </p:pic>
      <p:pic>
        <p:nvPicPr>
          <p:cNvPr id="168" name="Google Shape;168;p28"/>
          <p:cNvPicPr preferRelativeResize="0"/>
          <p:nvPr/>
        </p:nvPicPr>
        <p:blipFill>
          <a:blip r:embed="rId4">
            <a:alphaModFix/>
          </a:blip>
          <a:stretch>
            <a:fillRect/>
          </a:stretch>
        </p:blipFill>
        <p:spPr>
          <a:xfrm>
            <a:off x="3915025" y="4534075"/>
            <a:ext cx="7240638" cy="1994725"/>
          </a:xfrm>
          <a:prstGeom prst="rect">
            <a:avLst/>
          </a:prstGeom>
          <a:noFill/>
          <a:ln>
            <a:noFill/>
          </a:ln>
        </p:spPr>
      </p:pic>
      <p:sp>
        <p:nvSpPr>
          <p:cNvPr id="169" name="Google Shape;169;p28"/>
          <p:cNvSpPr txBox="1"/>
          <p:nvPr>
            <p:ph idx="1" type="body"/>
          </p:nvPr>
        </p:nvSpPr>
        <p:spPr>
          <a:xfrm>
            <a:off x="1097275" y="2108200"/>
            <a:ext cx="2595600" cy="3760800"/>
          </a:xfrm>
          <a:prstGeom prst="rect">
            <a:avLst/>
          </a:prstGeom>
          <a:noFill/>
          <a:ln>
            <a:noFill/>
          </a:ln>
        </p:spPr>
        <p:txBody>
          <a:bodyPr anchorCtr="0" anchor="t" bIns="45700" lIns="0" spcFirstLastPara="1" rIns="0" wrap="square" tIns="45700">
            <a:normAutofit/>
          </a:bodyPr>
          <a:lstStyle/>
          <a:p>
            <a:pPr indent="-336550" lvl="0" marL="457200" rtl="0" algn="l">
              <a:lnSpc>
                <a:spcPct val="120000"/>
              </a:lnSpc>
              <a:spcBef>
                <a:spcPts val="0"/>
              </a:spcBef>
              <a:spcAft>
                <a:spcPts val="0"/>
              </a:spcAft>
              <a:buSzPts val="1700"/>
              <a:buFont typeface="Merriweather Light"/>
              <a:buChar char="➢"/>
            </a:pPr>
            <a:r>
              <a:rPr lang="en-US">
                <a:latin typeface="Merriweather Light"/>
                <a:ea typeface="Merriweather Light"/>
                <a:cs typeface="Merriweather Light"/>
                <a:sym typeface="Merriweather Light"/>
              </a:rPr>
              <a:t>Model Explainability using SHAP (SHapley Additive exPlanations)</a:t>
            </a:r>
            <a:endParaRPr>
              <a:latin typeface="Merriweather Light"/>
              <a:ea typeface="Merriweather Light"/>
              <a:cs typeface="Merriweather Light"/>
              <a:sym typeface="Merriweather Light"/>
            </a:endParaRPr>
          </a:p>
          <a:p>
            <a:pPr indent="0" lvl="0" marL="91440" rtl="0" algn="l">
              <a:lnSpc>
                <a:spcPct val="120000"/>
              </a:lnSpc>
              <a:spcBef>
                <a:spcPts val="0"/>
              </a:spcBef>
              <a:spcAft>
                <a:spcPts val="0"/>
              </a:spcAft>
              <a:buSzPts val="1900"/>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CONCLUSION</a:t>
            </a:r>
            <a:endParaRPr/>
          </a:p>
        </p:txBody>
      </p:sp>
      <p:sp>
        <p:nvSpPr>
          <p:cNvPr id="175" name="Google Shape;175;p2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342900" lvl="0" marL="457200" rtl="0" algn="just">
              <a:lnSpc>
                <a:spcPct val="120000"/>
              </a:lnSpc>
              <a:spcBef>
                <a:spcPts val="0"/>
              </a:spcBef>
              <a:spcAft>
                <a:spcPts val="0"/>
              </a:spcAft>
              <a:buSzPts val="1800"/>
              <a:buChar char="➢"/>
            </a:pPr>
            <a:r>
              <a:rPr lang="en-US">
                <a:latin typeface="Merriweather Light"/>
                <a:ea typeface="Merriweather Light"/>
                <a:cs typeface="Merriweather Light"/>
                <a:sym typeface="Merriweather Light"/>
              </a:rPr>
              <a:t>The integration of BERT with other neural network architectures has proven highly effective for sarcasm detection, surpassing traditional models and even outperforming other advanced neural network-based classifiers. </a:t>
            </a:r>
            <a:endParaRPr>
              <a:latin typeface="Merriweather Light"/>
              <a:ea typeface="Merriweather Light"/>
              <a:cs typeface="Merriweather Light"/>
              <a:sym typeface="Merriweather Light"/>
            </a:endParaRPr>
          </a:p>
          <a:p>
            <a:pPr indent="-342900" lvl="0" marL="457200" rtl="0" algn="just">
              <a:lnSpc>
                <a:spcPct val="120000"/>
              </a:lnSpc>
              <a:spcBef>
                <a:spcPts val="0"/>
              </a:spcBef>
              <a:spcAft>
                <a:spcPts val="0"/>
              </a:spcAft>
              <a:buSzPts val="1800"/>
              <a:buChar char="➢"/>
            </a:pPr>
            <a:r>
              <a:rPr lang="en-US">
                <a:latin typeface="Merriweather Light"/>
                <a:ea typeface="Merriweather Light"/>
                <a:cs typeface="Merriweather Light"/>
                <a:sym typeface="Merriweather Light"/>
              </a:rPr>
              <a:t>The text summarization model achieved commendable ROUGE scores, reflecting its proficiency in generating concise and meaningful summaries</a:t>
            </a: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415650" y="1421635"/>
            <a:ext cx="11360700" cy="1725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Arial"/>
              <a:buNone/>
            </a:pPr>
            <a:r>
              <a:rPr lang="en-US" sz="3300"/>
              <a:t>We all really really love this class!</a:t>
            </a:r>
            <a:endParaRPr sz="3300"/>
          </a:p>
          <a:p>
            <a:pPr indent="0" lvl="0" marL="0" rtl="0" algn="ctr">
              <a:lnSpc>
                <a:spcPct val="90000"/>
              </a:lnSpc>
              <a:spcBef>
                <a:spcPts val="0"/>
              </a:spcBef>
              <a:spcAft>
                <a:spcPts val="0"/>
              </a:spcAft>
              <a:buClr>
                <a:srgbClr val="3F3F3F"/>
              </a:buClr>
              <a:buSzPts val="4400"/>
              <a:buFont typeface="Arial"/>
              <a:buNone/>
            </a:pPr>
            <a:r>
              <a:t/>
            </a:r>
            <a:endParaRPr sz="3300"/>
          </a:p>
          <a:p>
            <a:pPr indent="0" lvl="0" marL="0" rtl="0" algn="ctr">
              <a:lnSpc>
                <a:spcPct val="90000"/>
              </a:lnSpc>
              <a:spcBef>
                <a:spcPts val="0"/>
              </a:spcBef>
              <a:spcAft>
                <a:spcPts val="0"/>
              </a:spcAft>
              <a:buClr>
                <a:srgbClr val="3F3F3F"/>
              </a:buClr>
              <a:buSzPts val="4400"/>
              <a:buFont typeface="Arial"/>
              <a:buNone/>
            </a:pPr>
            <a:r>
              <a:rPr lang="en-US"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943530" y="352428"/>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OBJECTIVE</a:t>
            </a:r>
            <a:endParaRPr/>
          </a:p>
        </p:txBody>
      </p:sp>
      <p:sp>
        <p:nvSpPr>
          <p:cNvPr id="83" name="Google Shape;83;p16"/>
          <p:cNvSpPr txBox="1"/>
          <p:nvPr>
            <p:ph idx="1" type="body"/>
          </p:nvPr>
        </p:nvSpPr>
        <p:spPr>
          <a:xfrm>
            <a:off x="943525" y="2108200"/>
            <a:ext cx="10365900" cy="3760800"/>
          </a:xfrm>
          <a:prstGeom prst="rect">
            <a:avLst/>
          </a:prstGeom>
          <a:noFill/>
          <a:ln>
            <a:noFill/>
          </a:ln>
        </p:spPr>
        <p:txBody>
          <a:bodyPr anchorCtr="0" anchor="t" bIns="45700" lIns="0" spcFirstLastPara="1" rIns="0" wrap="square" tIns="45700">
            <a:normAutofit fontScale="85000" lnSpcReduction="20000"/>
          </a:bodyPr>
          <a:lstStyle/>
          <a:p>
            <a:pPr indent="-102552" lvl="0" marL="91440" rtl="0" algn="l">
              <a:lnSpc>
                <a:spcPct val="120000"/>
              </a:lnSpc>
              <a:spcBef>
                <a:spcPts val="0"/>
              </a:spcBef>
              <a:spcAft>
                <a:spcPts val="0"/>
              </a:spcAft>
              <a:buSzPct val="79166"/>
              <a:buFont typeface="Merriweather Light"/>
              <a:buChar char="➢"/>
            </a:pPr>
            <a:r>
              <a:rPr lang="en-US">
                <a:solidFill>
                  <a:schemeClr val="dk1"/>
                </a:solidFill>
                <a:latin typeface="Merriweather Light"/>
                <a:ea typeface="Merriweather Light"/>
                <a:cs typeface="Merriweather Light"/>
                <a:sym typeface="Merriweather Light"/>
              </a:rPr>
              <a:t>  </a:t>
            </a:r>
            <a:r>
              <a:rPr i="0" lang="en-US" u="none" strike="noStrike">
                <a:solidFill>
                  <a:schemeClr val="dk1"/>
                </a:solidFill>
                <a:latin typeface="Merriweather Light"/>
                <a:ea typeface="Merriweather Light"/>
                <a:cs typeface="Merriweather Light"/>
                <a:sym typeface="Merriweather Light"/>
              </a:rPr>
              <a:t>Develop a nuanced NLP model capable of accurately classifying news headlines as sarcastic or non-sarcastic.</a:t>
            </a:r>
            <a:endParaRPr>
              <a:latin typeface="Merriweather Light"/>
              <a:ea typeface="Merriweather Light"/>
              <a:cs typeface="Merriweather Light"/>
              <a:sym typeface="Merriweather Light"/>
            </a:endParaRPr>
          </a:p>
          <a:p>
            <a:pPr indent="-102552" lvl="0" marL="91440" rtl="0" algn="l">
              <a:lnSpc>
                <a:spcPct val="120000"/>
              </a:lnSpc>
              <a:spcBef>
                <a:spcPts val="1400"/>
              </a:spcBef>
              <a:spcAft>
                <a:spcPts val="0"/>
              </a:spcAft>
              <a:buSzPct val="79166"/>
              <a:buFont typeface="Merriweather Light"/>
              <a:buChar char="➢"/>
            </a:pPr>
            <a:r>
              <a:rPr lang="en-US">
                <a:solidFill>
                  <a:schemeClr val="dk1"/>
                </a:solidFill>
                <a:latin typeface="Merriweather Light"/>
                <a:ea typeface="Merriweather Light"/>
                <a:cs typeface="Merriweather Light"/>
                <a:sym typeface="Merriweather Light"/>
              </a:rPr>
              <a:t>  </a:t>
            </a:r>
            <a:r>
              <a:rPr i="0" lang="en-US" u="none" strike="noStrike">
                <a:solidFill>
                  <a:schemeClr val="dk1"/>
                </a:solidFill>
                <a:latin typeface="Merriweather Light"/>
                <a:ea typeface="Merriweather Light"/>
                <a:cs typeface="Merriweather Light"/>
                <a:sym typeface="Merriweather Light"/>
              </a:rPr>
              <a:t>Utilize a mix of classical ML algorithms (</a:t>
            </a:r>
            <a:r>
              <a:rPr lang="en-US">
                <a:solidFill>
                  <a:schemeClr val="dk1"/>
                </a:solidFill>
                <a:latin typeface="Merriweather Light"/>
                <a:ea typeface="Merriweather Light"/>
                <a:cs typeface="Merriweather Light"/>
                <a:sym typeface="Merriweather Light"/>
              </a:rPr>
              <a:t>Naive Bayes</a:t>
            </a:r>
            <a:r>
              <a:rPr i="0" lang="en-US" u="none" strike="noStrike">
                <a:solidFill>
                  <a:schemeClr val="dk1"/>
                </a:solidFill>
                <a:latin typeface="Merriweather Light"/>
                <a:ea typeface="Merriweather Light"/>
                <a:cs typeface="Merriweather Light"/>
                <a:sym typeface="Merriweather Light"/>
              </a:rPr>
              <a:t>, MLP, LR) and advanced neural networks (LSTM, BERT, Roberta) for effective sarcasm detection.</a:t>
            </a:r>
            <a:endParaRPr>
              <a:latin typeface="Merriweather Light"/>
              <a:ea typeface="Merriweather Light"/>
              <a:cs typeface="Merriweather Light"/>
              <a:sym typeface="Merriweather Light"/>
            </a:endParaRPr>
          </a:p>
          <a:p>
            <a:pPr indent="-102552" lvl="0" marL="91440" rtl="0" algn="l">
              <a:lnSpc>
                <a:spcPct val="120000"/>
              </a:lnSpc>
              <a:spcBef>
                <a:spcPts val="1400"/>
              </a:spcBef>
              <a:spcAft>
                <a:spcPts val="0"/>
              </a:spcAft>
              <a:buSzPct val="79166"/>
              <a:buFont typeface="Merriweather Light"/>
              <a:buChar char="➢"/>
            </a:pPr>
            <a:r>
              <a:rPr lang="en-US">
                <a:solidFill>
                  <a:schemeClr val="dk1"/>
                </a:solidFill>
                <a:latin typeface="Merriweather Light"/>
                <a:ea typeface="Merriweather Light"/>
                <a:cs typeface="Merriweather Light"/>
                <a:sym typeface="Merriweather Light"/>
              </a:rPr>
              <a:t>  </a:t>
            </a:r>
            <a:r>
              <a:rPr i="0" lang="en-US" u="none" strike="noStrike">
                <a:solidFill>
                  <a:schemeClr val="dk1"/>
                </a:solidFill>
                <a:latin typeface="Merriweather Light"/>
                <a:ea typeface="Merriweather Light"/>
                <a:cs typeface="Merriweather Light"/>
                <a:sym typeface="Merriweather Light"/>
              </a:rPr>
              <a:t>Implement transformer-based models, specifically the T5-small-headline-generator, to create summaries that can potentially mimic sarcasm in news headlines.</a:t>
            </a:r>
            <a:endParaRPr>
              <a:latin typeface="Merriweather Light"/>
              <a:ea typeface="Merriweather Light"/>
              <a:cs typeface="Merriweather Light"/>
              <a:sym typeface="Merriweather Light"/>
            </a:endParaRPr>
          </a:p>
          <a:p>
            <a:pPr indent="0" lvl="0" marL="0" rtl="0" algn="l">
              <a:lnSpc>
                <a:spcPct val="120000"/>
              </a:lnSpc>
              <a:spcBef>
                <a:spcPts val="1400"/>
              </a:spcBef>
              <a:spcAft>
                <a:spcPts val="0"/>
              </a:spcAft>
              <a:buNone/>
            </a:pPr>
            <a:r>
              <a:t/>
            </a:r>
            <a:endParaRPr>
              <a:latin typeface="Merriweather Light"/>
              <a:ea typeface="Merriweather Light"/>
              <a:cs typeface="Merriweather Light"/>
              <a:sym typeface="Merriweather Light"/>
            </a:endParaRPr>
          </a:p>
          <a:p>
            <a:pPr indent="0" lvl="0" marL="91440" rtl="0" algn="l">
              <a:lnSpc>
                <a:spcPct val="120000"/>
              </a:lnSpc>
              <a:spcBef>
                <a:spcPts val="1400"/>
              </a:spcBef>
              <a:spcAft>
                <a:spcPts val="0"/>
              </a:spcAft>
              <a:buNone/>
            </a:pPr>
            <a:r>
              <a:t/>
            </a:r>
            <a:endParaRPr>
              <a:latin typeface="Merriweather Light"/>
              <a:ea typeface="Merriweather Light"/>
              <a:cs typeface="Merriweather Light"/>
              <a:sym typeface="Merriweather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DATA SOURCE</a:t>
            </a:r>
            <a:endParaRPr/>
          </a:p>
        </p:txBody>
      </p:sp>
      <p:sp>
        <p:nvSpPr>
          <p:cNvPr id="89" name="Google Shape;89;p17"/>
          <p:cNvSpPr txBox="1"/>
          <p:nvPr>
            <p:ph idx="1" type="body"/>
          </p:nvPr>
        </p:nvSpPr>
        <p:spPr>
          <a:xfrm>
            <a:off x="1097275" y="1919100"/>
            <a:ext cx="10058400" cy="3870900"/>
          </a:xfrm>
          <a:prstGeom prst="rect">
            <a:avLst/>
          </a:prstGeom>
          <a:noFill/>
          <a:ln>
            <a:noFill/>
          </a:ln>
        </p:spPr>
        <p:txBody>
          <a:bodyPr anchorCtr="0" anchor="t" bIns="45700" lIns="0" spcFirstLastPara="1" rIns="0" wrap="square" tIns="45700">
            <a:noAutofit/>
          </a:bodyPr>
          <a:lstStyle/>
          <a:p>
            <a:pPr indent="-101600" lvl="0" marL="91440" rtl="0" algn="l">
              <a:lnSpc>
                <a:spcPct val="120000"/>
              </a:lnSpc>
              <a:spcBef>
                <a:spcPts val="0"/>
              </a:spcBef>
              <a:spcAft>
                <a:spcPts val="0"/>
              </a:spcAft>
              <a:buSzPts val="1600"/>
              <a:buFont typeface="Arial"/>
              <a:buChar char="➢"/>
            </a:pPr>
            <a:r>
              <a:rPr lang="en-US" sz="1600">
                <a:solidFill>
                  <a:schemeClr val="dk1"/>
                </a:solidFill>
                <a:latin typeface="Merriweather Light"/>
                <a:ea typeface="Merriweather Light"/>
                <a:cs typeface="Merriweather Light"/>
                <a:sym typeface="Merriweather Light"/>
              </a:rPr>
              <a:t>  </a:t>
            </a:r>
            <a:r>
              <a:rPr i="0" lang="en-US" sz="1600" u="none" strike="noStrike">
                <a:solidFill>
                  <a:schemeClr val="dk1"/>
                </a:solidFill>
                <a:latin typeface="Merriweather Light"/>
                <a:ea typeface="Merriweather Light"/>
                <a:cs typeface="Merriweather Light"/>
                <a:sym typeface="Merriweather Light"/>
              </a:rPr>
              <a:t>Dataset Selection: </a:t>
            </a:r>
            <a:r>
              <a:rPr i="0" lang="en-US" sz="1600" u="sng" strike="noStrike">
                <a:solidFill>
                  <a:schemeClr val="hlink"/>
                </a:solidFill>
                <a:latin typeface="Merriweather Light"/>
                <a:ea typeface="Merriweather Light"/>
                <a:cs typeface="Merriweather Light"/>
                <a:sym typeface="Merriweather Light"/>
                <a:hlinkClick r:id="rId3"/>
              </a:rPr>
              <a:t>'News Headlines Dataset For Sarcasm Detection</a:t>
            </a:r>
            <a:r>
              <a:rPr i="0" lang="en-US" sz="1600" u="none" strike="noStrike">
                <a:solidFill>
                  <a:schemeClr val="dk1"/>
                </a:solidFill>
                <a:latin typeface="Merriweather Light"/>
                <a:ea typeface="Merriweather Light"/>
                <a:cs typeface="Merriweather Light"/>
                <a:sym typeface="Merriweather Light"/>
              </a:rPr>
              <a:t>' from Kaggle.</a:t>
            </a:r>
            <a:endParaRPr sz="1600">
              <a:latin typeface="Merriweather Light"/>
              <a:ea typeface="Merriweather Light"/>
              <a:cs typeface="Merriweather Light"/>
              <a:sym typeface="Merriweather Light"/>
            </a:endParaRPr>
          </a:p>
          <a:p>
            <a:pPr indent="-101600" lvl="0" marL="91440" rtl="0" algn="l">
              <a:lnSpc>
                <a:spcPct val="120000"/>
              </a:lnSpc>
              <a:spcBef>
                <a:spcPts val="1400"/>
              </a:spcBef>
              <a:spcAft>
                <a:spcPts val="0"/>
              </a:spcAft>
              <a:buSzPts val="1600"/>
              <a:buFont typeface="Arial"/>
              <a:buChar char="➢"/>
            </a:pPr>
            <a:r>
              <a:rPr lang="en-US" sz="1600">
                <a:solidFill>
                  <a:schemeClr val="dk1"/>
                </a:solidFill>
                <a:latin typeface="Merriweather Light"/>
                <a:ea typeface="Merriweather Light"/>
                <a:cs typeface="Merriweather Light"/>
                <a:sym typeface="Merriweather Light"/>
              </a:rPr>
              <a:t>  </a:t>
            </a:r>
            <a:r>
              <a:rPr i="0" lang="en-US" sz="1600" u="none" strike="noStrike">
                <a:solidFill>
                  <a:schemeClr val="dk1"/>
                </a:solidFill>
                <a:latin typeface="Merriweather Light"/>
                <a:ea typeface="Merriweather Light"/>
                <a:cs typeface="Merriweather Light"/>
                <a:sym typeface="Merriweather Light"/>
              </a:rPr>
              <a:t>Volume &amp; Sources:</a:t>
            </a:r>
            <a:endParaRPr sz="1600">
              <a:latin typeface="Merriweather Light"/>
              <a:ea typeface="Merriweather Light"/>
              <a:cs typeface="Merriweather Light"/>
              <a:sym typeface="Merriweather Light"/>
            </a:endParaRPr>
          </a:p>
          <a:p>
            <a:pPr indent="-285750" lvl="1" marL="742950" rtl="0" algn="l">
              <a:lnSpc>
                <a:spcPct val="120000"/>
              </a:lnSpc>
              <a:spcBef>
                <a:spcPts val="4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Contains 55,328 headlines with articles.</a:t>
            </a:r>
            <a:endParaRPr sz="1600">
              <a:latin typeface="Merriweather Light"/>
              <a:ea typeface="Merriweather Light"/>
              <a:cs typeface="Merriweather Light"/>
              <a:sym typeface="Merriweather Light"/>
            </a:endParaRPr>
          </a:p>
          <a:p>
            <a:pPr indent="-285750" lvl="1" marL="742950" rtl="0" algn="l">
              <a:lnSpc>
                <a:spcPct val="120000"/>
              </a:lnSpc>
              <a:spcBef>
                <a:spcPts val="6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Compiled from two distinct websites to reduce noise and ambiguity.</a:t>
            </a:r>
            <a:endParaRPr sz="1600">
              <a:latin typeface="Merriweather Light"/>
              <a:ea typeface="Merriweather Light"/>
              <a:cs typeface="Merriweather Light"/>
              <a:sym typeface="Merriweather Light"/>
            </a:endParaRPr>
          </a:p>
          <a:p>
            <a:pPr indent="-101600" lvl="0" marL="91440" rtl="0" algn="l">
              <a:lnSpc>
                <a:spcPct val="120000"/>
              </a:lnSpc>
              <a:spcBef>
                <a:spcPts val="1600"/>
              </a:spcBef>
              <a:spcAft>
                <a:spcPts val="0"/>
              </a:spcAft>
              <a:buSzPts val="1600"/>
              <a:buFont typeface="Arial"/>
              <a:buChar char="➢"/>
            </a:pPr>
            <a:r>
              <a:rPr lang="en-US" sz="1600">
                <a:solidFill>
                  <a:schemeClr val="dk1"/>
                </a:solidFill>
                <a:latin typeface="Merriweather Light"/>
                <a:ea typeface="Merriweather Light"/>
                <a:cs typeface="Merriweather Light"/>
                <a:sym typeface="Merriweather Light"/>
              </a:rPr>
              <a:t>  </a:t>
            </a:r>
            <a:r>
              <a:rPr i="0" lang="en-US" sz="1600" u="none" strike="noStrike">
                <a:solidFill>
                  <a:schemeClr val="dk1"/>
                </a:solidFill>
                <a:latin typeface="Merriweather Light"/>
                <a:ea typeface="Merriweather Light"/>
                <a:cs typeface="Merriweather Light"/>
                <a:sym typeface="Merriweather Light"/>
              </a:rPr>
              <a:t>Composition &amp; Reliability:</a:t>
            </a:r>
            <a:endParaRPr sz="1600">
              <a:latin typeface="Merriweather Light"/>
              <a:ea typeface="Merriweather Light"/>
              <a:cs typeface="Merriweather Light"/>
              <a:sym typeface="Merriweather Light"/>
            </a:endParaRPr>
          </a:p>
          <a:p>
            <a:pPr indent="-285750" lvl="1" marL="742950" rtl="0" algn="l">
              <a:lnSpc>
                <a:spcPct val="120000"/>
              </a:lnSpc>
              <a:spcBef>
                <a:spcPts val="4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Sarcastic headlines from TheOnion's satirical news sections.</a:t>
            </a:r>
            <a:endParaRPr sz="1600">
              <a:latin typeface="Merriweather Light"/>
              <a:ea typeface="Merriweather Light"/>
              <a:cs typeface="Merriweather Light"/>
              <a:sym typeface="Merriweather Light"/>
            </a:endParaRPr>
          </a:p>
          <a:p>
            <a:pPr indent="-285750" lvl="1" marL="742950" rtl="0" algn="l">
              <a:lnSpc>
                <a:spcPct val="120000"/>
              </a:lnSpc>
              <a:spcBef>
                <a:spcPts val="6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Non-sarcastic headlines from HuffPost for serious news content.</a:t>
            </a:r>
            <a:endParaRPr sz="1600">
              <a:latin typeface="Merriweather Light"/>
              <a:ea typeface="Merriweather Light"/>
              <a:cs typeface="Merriweather Light"/>
              <a:sym typeface="Merriweather Light"/>
            </a:endParaRPr>
          </a:p>
          <a:p>
            <a:pPr indent="-101600" lvl="0" marL="91440" rtl="0" algn="l">
              <a:lnSpc>
                <a:spcPct val="120000"/>
              </a:lnSpc>
              <a:spcBef>
                <a:spcPts val="1600"/>
              </a:spcBef>
              <a:spcAft>
                <a:spcPts val="0"/>
              </a:spcAft>
              <a:buSzPts val="1600"/>
              <a:buFont typeface="Arial"/>
              <a:buChar char="➢"/>
            </a:pPr>
            <a:r>
              <a:rPr lang="en-US" sz="1600">
                <a:solidFill>
                  <a:schemeClr val="dk1"/>
                </a:solidFill>
                <a:latin typeface="Merriweather Light"/>
                <a:ea typeface="Merriweather Light"/>
                <a:cs typeface="Merriweather Light"/>
                <a:sym typeface="Merriweather Light"/>
              </a:rPr>
              <a:t>  </a:t>
            </a:r>
            <a:r>
              <a:rPr i="0" lang="en-US" sz="1600" u="none" strike="noStrike">
                <a:solidFill>
                  <a:schemeClr val="dk1"/>
                </a:solidFill>
                <a:latin typeface="Merriweather Light"/>
                <a:ea typeface="Merriweather Light"/>
                <a:cs typeface="Merriweather Light"/>
                <a:sym typeface="Merriweather Light"/>
              </a:rPr>
              <a:t>Dataset Attributes:</a:t>
            </a:r>
            <a:endParaRPr sz="1600">
              <a:latin typeface="Merriweather Light"/>
              <a:ea typeface="Merriweather Light"/>
              <a:cs typeface="Merriweather Light"/>
              <a:sym typeface="Merriweather Light"/>
            </a:endParaRPr>
          </a:p>
          <a:p>
            <a:pPr indent="-285750" lvl="1" marL="742950" rtl="0" algn="l">
              <a:lnSpc>
                <a:spcPct val="120000"/>
              </a:lnSpc>
              <a:spcBef>
                <a:spcPts val="4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is_sarcastic: Binary indicator (1 for sarcastic, 0 for non-sarcastic).</a:t>
            </a:r>
            <a:endParaRPr sz="1600">
              <a:latin typeface="Merriweather Light"/>
              <a:ea typeface="Merriweather Light"/>
              <a:cs typeface="Merriweather Light"/>
              <a:sym typeface="Merriweather Light"/>
            </a:endParaRPr>
          </a:p>
          <a:p>
            <a:pPr indent="-285750" lvl="1" marL="742950" rtl="0" algn="l">
              <a:lnSpc>
                <a:spcPct val="120000"/>
              </a:lnSpc>
              <a:spcBef>
                <a:spcPts val="6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headline: Text of the news headline.</a:t>
            </a:r>
            <a:endParaRPr sz="1600">
              <a:latin typeface="Merriweather Light"/>
              <a:ea typeface="Merriweather Light"/>
              <a:cs typeface="Merriweather Light"/>
              <a:sym typeface="Merriweather Light"/>
            </a:endParaRPr>
          </a:p>
          <a:p>
            <a:pPr indent="-285750" lvl="1" marL="742950" rtl="0" algn="l">
              <a:lnSpc>
                <a:spcPct val="120000"/>
              </a:lnSpc>
              <a:spcBef>
                <a:spcPts val="600"/>
              </a:spcBef>
              <a:spcAft>
                <a:spcPts val="0"/>
              </a:spcAft>
              <a:buClr>
                <a:schemeClr val="dk1"/>
              </a:buClr>
              <a:buSzPts val="1600"/>
              <a:buFont typeface="Merriweather Light"/>
              <a:buChar char="○"/>
            </a:pPr>
            <a:r>
              <a:rPr i="0" lang="en-US" sz="1600" u="none" strike="noStrike">
                <a:solidFill>
                  <a:schemeClr val="dk1"/>
                </a:solidFill>
                <a:latin typeface="Merriweather Light"/>
                <a:ea typeface="Merriweather Light"/>
                <a:cs typeface="Merriweather Light"/>
                <a:sym typeface="Merriweather Light"/>
              </a:rPr>
              <a:t>article_link: URL to the original news article.</a:t>
            </a:r>
            <a:endParaRPr i="0" sz="1600" u="none" strike="noStrike">
              <a:solidFill>
                <a:schemeClr val="dk1"/>
              </a:solidFill>
              <a:latin typeface="Merriweather Light"/>
              <a:ea typeface="Merriweather Light"/>
              <a:cs typeface="Merriweather Light"/>
              <a:sym typeface="Merriweather Light"/>
            </a:endParaRPr>
          </a:p>
          <a:p>
            <a:pPr indent="-101600" lvl="0" marL="91440" rtl="0" algn="l">
              <a:lnSpc>
                <a:spcPct val="120000"/>
              </a:lnSpc>
              <a:spcBef>
                <a:spcPts val="600"/>
              </a:spcBef>
              <a:spcAft>
                <a:spcPts val="0"/>
              </a:spcAft>
              <a:buClr>
                <a:schemeClr val="dk1"/>
              </a:buClr>
              <a:buSzPts val="1600"/>
              <a:buFont typeface="Merriweather Light"/>
              <a:buChar char="➢"/>
            </a:pPr>
            <a:r>
              <a:rPr lang="en-US" sz="1600">
                <a:solidFill>
                  <a:schemeClr val="dk1"/>
                </a:solidFill>
                <a:latin typeface="Merriweather Light"/>
                <a:ea typeface="Merriweather Light"/>
                <a:cs typeface="Merriweather Light"/>
                <a:sym typeface="Merriweather Light"/>
              </a:rPr>
              <a:t> Web Scraping for sarcastic news from TheOnion website.</a:t>
            </a:r>
            <a:endParaRPr sz="1600">
              <a:solidFill>
                <a:schemeClr val="dk1"/>
              </a:solidFill>
              <a:latin typeface="Merriweather Light"/>
              <a:ea typeface="Merriweather Light"/>
              <a:cs typeface="Merriweather Light"/>
              <a:sym typeface="Merriweather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681950" y="643350"/>
            <a:ext cx="10859176" cy="573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PREPROCESSING</a:t>
            </a:r>
            <a:endParaRPr/>
          </a:p>
        </p:txBody>
      </p:sp>
      <p:sp>
        <p:nvSpPr>
          <p:cNvPr id="100" name="Google Shape;100;p19"/>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lnSpcReduction="20000"/>
          </a:bodyPr>
          <a:lstStyle/>
          <a:p>
            <a:pPr indent="-349250" lvl="0" marL="457200" rtl="0" algn="l">
              <a:lnSpc>
                <a:spcPct val="115000"/>
              </a:lnSpc>
              <a:spcBef>
                <a:spcPts val="0"/>
              </a:spcBef>
              <a:spcAft>
                <a:spcPts val="0"/>
              </a:spcAft>
              <a:buClr>
                <a:schemeClr val="dk1"/>
              </a:buClr>
              <a:buSzPts val="1900"/>
              <a:buFont typeface="Merriweather Light"/>
              <a:buChar char="➢"/>
            </a:pPr>
            <a:r>
              <a:rPr lang="en-US">
                <a:solidFill>
                  <a:schemeClr val="dk1"/>
                </a:solidFill>
                <a:latin typeface="Merriweather Light"/>
                <a:ea typeface="Merriweather Light"/>
                <a:cs typeface="Merriweather Light"/>
                <a:sym typeface="Merriweather Light"/>
              </a:rPr>
              <a:t>Data Cleaning: Applied regular expressions to eliminate numbers, punctuations, and extraneous characters; transformed text to lowercase for uniformity.</a:t>
            </a:r>
            <a:endParaRPr>
              <a:solidFill>
                <a:schemeClr val="dk1"/>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a:solidFill>
                <a:schemeClr val="dk1"/>
              </a:solidFill>
              <a:latin typeface="Merriweather Light"/>
              <a:ea typeface="Merriweather Light"/>
              <a:cs typeface="Merriweather Light"/>
              <a:sym typeface="Merriweather Light"/>
            </a:endParaRPr>
          </a:p>
          <a:p>
            <a:pPr indent="-349250" lvl="0" marL="457200" rtl="0" algn="l">
              <a:lnSpc>
                <a:spcPct val="115000"/>
              </a:lnSpc>
              <a:spcBef>
                <a:spcPts val="0"/>
              </a:spcBef>
              <a:spcAft>
                <a:spcPts val="0"/>
              </a:spcAft>
              <a:buClr>
                <a:schemeClr val="dk1"/>
              </a:buClr>
              <a:buSzPts val="1900"/>
              <a:buFont typeface="Merriweather Light"/>
              <a:buChar char="➢"/>
            </a:pPr>
            <a:r>
              <a:rPr lang="en-US">
                <a:solidFill>
                  <a:schemeClr val="dk1"/>
                </a:solidFill>
                <a:latin typeface="Merriweather Light"/>
                <a:ea typeface="Merriweather Light"/>
                <a:cs typeface="Merriweather Light"/>
                <a:sym typeface="Merriweather Light"/>
              </a:rPr>
              <a:t>Stop Words Removal: Utilized NLTK package to filter out stop words, streamlining the dataset for more efficient processing.</a:t>
            </a:r>
            <a:endParaRPr>
              <a:solidFill>
                <a:schemeClr val="dk1"/>
              </a:solidFill>
              <a:latin typeface="Merriweather Light"/>
              <a:ea typeface="Merriweather Light"/>
              <a:cs typeface="Merriweather Light"/>
              <a:sym typeface="Merriweather Light"/>
            </a:endParaRPr>
          </a:p>
          <a:p>
            <a:pPr indent="0" lvl="0" marL="457200" rtl="0" algn="l">
              <a:lnSpc>
                <a:spcPct val="115000"/>
              </a:lnSpc>
              <a:spcBef>
                <a:spcPts val="0"/>
              </a:spcBef>
              <a:spcAft>
                <a:spcPts val="0"/>
              </a:spcAft>
              <a:buNone/>
            </a:pPr>
            <a:r>
              <a:t/>
            </a:r>
            <a:endParaRPr>
              <a:solidFill>
                <a:schemeClr val="dk1"/>
              </a:solidFill>
              <a:latin typeface="Merriweather Light"/>
              <a:ea typeface="Merriweather Light"/>
              <a:cs typeface="Merriweather Light"/>
              <a:sym typeface="Merriweather Light"/>
            </a:endParaRPr>
          </a:p>
          <a:p>
            <a:pPr indent="-349250" lvl="0" marL="457200" rtl="0" algn="l">
              <a:lnSpc>
                <a:spcPct val="115000"/>
              </a:lnSpc>
              <a:spcBef>
                <a:spcPts val="0"/>
              </a:spcBef>
              <a:spcAft>
                <a:spcPts val="0"/>
              </a:spcAft>
              <a:buClr>
                <a:schemeClr val="dk1"/>
              </a:buClr>
              <a:buSzPts val="1900"/>
              <a:buFont typeface="Merriweather Light"/>
              <a:buChar char="➢"/>
            </a:pPr>
            <a:r>
              <a:rPr lang="en-US">
                <a:solidFill>
                  <a:schemeClr val="dk1"/>
                </a:solidFill>
                <a:latin typeface="Merriweather Light"/>
                <a:ea typeface="Merriweather Light"/>
                <a:cs typeface="Merriweather Light"/>
                <a:sym typeface="Merriweather Light"/>
              </a:rPr>
              <a:t>Text Normalization: Conducted lemmatization to consolidate word variants to their dictionary form, enhancing the consistency of the dataset.</a:t>
            </a:r>
            <a:endParaRPr>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CLASSIFICATION</a:t>
            </a:r>
            <a:br>
              <a:rPr lang="en-US"/>
            </a:br>
            <a:r>
              <a:rPr lang="en-US"/>
              <a:t>Classical Models</a:t>
            </a:r>
            <a:endParaRPr/>
          </a:p>
        </p:txBody>
      </p:sp>
      <p:sp>
        <p:nvSpPr>
          <p:cNvPr id="106" name="Google Shape;106;p20"/>
          <p:cNvSpPr txBox="1"/>
          <p:nvPr>
            <p:ph idx="1" type="body"/>
          </p:nvPr>
        </p:nvSpPr>
        <p:spPr>
          <a:xfrm>
            <a:off x="549499" y="2120900"/>
            <a:ext cx="5195400" cy="3748200"/>
          </a:xfrm>
          <a:prstGeom prst="rect">
            <a:avLst/>
          </a:prstGeom>
          <a:noFill/>
          <a:ln>
            <a:noFill/>
          </a:ln>
        </p:spPr>
        <p:txBody>
          <a:bodyPr anchorCtr="0" anchor="t" bIns="45700" lIns="0" spcFirstLastPara="1" rIns="0" wrap="square" tIns="45700">
            <a:noAutofit/>
          </a:bodyPr>
          <a:lstStyle/>
          <a:p>
            <a:pPr indent="-342900" lvl="0" marL="457200" rtl="0" algn="l">
              <a:lnSpc>
                <a:spcPct val="115000"/>
              </a:lnSpc>
              <a:spcBef>
                <a:spcPts val="1500"/>
              </a:spcBef>
              <a:spcAft>
                <a:spcPts val="0"/>
              </a:spcAft>
              <a:buClr>
                <a:schemeClr val="dk1"/>
              </a:buClr>
              <a:buSzPts val="1800"/>
              <a:buFont typeface="Merriweather Light"/>
              <a:buChar char="➢"/>
            </a:pPr>
            <a:r>
              <a:rPr lang="en-US">
                <a:solidFill>
                  <a:schemeClr val="dk1"/>
                </a:solidFill>
                <a:latin typeface="Merriweather Light"/>
                <a:ea typeface="Merriweather Light"/>
                <a:cs typeface="Merriweather Light"/>
                <a:sym typeface="Merriweather Light"/>
              </a:rPr>
              <a:t>Used unprocessed data for baseline model performance.</a:t>
            </a:r>
            <a:endParaRPr>
              <a:solidFill>
                <a:schemeClr val="dk1"/>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chemeClr val="dk1"/>
              </a:buClr>
              <a:buSzPts val="1800"/>
              <a:buFont typeface="Merriweather Light"/>
              <a:buChar char="➢"/>
            </a:pPr>
            <a:r>
              <a:rPr lang="en-US">
                <a:solidFill>
                  <a:schemeClr val="dk1"/>
                </a:solidFill>
                <a:latin typeface="Merriweather Light"/>
                <a:ea typeface="Merriweather Light"/>
                <a:cs typeface="Merriweather Light"/>
                <a:sym typeface="Merriweather Light"/>
              </a:rPr>
              <a:t>Segregated data into training and testing sets without preprocessing.</a:t>
            </a:r>
            <a:endParaRPr>
              <a:solidFill>
                <a:schemeClr val="dk1"/>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chemeClr val="dk1"/>
              </a:buClr>
              <a:buSzPts val="1800"/>
              <a:buFont typeface="Merriweather Light"/>
              <a:buChar char="➢"/>
            </a:pPr>
            <a:r>
              <a:rPr lang="en-US">
                <a:solidFill>
                  <a:schemeClr val="dk1"/>
                </a:solidFill>
                <a:latin typeface="Merriweather Light"/>
                <a:ea typeface="Merriweather Light"/>
                <a:cs typeface="Merriweather Light"/>
                <a:sym typeface="Merriweather Light"/>
              </a:rPr>
              <a:t>Transformed text into feature vectors using </a:t>
            </a:r>
            <a:r>
              <a:rPr lang="en-US">
                <a:solidFill>
                  <a:schemeClr val="dk1"/>
                </a:solidFill>
                <a:latin typeface="Merriweather Light"/>
                <a:ea typeface="Merriweather Light"/>
                <a:cs typeface="Merriweather Light"/>
                <a:sym typeface="Merriweather Light"/>
              </a:rPr>
              <a:t>TF IDF</a:t>
            </a:r>
            <a:r>
              <a:rPr lang="en-US">
                <a:solidFill>
                  <a:schemeClr val="dk1"/>
                </a:solidFill>
                <a:latin typeface="Merriweather Light"/>
                <a:ea typeface="Merriweather Light"/>
                <a:cs typeface="Merriweather Light"/>
                <a:sym typeface="Merriweather Light"/>
              </a:rPr>
              <a:t>.</a:t>
            </a:r>
            <a:endParaRPr>
              <a:solidFill>
                <a:schemeClr val="dk1"/>
              </a:solidFill>
              <a:latin typeface="Merriweather Light"/>
              <a:ea typeface="Merriweather Light"/>
              <a:cs typeface="Merriweather Light"/>
              <a:sym typeface="Merriweather Light"/>
            </a:endParaRPr>
          </a:p>
          <a:p>
            <a:pPr indent="-342900" lvl="0" marL="457200" rtl="0" algn="l">
              <a:lnSpc>
                <a:spcPct val="115000"/>
              </a:lnSpc>
              <a:spcBef>
                <a:spcPts val="0"/>
              </a:spcBef>
              <a:spcAft>
                <a:spcPts val="0"/>
              </a:spcAft>
              <a:buClr>
                <a:schemeClr val="dk1"/>
              </a:buClr>
              <a:buSzPts val="1800"/>
              <a:buFont typeface="Merriweather Light"/>
              <a:buChar char="➢"/>
            </a:pPr>
            <a:r>
              <a:rPr lang="en-US">
                <a:solidFill>
                  <a:schemeClr val="dk1"/>
                </a:solidFill>
                <a:latin typeface="Merriweather Light"/>
                <a:ea typeface="Merriweather Light"/>
                <a:cs typeface="Merriweather Light"/>
                <a:sym typeface="Merriweather Light"/>
              </a:rPr>
              <a:t>Evaluated Logistic Regression and Naive Bayes with scikit-learn.</a:t>
            </a:r>
            <a:endParaRPr>
              <a:solidFill>
                <a:schemeClr val="dk1"/>
              </a:solidFill>
              <a:latin typeface="Merriweather Light"/>
              <a:ea typeface="Merriweather Light"/>
              <a:cs typeface="Merriweather Light"/>
              <a:sym typeface="Merriweather Light"/>
            </a:endParaRPr>
          </a:p>
          <a:p>
            <a:pPr indent="0" lvl="0" marL="457200" rtl="0" algn="l">
              <a:lnSpc>
                <a:spcPct val="115000"/>
              </a:lnSpc>
              <a:spcBef>
                <a:spcPts val="1500"/>
              </a:spcBef>
              <a:spcAft>
                <a:spcPts val="0"/>
              </a:spcAft>
              <a:buNone/>
            </a:pPr>
            <a:r>
              <a:t/>
            </a:r>
            <a:endParaRPr sz="1600">
              <a:solidFill>
                <a:schemeClr val="dk1"/>
              </a:solidFill>
              <a:latin typeface="Merriweather Light"/>
              <a:ea typeface="Merriweather Light"/>
              <a:cs typeface="Merriweather Light"/>
              <a:sym typeface="Merriweather Light"/>
            </a:endParaRPr>
          </a:p>
        </p:txBody>
      </p:sp>
      <p:sp>
        <p:nvSpPr>
          <p:cNvPr id="107" name="Google Shape;107;p20"/>
          <p:cNvSpPr txBox="1"/>
          <p:nvPr>
            <p:ph idx="2" type="body"/>
          </p:nvPr>
        </p:nvSpPr>
        <p:spPr>
          <a:xfrm>
            <a:off x="6515944" y="2120900"/>
            <a:ext cx="4639800" cy="37482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108" name="Google Shape;108;p20"/>
          <p:cNvPicPr preferRelativeResize="0"/>
          <p:nvPr/>
        </p:nvPicPr>
        <p:blipFill>
          <a:blip r:embed="rId3">
            <a:alphaModFix/>
          </a:blip>
          <a:stretch>
            <a:fillRect/>
          </a:stretch>
        </p:blipFill>
        <p:spPr>
          <a:xfrm>
            <a:off x="6292675" y="1027650"/>
            <a:ext cx="5899324" cy="2630439"/>
          </a:xfrm>
          <a:prstGeom prst="rect">
            <a:avLst/>
          </a:prstGeom>
          <a:noFill/>
          <a:ln>
            <a:noFill/>
          </a:ln>
        </p:spPr>
      </p:pic>
      <p:pic>
        <p:nvPicPr>
          <p:cNvPr id="109" name="Google Shape;109;p20"/>
          <p:cNvPicPr preferRelativeResize="0"/>
          <p:nvPr/>
        </p:nvPicPr>
        <p:blipFill>
          <a:blip r:embed="rId4">
            <a:alphaModFix/>
          </a:blip>
          <a:stretch>
            <a:fillRect/>
          </a:stretch>
        </p:blipFill>
        <p:spPr>
          <a:xfrm>
            <a:off x="6292675" y="3658100"/>
            <a:ext cx="5899326" cy="301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Arial"/>
              <a:buNone/>
            </a:pPr>
            <a:r>
              <a:rPr lang="en-US"/>
              <a:t>Model </a:t>
            </a:r>
            <a:r>
              <a:rPr lang="en-US"/>
              <a:t>Explainability</a:t>
            </a:r>
            <a:r>
              <a:rPr lang="en-US"/>
              <a:t> : LIME</a:t>
            </a:r>
            <a:endParaRPr/>
          </a:p>
        </p:txBody>
      </p:sp>
      <p:sp>
        <p:nvSpPr>
          <p:cNvPr id="115" name="Google Shape;115;p21"/>
          <p:cNvSpPr txBox="1"/>
          <p:nvPr>
            <p:ph idx="1" type="body"/>
          </p:nvPr>
        </p:nvSpPr>
        <p:spPr>
          <a:xfrm>
            <a:off x="473830" y="2058050"/>
            <a:ext cx="4639800" cy="3748200"/>
          </a:xfrm>
          <a:prstGeom prst="rect">
            <a:avLst/>
          </a:prstGeom>
          <a:noFill/>
          <a:ln>
            <a:noFill/>
          </a:ln>
        </p:spPr>
        <p:txBody>
          <a:bodyPr anchorCtr="0" anchor="t" bIns="45700" lIns="0" spcFirstLastPara="1" rIns="0" wrap="square" tIns="45700">
            <a:normAutofit fontScale="70000" lnSpcReduction="20000"/>
          </a:bodyPr>
          <a:lstStyle/>
          <a:p>
            <a:pPr indent="-313055" lvl="0" marL="457200" rtl="0" algn="l">
              <a:lnSpc>
                <a:spcPct val="120000"/>
              </a:lnSpc>
              <a:spcBef>
                <a:spcPts val="0"/>
              </a:spcBef>
              <a:spcAft>
                <a:spcPts val="0"/>
              </a:spcAft>
              <a:buClr>
                <a:schemeClr val="dk1"/>
              </a:buClr>
              <a:buSzPct val="79166"/>
              <a:buFont typeface="Merriweather Light"/>
              <a:buChar char="➢"/>
            </a:pPr>
            <a:r>
              <a:rPr lang="en-US">
                <a:solidFill>
                  <a:schemeClr val="dk1"/>
                </a:solidFill>
                <a:highlight>
                  <a:schemeClr val="lt1"/>
                </a:highlight>
                <a:latin typeface="Merriweather Light"/>
                <a:ea typeface="Merriweather Light"/>
                <a:cs typeface="Merriweather Light"/>
                <a:sym typeface="Merriweather Light"/>
              </a:rPr>
              <a:t>Uses LIME to shed light on the predictions made by complex models.</a:t>
            </a:r>
            <a:endParaRPr>
              <a:solidFill>
                <a:schemeClr val="dk1"/>
              </a:solidFill>
              <a:highlight>
                <a:schemeClr val="lt1"/>
              </a:highlight>
              <a:latin typeface="Merriweather Light"/>
              <a:ea typeface="Merriweather Light"/>
              <a:cs typeface="Merriweather Light"/>
              <a:sym typeface="Merriweather Light"/>
            </a:endParaRPr>
          </a:p>
          <a:p>
            <a:pPr indent="-313055" lvl="0" marL="457200" rtl="0" algn="l">
              <a:lnSpc>
                <a:spcPct val="115000"/>
              </a:lnSpc>
              <a:spcBef>
                <a:spcPts val="0"/>
              </a:spcBef>
              <a:spcAft>
                <a:spcPts val="0"/>
              </a:spcAft>
              <a:buClr>
                <a:schemeClr val="dk1"/>
              </a:buClr>
              <a:buSzPct val="79166"/>
              <a:buFont typeface="Merriweather Light"/>
              <a:buChar char="➢"/>
            </a:pPr>
            <a:r>
              <a:rPr lang="en-US">
                <a:solidFill>
                  <a:schemeClr val="dk1"/>
                </a:solidFill>
                <a:latin typeface="Merriweather Light"/>
                <a:ea typeface="Merriweather Light"/>
                <a:cs typeface="Merriweather Light"/>
                <a:sym typeface="Merriweather Light"/>
              </a:rPr>
              <a:t>Words 'doesn't', 'it', 'crime', 'have', 'hate', 'gun' negatively influence the prediction.</a:t>
            </a:r>
            <a:endParaRPr>
              <a:solidFill>
                <a:schemeClr val="dk1"/>
              </a:solidFill>
              <a:latin typeface="Merriweather Light"/>
              <a:ea typeface="Merriweather Light"/>
              <a:cs typeface="Merriweather Light"/>
              <a:sym typeface="Merriweather Light"/>
            </a:endParaRPr>
          </a:p>
          <a:p>
            <a:pPr indent="-313055" lvl="0" marL="457200" rtl="0" algn="l">
              <a:lnSpc>
                <a:spcPct val="115000"/>
              </a:lnSpc>
              <a:spcBef>
                <a:spcPts val="0"/>
              </a:spcBef>
              <a:spcAft>
                <a:spcPts val="0"/>
              </a:spcAft>
              <a:buClr>
                <a:schemeClr val="dk1"/>
              </a:buClr>
              <a:buSzPct val="79166"/>
              <a:buFont typeface="Merriweather Light"/>
              <a:buChar char="➢"/>
            </a:pPr>
            <a:r>
              <a:rPr lang="en-US">
                <a:solidFill>
                  <a:schemeClr val="dk1"/>
                </a:solidFill>
                <a:latin typeface="Merriweather Light"/>
                <a:ea typeface="Merriweather Light"/>
                <a:cs typeface="Merriweather Light"/>
                <a:sym typeface="Merriweather Light"/>
              </a:rPr>
              <a:t>Words 'be' and 'off' positively affect the model's outcome.</a:t>
            </a:r>
            <a:endParaRPr>
              <a:solidFill>
                <a:schemeClr val="dk1"/>
              </a:solidFill>
              <a:latin typeface="Merriweather Light"/>
              <a:ea typeface="Merriweather Light"/>
              <a:cs typeface="Merriweather Light"/>
              <a:sym typeface="Merriweather Light"/>
            </a:endParaRPr>
          </a:p>
          <a:p>
            <a:pPr indent="-313055" lvl="0" marL="457200" rtl="0" algn="l">
              <a:lnSpc>
                <a:spcPct val="115000"/>
              </a:lnSpc>
              <a:spcBef>
                <a:spcPts val="0"/>
              </a:spcBef>
              <a:spcAft>
                <a:spcPts val="0"/>
              </a:spcAft>
              <a:buClr>
                <a:schemeClr val="dk1"/>
              </a:buClr>
              <a:buSzPct val="79166"/>
              <a:buFont typeface="Merriweather Light"/>
              <a:buChar char="➢"/>
            </a:pPr>
            <a:r>
              <a:rPr lang="en-US">
                <a:solidFill>
                  <a:schemeClr val="dk1"/>
                </a:solidFill>
                <a:latin typeface="Merriweather Light"/>
                <a:ea typeface="Merriweather Light"/>
                <a:cs typeface="Merriweather Light"/>
                <a:sym typeface="Merriweather Light"/>
              </a:rPr>
              <a:t>Bar length indicates the magnitude of each word's impact on the classification.</a:t>
            </a:r>
            <a:endParaRPr>
              <a:solidFill>
                <a:schemeClr val="dk1"/>
              </a:solidFill>
              <a:latin typeface="Merriweather Light"/>
              <a:ea typeface="Merriweather Light"/>
              <a:cs typeface="Merriweather Light"/>
              <a:sym typeface="Merriweather Light"/>
            </a:endParaRPr>
          </a:p>
          <a:p>
            <a:pPr indent="-313055" lvl="0" marL="457200" rtl="0" algn="l">
              <a:lnSpc>
                <a:spcPct val="115000"/>
              </a:lnSpc>
              <a:spcBef>
                <a:spcPts val="0"/>
              </a:spcBef>
              <a:spcAft>
                <a:spcPts val="0"/>
              </a:spcAft>
              <a:buClr>
                <a:schemeClr val="dk1"/>
              </a:buClr>
              <a:buSzPct val="79166"/>
              <a:buFont typeface="Merriweather Light"/>
              <a:buChar char="➢"/>
            </a:pPr>
            <a:r>
              <a:rPr lang="en-US">
                <a:solidFill>
                  <a:schemeClr val="dk1"/>
                </a:solidFill>
                <a:latin typeface="Merriweather Light"/>
                <a:ea typeface="Merriweather Light"/>
                <a:cs typeface="Merriweather Light"/>
                <a:sym typeface="Merriweather Light"/>
              </a:rPr>
              <a:t>LIME clarifies model reasoning, revealing </a:t>
            </a:r>
            <a:r>
              <a:rPr lang="en-US">
                <a:solidFill>
                  <a:schemeClr val="dk1"/>
                </a:solidFill>
                <a:latin typeface="Merriweather Light"/>
                <a:ea typeface="Merriweather Light"/>
                <a:cs typeface="Merriweather Light"/>
                <a:sym typeface="Merriweather Light"/>
              </a:rPr>
              <a:t>keywords</a:t>
            </a:r>
            <a:r>
              <a:rPr lang="en-US">
                <a:solidFill>
                  <a:schemeClr val="dk1"/>
                </a:solidFill>
                <a:latin typeface="Merriweather Light"/>
                <a:ea typeface="Merriweather Light"/>
                <a:cs typeface="Merriweather Light"/>
                <a:sym typeface="Merriweather Light"/>
              </a:rPr>
              <a:t> that lead to the Naive Bayes decision.</a:t>
            </a:r>
            <a:endParaRPr>
              <a:solidFill>
                <a:schemeClr val="dk1"/>
              </a:solidFill>
              <a:latin typeface="Merriweather Light"/>
              <a:ea typeface="Merriweather Light"/>
              <a:cs typeface="Merriweather Light"/>
              <a:sym typeface="Merriweather Light"/>
            </a:endParaRPr>
          </a:p>
          <a:p>
            <a:pPr indent="0" lvl="0" marL="457200" rtl="0" algn="l">
              <a:lnSpc>
                <a:spcPct val="120000"/>
              </a:lnSpc>
              <a:spcBef>
                <a:spcPts val="0"/>
              </a:spcBef>
              <a:spcAft>
                <a:spcPts val="0"/>
              </a:spcAft>
              <a:buNone/>
            </a:pPr>
            <a:r>
              <a:t/>
            </a:r>
            <a:endParaRPr>
              <a:solidFill>
                <a:schemeClr val="dk1"/>
              </a:solidFill>
              <a:highlight>
                <a:schemeClr val="lt1"/>
              </a:highlight>
              <a:latin typeface="Merriweather Light"/>
              <a:ea typeface="Merriweather Light"/>
              <a:cs typeface="Merriweather Light"/>
              <a:sym typeface="Merriweather Light"/>
            </a:endParaRPr>
          </a:p>
        </p:txBody>
      </p:sp>
      <p:pic>
        <p:nvPicPr>
          <p:cNvPr id="116" name="Google Shape;116;p21"/>
          <p:cNvPicPr preferRelativeResize="0"/>
          <p:nvPr/>
        </p:nvPicPr>
        <p:blipFill>
          <a:blip r:embed="rId3">
            <a:alphaModFix/>
          </a:blip>
          <a:stretch>
            <a:fillRect/>
          </a:stretch>
        </p:blipFill>
        <p:spPr>
          <a:xfrm>
            <a:off x="5480600" y="1942850"/>
            <a:ext cx="6495524" cy="1580125"/>
          </a:xfrm>
          <a:prstGeom prst="rect">
            <a:avLst/>
          </a:prstGeom>
          <a:noFill/>
          <a:ln>
            <a:noFill/>
          </a:ln>
        </p:spPr>
      </p:pic>
      <p:pic>
        <p:nvPicPr>
          <p:cNvPr id="117" name="Google Shape;117;p21"/>
          <p:cNvPicPr preferRelativeResize="0"/>
          <p:nvPr/>
        </p:nvPicPr>
        <p:blipFill>
          <a:blip r:embed="rId4">
            <a:alphaModFix/>
          </a:blip>
          <a:stretch>
            <a:fillRect/>
          </a:stretch>
        </p:blipFill>
        <p:spPr>
          <a:xfrm>
            <a:off x="5480600" y="3276750"/>
            <a:ext cx="5654600" cy="312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400"/>
              <a:buFont typeface="Arial"/>
              <a:buNone/>
            </a:pPr>
            <a:r>
              <a:rPr lang="en-US"/>
              <a:t>CLASSIFICATION LSTM</a:t>
            </a:r>
            <a:endParaRPr/>
          </a:p>
        </p:txBody>
      </p:sp>
      <p:sp>
        <p:nvSpPr>
          <p:cNvPr id="123" name="Google Shape;123;p22"/>
          <p:cNvSpPr txBox="1"/>
          <p:nvPr>
            <p:ph idx="1" type="body"/>
          </p:nvPr>
        </p:nvSpPr>
        <p:spPr>
          <a:xfrm>
            <a:off x="1097275" y="1926325"/>
            <a:ext cx="5339400" cy="4484100"/>
          </a:xfrm>
          <a:prstGeom prst="rect">
            <a:avLst/>
          </a:prstGeom>
        </p:spPr>
        <p:txBody>
          <a:bodyPr anchorCtr="0" anchor="t" bIns="45700" lIns="0" spcFirstLastPara="1" rIns="0" wrap="square" tIns="45700">
            <a:normAutofit fontScale="85000"/>
          </a:bodyPr>
          <a:lstStyle/>
          <a:p>
            <a:pPr indent="-325755" lvl="0" marL="457200" rtl="0" algn="l">
              <a:spcBef>
                <a:spcPts val="1200"/>
              </a:spcBef>
              <a:spcAft>
                <a:spcPts val="0"/>
              </a:spcAft>
              <a:buSzPct val="75000"/>
              <a:buFont typeface="Merriweather Light"/>
              <a:buChar char="➢"/>
            </a:pPr>
            <a:r>
              <a:rPr lang="en-US">
                <a:latin typeface="Merriweather Light"/>
                <a:ea typeface="Merriweather Light"/>
                <a:cs typeface="Merriweather Light"/>
                <a:sym typeface="Merriweather Light"/>
              </a:rPr>
              <a:t>Training accuracy progressed from 80.11% to 95.41% across five epochs.</a:t>
            </a:r>
            <a:endParaRPr>
              <a:latin typeface="Merriweather Light"/>
              <a:ea typeface="Merriweather Light"/>
              <a:cs typeface="Merriweather Light"/>
              <a:sym typeface="Merriweather Light"/>
            </a:endParaRPr>
          </a:p>
          <a:p>
            <a:pPr indent="-325755" lvl="0" marL="457200" rtl="0" algn="l">
              <a:spcBef>
                <a:spcPts val="0"/>
              </a:spcBef>
              <a:spcAft>
                <a:spcPts val="0"/>
              </a:spcAft>
              <a:buSzPct val="75000"/>
              <a:buFont typeface="Merriweather Light"/>
              <a:buChar char="➢"/>
            </a:pPr>
            <a:r>
              <a:rPr lang="en-US">
                <a:latin typeface="Merriweather Light"/>
                <a:ea typeface="Merriweather Light"/>
                <a:cs typeface="Merriweather Light"/>
                <a:sym typeface="Merriweather Light"/>
              </a:rPr>
              <a:t>Validation accuracy peaked at 86.13%, reflecting high model performance.</a:t>
            </a:r>
            <a:endParaRPr>
              <a:latin typeface="Merriweather Light"/>
              <a:ea typeface="Merriweather Light"/>
              <a:cs typeface="Merriweather Light"/>
              <a:sym typeface="Merriweather Light"/>
            </a:endParaRPr>
          </a:p>
          <a:p>
            <a:pPr indent="-325755" lvl="0" marL="457200" rtl="0" algn="l">
              <a:spcBef>
                <a:spcPts val="0"/>
              </a:spcBef>
              <a:spcAft>
                <a:spcPts val="0"/>
              </a:spcAft>
              <a:buSzPct val="75000"/>
              <a:buFont typeface="Merriweather Light"/>
              <a:buChar char="➢"/>
            </a:pPr>
            <a:r>
              <a:rPr lang="en-US">
                <a:latin typeface="Merriweather Light"/>
                <a:ea typeface="Merriweather Light"/>
                <a:cs typeface="Merriweather Light"/>
                <a:sym typeface="Merriweather Light"/>
              </a:rPr>
              <a:t>The model demonstrated a consistent decrease in loss, showing effective learning.</a:t>
            </a:r>
            <a:endParaRPr>
              <a:latin typeface="Merriweather Light"/>
              <a:ea typeface="Merriweather Light"/>
              <a:cs typeface="Merriweather Light"/>
              <a:sym typeface="Merriweather Light"/>
            </a:endParaRPr>
          </a:p>
          <a:p>
            <a:pPr indent="-325755" lvl="0" marL="457200" rtl="0" algn="l">
              <a:spcBef>
                <a:spcPts val="0"/>
              </a:spcBef>
              <a:spcAft>
                <a:spcPts val="0"/>
              </a:spcAft>
              <a:buSzPct val="75000"/>
              <a:buFont typeface="Merriweather Light"/>
              <a:buChar char="➢"/>
            </a:pPr>
            <a:r>
              <a:rPr lang="en-US">
                <a:latin typeface="Merriweather Light"/>
                <a:ea typeface="Merriweather Light"/>
                <a:cs typeface="Merriweather Light"/>
                <a:sym typeface="Merriweather Light"/>
              </a:rPr>
              <a:t>Early stopping after the 5th epoch suggests the model's robustness in generalization without overfitting.</a:t>
            </a:r>
            <a:endParaRPr>
              <a:latin typeface="Merriweather Light"/>
              <a:ea typeface="Merriweather Light"/>
              <a:cs typeface="Merriweather Light"/>
              <a:sym typeface="Merriweather Light"/>
            </a:endParaRPr>
          </a:p>
          <a:p>
            <a:pPr indent="0" lvl="0" marL="0" rtl="0" algn="l">
              <a:spcBef>
                <a:spcPts val="1200"/>
              </a:spcBef>
              <a:spcAft>
                <a:spcPts val="200"/>
              </a:spcAft>
              <a:buNone/>
            </a:pPr>
            <a:r>
              <a:t/>
            </a:r>
            <a:endParaRPr>
              <a:latin typeface="Merriweather Light"/>
              <a:ea typeface="Merriweather Light"/>
              <a:cs typeface="Merriweather Light"/>
              <a:sym typeface="Merriweather Light"/>
            </a:endParaRPr>
          </a:p>
        </p:txBody>
      </p:sp>
      <p:pic>
        <p:nvPicPr>
          <p:cNvPr id="124" name="Google Shape;124;p22"/>
          <p:cNvPicPr preferRelativeResize="0"/>
          <p:nvPr/>
        </p:nvPicPr>
        <p:blipFill>
          <a:blip r:embed="rId3">
            <a:alphaModFix/>
          </a:blip>
          <a:stretch>
            <a:fillRect/>
          </a:stretch>
        </p:blipFill>
        <p:spPr>
          <a:xfrm>
            <a:off x="6556250" y="1600200"/>
            <a:ext cx="5227325" cy="431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CLASSIFICATION BERT</a:t>
            </a:r>
            <a:endParaRPr/>
          </a:p>
        </p:txBody>
      </p:sp>
      <p:sp>
        <p:nvSpPr>
          <p:cNvPr id="130" name="Google Shape;130;p23"/>
          <p:cNvSpPr txBox="1"/>
          <p:nvPr>
            <p:ph idx="1" type="body"/>
          </p:nvPr>
        </p:nvSpPr>
        <p:spPr>
          <a:xfrm>
            <a:off x="1097275" y="2075175"/>
            <a:ext cx="4575000" cy="4103100"/>
          </a:xfrm>
          <a:prstGeom prst="rect">
            <a:avLst/>
          </a:prstGeom>
        </p:spPr>
        <p:txBody>
          <a:bodyPr anchorCtr="0" anchor="t" bIns="45700" lIns="0" spcFirstLastPara="1" rIns="0" wrap="square" tIns="45700">
            <a:noAutofit/>
          </a:bodyPr>
          <a:lstStyle/>
          <a:p>
            <a:pPr indent="-368300" lvl="0" marL="457200" rtl="0" algn="l">
              <a:spcBef>
                <a:spcPts val="1200"/>
              </a:spcBef>
              <a:spcAft>
                <a:spcPts val="0"/>
              </a:spcAft>
              <a:buSzPts val="2200"/>
              <a:buChar char="➢"/>
            </a:pPr>
            <a:r>
              <a:rPr lang="en-US" sz="2200"/>
              <a:t>Training showcased consistent improvement, with constant decrease in training loss.</a:t>
            </a:r>
            <a:endParaRPr sz="2200"/>
          </a:p>
          <a:p>
            <a:pPr indent="-368300" lvl="0" marL="457200" rtl="0" algn="l">
              <a:spcBef>
                <a:spcPts val="0"/>
              </a:spcBef>
              <a:spcAft>
                <a:spcPts val="0"/>
              </a:spcAft>
              <a:buSzPts val="2200"/>
              <a:buChar char="➢"/>
            </a:pPr>
            <a:r>
              <a:rPr lang="en-US" sz="2200"/>
              <a:t>The model achieved an impressive accuracy of 97.30% on training and 91.47% on validation data.</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t/>
            </a:r>
            <a:endParaRPr sz="2200"/>
          </a:p>
          <a:p>
            <a:pPr indent="0" lvl="0" marL="0" rtl="0" algn="l">
              <a:spcBef>
                <a:spcPts val="1200"/>
              </a:spcBef>
              <a:spcAft>
                <a:spcPts val="200"/>
              </a:spcAft>
              <a:buNone/>
            </a:pPr>
            <a:r>
              <a:t/>
            </a:r>
            <a:endParaRPr sz="2200"/>
          </a:p>
        </p:txBody>
      </p:sp>
      <p:sp>
        <p:nvSpPr>
          <p:cNvPr id="131" name="Google Shape;131;p23"/>
          <p:cNvSpPr txBox="1"/>
          <p:nvPr>
            <p:ph idx="2" type="body"/>
          </p:nvPr>
        </p:nvSpPr>
        <p:spPr>
          <a:xfrm>
            <a:off x="6876300" y="1598675"/>
            <a:ext cx="4800600" cy="41031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t/>
            </a:r>
            <a:endParaRPr/>
          </a:p>
        </p:txBody>
      </p:sp>
      <p:pic>
        <p:nvPicPr>
          <p:cNvPr id="132" name="Google Shape;132;p23"/>
          <p:cNvPicPr preferRelativeResize="0"/>
          <p:nvPr/>
        </p:nvPicPr>
        <p:blipFill>
          <a:blip r:embed="rId3">
            <a:alphaModFix/>
          </a:blip>
          <a:stretch>
            <a:fillRect/>
          </a:stretch>
        </p:blipFill>
        <p:spPr>
          <a:xfrm>
            <a:off x="6876300" y="1598675"/>
            <a:ext cx="4800600" cy="410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