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 Light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Merriweather Black"/>
      <p:bold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D4E4F3-E874-4DF0-8283-1141DD2E4C56}">
  <a:tblStyle styleId="{DBD4E4F3-E874-4DF0-8283-1141DD2E4C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Light-italic.fntdata"/><Relationship Id="rId27" Type="http://schemas.openxmlformats.org/officeDocument/2006/relationships/font" Target="fonts/Merriweather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Black-bold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e60363b8d_0_27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e60363b8d_0_2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ROUGE-1 measures unigram overlap, ROUGE-2 evaluates bigram overlap, ROUGE-L assesses the longest common subsequence, and ROUGE-Lsum considers unigrams, bigrams, and longest common subsequence in automatic text summarization evaluation.</a:t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3647b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a53647b4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e60363b8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e60363b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60363b8d_0_2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e60363b8d_0_2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about:bla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/>
          <p:nvPr/>
        </p:nvSpPr>
        <p:spPr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1781113" y="553275"/>
            <a:ext cx="87918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SARCASTIC NEWS HEADLINE DETECTION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377900" y="4586775"/>
            <a:ext cx="52668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GROUP BY 6: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SHIKHA SHARMA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TANMAY KSHIRSAGAR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PURVI JAIN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25" y="1734250"/>
            <a:ext cx="3411275" cy="2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CLASSIFICATION</a:t>
            </a:r>
            <a:br>
              <a:rPr lang="en-US"/>
            </a:br>
            <a:r>
              <a:rPr lang="en-US"/>
              <a:t>Transformers - BERT + MLP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BERT+MLP reached 99.6% validation accuracy.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Consistent gains over three epochs.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Well-tuned model with reduced losses.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480" y="1889803"/>
            <a:ext cx="6150119" cy="39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066805" y="760478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 sz="4400"/>
              <a:t>CLASSIFICATION</a:t>
            </a:r>
            <a:br>
              <a:rPr lang="en-US" sz="4400"/>
            </a:br>
            <a:r>
              <a:rPr lang="en-US" sz="4400"/>
              <a:t>Transformers - BERT + LSTM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Training accuracy improved from 89.3% to 98.1% over three epochs.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Validation accuracy increased from 96.9% to 99.2%.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Both training and validation losses significantly decreased, indicating effective learning.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High validation accuracy suggests strong model generalization without overfitting.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75" y="1852825"/>
            <a:ext cx="5633801" cy="44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778550" y="-104875"/>
            <a:ext cx="10346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CLASSIFICATION</a:t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778538" y="152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{DBD4E4F3-E874-4DF0-8283-1141DD2E4C56}</a:tableStyleId>
              </a:tblPr>
              <a:tblGrid>
                <a:gridCol w="1486550"/>
                <a:gridCol w="1486550"/>
                <a:gridCol w="1486550"/>
                <a:gridCol w="1486550"/>
                <a:gridCol w="1486550"/>
                <a:gridCol w="1486550"/>
                <a:gridCol w="1486550"/>
              </a:tblGrid>
              <a:tr h="497350"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Model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Accuracy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Epochs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Max Length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Learning Rate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Batch Size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Optimizer</a:t>
                      </a:r>
                      <a:endParaRPr sz="1300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Naive Bayes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0.86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Logistic Regression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0.94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LSTM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CNN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b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BERT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0.97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2e-5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AdamW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BERT + LSTM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2e-6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AdamW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BERT + CNN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2e-5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AdamW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50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BERT+MLP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128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5e-5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AdamW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25"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RoBERTa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0.76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256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1e-5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Adam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82275" marB="82275" marR="63500" marL="82275" anchor="ctr">
                    <a:lnL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6"/>
          <p:cNvSpPr txBox="1"/>
          <p:nvPr/>
        </p:nvSpPr>
        <p:spPr>
          <a:xfrm>
            <a:off x="778550" y="4563225"/>
            <a:ext cx="10478100" cy="44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808125" y="5502075"/>
            <a:ext cx="10346700" cy="55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SUMMARIZATION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097275" y="2108200"/>
            <a:ext cx="5606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Model: t5-small-headline-generator (Text-to-Text Transfer Transformer)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Evaluation Metric: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ROUGE scores provide insights into the quality of the generated summaries concerning the ground truth.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5355" r="8682" t="0"/>
          <a:stretch/>
        </p:blipFill>
        <p:spPr>
          <a:xfrm>
            <a:off x="6703600" y="2108200"/>
            <a:ext cx="4452075" cy="3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SUMMARIZATION-Prediction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25" y="1737350"/>
            <a:ext cx="7450050" cy="26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025" y="4534075"/>
            <a:ext cx="7240638" cy="19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097275" y="2108200"/>
            <a:ext cx="25956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Model Explainability using SHAP (SHapley Additive exPlanations)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The integration of BERT with other neural network architectures has proven highly effective for sarcasm detection, surpassing traditional models and even outperforming other advanced neural network-based classifiers.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The text summarization model achieved commendable ROUGE scores, reflecting its proficiency in generating concise and meaningful summaries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5650" y="1421635"/>
            <a:ext cx="113607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 sz="3300"/>
              <a:t>Prof is really impressed by our project !!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943530" y="35242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43525" y="2108200"/>
            <a:ext cx="103659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10000"/>
          </a:bodyPr>
          <a:lstStyle/>
          <a:p>
            <a:pPr indent="-93503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Develop a nuanced NLP model capable of accurately classifying news headlines as sarcastic or non-sarcastic.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93503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Utilize a mix of classical ML algorithms (Random Forest, MLP, LR) and advanced neural networks (LSTM, BERT, Roberta) for effective sarcasm detection.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93503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Implement transformer-based models, specifically the T5-small-headline-generator, to create summaries that can potentially mimic sarcasm in news headlines.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93503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Focus on model explain ability to ensure transparency in how the models discern and generate sarcastic content.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097275" y="1919100"/>
            <a:ext cx="100584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16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Dataset Selection: </a:t>
            </a:r>
            <a:r>
              <a:rPr i="0" lang="en-US" sz="1600" u="sng" strike="noStrike">
                <a:solidFill>
                  <a:schemeClr val="hlink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/>
              </a:rPr>
              <a:t>'News Headlines Dataset For Sarcasm Detection</a:t>
            </a: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' from Kaggle.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Volume &amp; Sources: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Contains 55,328 headlines with articles.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Compiled from two distinct websites to reduce noise and ambiguity.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Composition &amp; Reliability: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Sarcastic headlines from TheOnion's satirical news sections.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Non-sarcastic headlines from HuffPost for serious news content.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Dataset Attributes: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is_sarcastic: Binary indicator (1 for sarcastic, 0 for non-sarcastic).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headline: Text of the news headline.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○"/>
            </a:pPr>
            <a:r>
              <a:rPr i="0" lang="en-US" sz="1600" u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article_link: URL to the original news article.</a:t>
            </a:r>
            <a:endParaRPr i="0" sz="1600" u="none" strike="noStrike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Light"/>
              <a:buChar char="➢"/>
            </a:pPr>
            <a:r>
              <a:rPr lang="en-US" sz="16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Web Scraping for sarcastic news.</a:t>
            </a:r>
            <a:endParaRPr sz="16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50" y="643350"/>
            <a:ext cx="10859176" cy="57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Data Cleaning: Applied regular expressions to eliminate numbers, punctuations, and extraneous characters; transformed text to lowercase for uniformity.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Stop Words Removal: Utilized NLTK package to filter out stop words, streamlining the dataset for more efficient processing.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Text Normalization: Conducted lemmatization to consolidate word variants to their dictionary form, enhancing the consistency of the dataset.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CLASSIFICATION</a:t>
            </a:r>
            <a:br>
              <a:rPr lang="en-US"/>
            </a:br>
            <a:r>
              <a:rPr lang="en-US"/>
              <a:t>Classical Models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097274" y="2120900"/>
            <a:ext cx="51954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Used unprocessed data for baseline model performance.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Segregated data into training and testing sets without preprocessing.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Transformed text into feature vectors using </a:t>
            </a: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TF IDF</a:t>
            </a: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Evaluated Logistic Regression and Naive Bayes with scikit-learn.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950" y="2120900"/>
            <a:ext cx="4639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950" y="3964100"/>
            <a:ext cx="4639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Model </a:t>
            </a:r>
            <a:r>
              <a:rPr lang="en-US"/>
              <a:t>Explainability</a:t>
            </a:r>
            <a:r>
              <a:rPr lang="en-US"/>
              <a:t> : LIME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3830" y="205805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31305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Uses LIME to shed light on the predictions made by complex models.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Words 'doesn't', 'it', 'crime', 'have', 'hate', 'gun' negatively influence the prediction.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Words 'be' and 'off' positively affect the model's outcome.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Bar length indicates the magnitude of each word's impact on the classification.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Merriweather Light"/>
              <a:buChar char="➢"/>
            </a:pP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LIME clarifies model reasoning, revealing </a:t>
            </a: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keywords</a:t>
            </a:r>
            <a:r>
              <a:rPr lang="en-US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that lead to the Naive Bayes decision.</a:t>
            </a:r>
            <a:endParaRPr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600" y="1942850"/>
            <a:ext cx="6495524" cy="15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600" y="3276750"/>
            <a:ext cx="5654600" cy="31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CLASSIFICATION LSTM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097275" y="1926325"/>
            <a:ext cx="5339400" cy="4484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85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750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Training accuracy progressed from 80.11% to 95.41% across five epochs.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750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Validation accuracy peaked at 86.13%, reflecting high model performance.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750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The model demonstrated a consistent decrease in loss, showing effective learning.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75000"/>
              <a:buFont typeface="Merriweather Light"/>
              <a:buChar char="➢"/>
            </a:pPr>
            <a:r>
              <a:rPr lang="en-US">
                <a:latin typeface="Merriweather Light"/>
                <a:ea typeface="Merriweather Light"/>
                <a:cs typeface="Merriweather Light"/>
                <a:sym typeface="Merriweather Light"/>
              </a:rPr>
              <a:t>Early stopping after the 5th epoch suggests the model's robustness in generalization without overfitting.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625" y="1926325"/>
            <a:ext cx="5628976" cy="44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BERT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097275" y="2075175"/>
            <a:ext cx="4575000" cy="4103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Training showcased consistent improvement, with constant decrease in training loss.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The model achieved an impressive accuracy of 97.30% on training and 91.47% on validation data.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876300" y="2025400"/>
            <a:ext cx="4800600" cy="4103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300" y="2025400"/>
            <a:ext cx="4800600" cy="4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