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8" r:id="rId9"/>
    <p:sldId id="269" r:id="rId10"/>
    <p:sldId id="272" r:id="rId11"/>
    <p:sldId id="273" r:id="rId12"/>
    <p:sldId id="274" r:id="rId13"/>
    <p:sldId id="275" r:id="rId14"/>
    <p:sldId id="277" r:id="rId15"/>
    <p:sldId id="276" r:id="rId16"/>
    <p:sldId id="266" r:id="rId17"/>
    <p:sldId id="270" r:id="rId18"/>
  </p:sldIdLst>
  <p:sldSz cx="13004800" cy="9753600"/>
  <p:notesSz cx="6858000" cy="9144000"/>
  <p:defaultTextStyle>
    <a:lvl1pPr algn="ctr" defTabSz="457200">
      <a:defRPr sz="4200">
        <a:solidFill>
          <a:srgbClr val="FFFFFF"/>
        </a:solidFill>
        <a:latin typeface="+mn-lt"/>
        <a:ea typeface="+mn-ea"/>
        <a:cs typeface="+mn-cs"/>
        <a:sym typeface="Chalkduster"/>
      </a:defRPr>
    </a:lvl1pPr>
    <a:lvl2pPr indent="228600" algn="ctr" defTabSz="457200">
      <a:defRPr sz="4200">
        <a:solidFill>
          <a:srgbClr val="FFFFFF"/>
        </a:solidFill>
        <a:latin typeface="+mn-lt"/>
        <a:ea typeface="+mn-ea"/>
        <a:cs typeface="+mn-cs"/>
        <a:sym typeface="Chalkduster"/>
      </a:defRPr>
    </a:lvl2pPr>
    <a:lvl3pPr indent="457200" algn="ctr" defTabSz="457200">
      <a:defRPr sz="4200">
        <a:solidFill>
          <a:srgbClr val="FFFFFF"/>
        </a:solidFill>
        <a:latin typeface="+mn-lt"/>
        <a:ea typeface="+mn-ea"/>
        <a:cs typeface="+mn-cs"/>
        <a:sym typeface="Chalkduster"/>
      </a:defRPr>
    </a:lvl3pPr>
    <a:lvl4pPr indent="685800" algn="ctr" defTabSz="457200">
      <a:defRPr sz="4200">
        <a:solidFill>
          <a:srgbClr val="FFFFFF"/>
        </a:solidFill>
        <a:latin typeface="+mn-lt"/>
        <a:ea typeface="+mn-ea"/>
        <a:cs typeface="+mn-cs"/>
        <a:sym typeface="Chalkduster"/>
      </a:defRPr>
    </a:lvl4pPr>
    <a:lvl5pPr indent="914400" algn="ctr" defTabSz="457200">
      <a:defRPr sz="4200">
        <a:solidFill>
          <a:srgbClr val="FFFFFF"/>
        </a:solidFill>
        <a:latin typeface="+mn-lt"/>
        <a:ea typeface="+mn-ea"/>
        <a:cs typeface="+mn-cs"/>
        <a:sym typeface="Chalkduster"/>
      </a:defRPr>
    </a:lvl5pPr>
    <a:lvl6pPr indent="1143000" algn="ctr" defTabSz="457200">
      <a:defRPr sz="4200">
        <a:solidFill>
          <a:srgbClr val="FFFFFF"/>
        </a:solidFill>
        <a:latin typeface="+mn-lt"/>
        <a:ea typeface="+mn-ea"/>
        <a:cs typeface="+mn-cs"/>
        <a:sym typeface="Chalkduster"/>
      </a:defRPr>
    </a:lvl6pPr>
    <a:lvl7pPr indent="1371600" algn="ctr" defTabSz="457200">
      <a:defRPr sz="4200">
        <a:solidFill>
          <a:srgbClr val="FFFFFF"/>
        </a:solidFill>
        <a:latin typeface="+mn-lt"/>
        <a:ea typeface="+mn-ea"/>
        <a:cs typeface="+mn-cs"/>
        <a:sym typeface="Chalkduster"/>
      </a:defRPr>
    </a:lvl7pPr>
    <a:lvl8pPr indent="1600200" algn="ctr" defTabSz="457200">
      <a:defRPr sz="4200">
        <a:solidFill>
          <a:srgbClr val="FFFFFF"/>
        </a:solidFill>
        <a:latin typeface="+mn-lt"/>
        <a:ea typeface="+mn-ea"/>
        <a:cs typeface="+mn-cs"/>
        <a:sym typeface="Chalkduster"/>
      </a:defRPr>
    </a:lvl8pPr>
    <a:lvl9pPr indent="1828800" algn="ctr" defTabSz="457200">
      <a:defRPr sz="4200">
        <a:solidFill>
          <a:srgbClr val="FFFFFF"/>
        </a:solidFill>
        <a:latin typeface="+mn-lt"/>
        <a:ea typeface="+mn-ea"/>
        <a:cs typeface="+mn-cs"/>
        <a:sym typeface="Chalkduste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imanshu Joshi" initials="HJ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879BBB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879BBB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4B13F">
              <a:alpha val="9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882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78BC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54545">
              <a:alpha val="41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282A2F"/>
        </a:fontRef>
        <a:srgbClr val="282A2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D5C">
              <a:alpha val="82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94B2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9487B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254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7A8DB2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EDEDF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444C55">
              <a:alpha val="5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33373B">
              <a:alpha val="5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33373B">
              <a:alpha val="5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50" d="100"/>
          <a:sy n="50" d="100"/>
        </p:scale>
        <p:origin x="-1771" y="-451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anmay\Documents\USC%20Fall%2014\3d%20rendering\Project\Oct%20tree%20optimization%20gai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3.8548638451443566E-2"/>
          <c:y val="0.11675840277246897"/>
          <c:w val="0.96328116797900265"/>
          <c:h val="0.85179717118693499"/>
        </c:manualLayout>
      </c:layout>
      <c:lineChart>
        <c:grouping val="standard"/>
        <c:varyColors val="0"/>
        <c:ser>
          <c:idx val="0"/>
          <c:order val="0"/>
          <c:tx>
            <c:v>Normal time</c:v>
          </c:tx>
          <c:marker>
            <c:symbol val="none"/>
          </c:marker>
          <c:cat>
            <c:strLit>
              <c:ptCount val="4"/>
              <c:pt idx="0">
                <c:v>cube</c:v>
              </c:pt>
              <c:pt idx="1">
                <c:v>sphere</c:v>
              </c:pt>
              <c:pt idx="2">
                <c:v>pawn</c:v>
              </c:pt>
              <c:pt idx="3">
                <c:v>teapot</c:v>
              </c:pt>
            </c:strLit>
          </c:cat>
          <c:val>
            <c:numRef>
              <c:f>Sheet1!$B$3:$E$3</c:f>
              <c:numCache>
                <c:formatCode>General</c:formatCode>
                <c:ptCount val="4"/>
                <c:pt idx="0">
                  <c:v>0.5</c:v>
                </c:pt>
                <c:pt idx="1">
                  <c:v>9</c:v>
                </c:pt>
                <c:pt idx="2">
                  <c:v>21</c:v>
                </c:pt>
                <c:pt idx="3">
                  <c:v>55</c:v>
                </c:pt>
              </c:numCache>
            </c:numRef>
          </c:val>
          <c:smooth val="0"/>
        </c:ser>
        <c:ser>
          <c:idx val="1"/>
          <c:order val="1"/>
          <c:tx>
            <c:v>After optimization</c:v>
          </c:tx>
          <c:marker>
            <c:symbol val="none"/>
          </c:marker>
          <c:cat>
            <c:strLit>
              <c:ptCount val="4"/>
              <c:pt idx="0">
                <c:v>cube</c:v>
              </c:pt>
              <c:pt idx="1">
                <c:v>sphere</c:v>
              </c:pt>
              <c:pt idx="2">
                <c:v>pawn</c:v>
              </c:pt>
              <c:pt idx="3">
                <c:v>teapot</c:v>
              </c:pt>
            </c:strLit>
          </c:cat>
          <c:val>
            <c:numRef>
              <c:f>Sheet1!$B$4:$E$4</c:f>
              <c:numCache>
                <c:formatCode>General</c:formatCode>
                <c:ptCount val="4"/>
                <c:pt idx="0">
                  <c:v>0.5</c:v>
                </c:pt>
                <c:pt idx="1">
                  <c:v>1</c:v>
                </c:pt>
                <c:pt idx="2">
                  <c:v>2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516608"/>
        <c:axId val="60523264"/>
      </c:lineChart>
      <c:catAx>
        <c:axId val="60516608"/>
        <c:scaling>
          <c:orientation val="minMax"/>
        </c:scaling>
        <c:delete val="0"/>
        <c:axPos val="b"/>
        <c:majorGridlines/>
        <c:numFmt formatCode="General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en-US"/>
          </a:p>
        </c:txPr>
        <c:crossAx val="60523264"/>
        <c:crosses val="autoZero"/>
        <c:auto val="1"/>
        <c:lblAlgn val="ctr"/>
        <c:lblOffset val="100"/>
        <c:noMultiLvlLbl val="0"/>
      </c:catAx>
      <c:valAx>
        <c:axId val="60523264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en-US"/>
          </a:p>
        </c:txPr>
        <c:crossAx val="60516608"/>
        <c:crosses val="autoZero"/>
        <c:crossBetween val="between"/>
      </c:valAx>
      <c:spPr>
        <a:noFill/>
        <a:ln w="25400">
          <a:noFill/>
        </a:ln>
      </c:spPr>
    </c:plotArea>
    <c:legend>
      <c:legendPos val="t"/>
      <c:layout/>
      <c:overlay val="0"/>
      <c:txPr>
        <a:bodyPr rot="0" vert="horz"/>
        <a:lstStyle/>
        <a:p>
          <a:pPr>
            <a:defRPr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11-29T12:04:41.518" idx="3">
    <p:pos x="3976" y="5039"/>
    <p:text>Indicates Loop over light sources, 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90879839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2616200"/>
            <a:ext cx="10464800" cy="2540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207000"/>
            <a:ext cx="10464800" cy="1663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181100" y="6794500"/>
            <a:ext cx="10642600" cy="15113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181100" y="8382000"/>
            <a:ext cx="10642600" cy="939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3606800"/>
            <a:ext cx="10464800" cy="254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609600" y="1155700"/>
            <a:ext cx="5994400" cy="3568700"/>
          </a:xfrm>
          <a:prstGeom prst="rect">
            <a:avLst/>
          </a:prstGeom>
        </p:spPr>
        <p:txBody>
          <a:bodyPr anchor="b"/>
          <a:lstStyle>
            <a:lvl1pPr>
              <a:defRPr sz="5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8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609600" y="4762500"/>
            <a:ext cx="5994400" cy="356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1270000" y="2946400"/>
            <a:ext cx="5270500" cy="6096000"/>
          </a:xfrm>
          <a:prstGeom prst="rect">
            <a:avLst/>
          </a:prstGeom>
        </p:spPr>
        <p:txBody>
          <a:bodyPr/>
          <a:lstStyle>
            <a:lvl1pPr marL="482600" indent="-482600">
              <a:spcBef>
                <a:spcPts val="3200"/>
              </a:spcBef>
              <a:buFont typeface="Gill Sans"/>
              <a:buBlip>
                <a:blip r:embed="rId2"/>
              </a:buBlip>
              <a:defRPr sz="3200"/>
            </a:lvl1pPr>
            <a:lvl2pPr marL="965200" indent="-482600">
              <a:spcBef>
                <a:spcPts val="3200"/>
              </a:spcBef>
              <a:buFont typeface="Gill Sans"/>
              <a:buBlip>
                <a:blip r:embed="rId2"/>
              </a:buBlip>
              <a:defRPr sz="3200"/>
            </a:lvl2pPr>
            <a:lvl3pPr marL="1447800" indent="-482600">
              <a:spcBef>
                <a:spcPts val="3200"/>
              </a:spcBef>
              <a:buFont typeface="Gill Sans"/>
              <a:buBlip>
                <a:blip r:embed="rId2"/>
              </a:buBlip>
              <a:defRPr sz="3200"/>
            </a:lvl3pPr>
            <a:lvl4pPr marL="1930400" indent="-482600">
              <a:spcBef>
                <a:spcPts val="3200"/>
              </a:spcBef>
              <a:buFont typeface="Gill Sans"/>
              <a:buBlip>
                <a:blip r:embed="rId2"/>
              </a:buBlip>
              <a:defRPr sz="3200"/>
            </a:lvl4pPr>
            <a:lvl5pPr marL="2413000" indent="-482600">
              <a:spcBef>
                <a:spcPts val="3200"/>
              </a:spcBef>
              <a:buFont typeface="Gill Sans"/>
              <a:buBlip>
                <a:blip r:embed="rId2"/>
              </a:buBlip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1270000" y="1066800"/>
            <a:ext cx="10464800" cy="7620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270000" y="203200"/>
            <a:ext cx="10464800" cy="254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10464800" cy="5740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buBlip>
                <a:blip r:embed="rId15"/>
              </a:buBlip>
            </a:lvl1pPr>
            <a:lvl2pPr>
              <a:buBlip>
                <a:blip r:embed="rId15"/>
              </a:buBlip>
            </a:lvl2pPr>
            <a:lvl3pPr>
              <a:buBlip>
                <a:blip r:embed="rId15"/>
              </a:buBlip>
            </a:lvl3pPr>
            <a:lvl4pPr>
              <a:buBlip>
                <a:blip r:embed="rId15"/>
              </a:buBlip>
            </a:lvl4pPr>
            <a:lvl5pPr>
              <a:buBlip>
                <a:blip r:embed="rId15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457200">
        <a:defRPr sz="7200">
          <a:solidFill>
            <a:srgbClr val="FFFFFF"/>
          </a:solidFill>
          <a:latin typeface="+mn-lt"/>
          <a:ea typeface="+mn-ea"/>
          <a:cs typeface="+mn-cs"/>
          <a:sym typeface="Chalkduster"/>
        </a:defRPr>
      </a:lvl1pPr>
      <a:lvl2pPr indent="228600" algn="ctr" defTabSz="457200">
        <a:defRPr sz="7200">
          <a:solidFill>
            <a:srgbClr val="FFFFFF"/>
          </a:solidFill>
          <a:latin typeface="+mn-lt"/>
          <a:ea typeface="+mn-ea"/>
          <a:cs typeface="+mn-cs"/>
          <a:sym typeface="Chalkduster"/>
        </a:defRPr>
      </a:lvl2pPr>
      <a:lvl3pPr indent="457200" algn="ctr" defTabSz="457200">
        <a:defRPr sz="7200">
          <a:solidFill>
            <a:srgbClr val="FFFFFF"/>
          </a:solidFill>
          <a:latin typeface="+mn-lt"/>
          <a:ea typeface="+mn-ea"/>
          <a:cs typeface="+mn-cs"/>
          <a:sym typeface="Chalkduster"/>
        </a:defRPr>
      </a:lvl3pPr>
      <a:lvl4pPr indent="685800" algn="ctr" defTabSz="457200">
        <a:defRPr sz="7200">
          <a:solidFill>
            <a:srgbClr val="FFFFFF"/>
          </a:solidFill>
          <a:latin typeface="+mn-lt"/>
          <a:ea typeface="+mn-ea"/>
          <a:cs typeface="+mn-cs"/>
          <a:sym typeface="Chalkduster"/>
        </a:defRPr>
      </a:lvl4pPr>
      <a:lvl5pPr indent="914400" algn="ctr" defTabSz="457200">
        <a:defRPr sz="7200">
          <a:solidFill>
            <a:srgbClr val="FFFFFF"/>
          </a:solidFill>
          <a:latin typeface="+mn-lt"/>
          <a:ea typeface="+mn-ea"/>
          <a:cs typeface="+mn-cs"/>
          <a:sym typeface="Chalkduster"/>
        </a:defRPr>
      </a:lvl5pPr>
      <a:lvl6pPr indent="1143000" algn="ctr" defTabSz="457200">
        <a:defRPr sz="7200">
          <a:solidFill>
            <a:srgbClr val="FFFFFF"/>
          </a:solidFill>
          <a:latin typeface="+mn-lt"/>
          <a:ea typeface="+mn-ea"/>
          <a:cs typeface="+mn-cs"/>
          <a:sym typeface="Chalkduster"/>
        </a:defRPr>
      </a:lvl6pPr>
      <a:lvl7pPr indent="1371600" algn="ctr" defTabSz="457200">
        <a:defRPr sz="7200">
          <a:solidFill>
            <a:srgbClr val="FFFFFF"/>
          </a:solidFill>
          <a:latin typeface="+mn-lt"/>
          <a:ea typeface="+mn-ea"/>
          <a:cs typeface="+mn-cs"/>
          <a:sym typeface="Chalkduster"/>
        </a:defRPr>
      </a:lvl7pPr>
      <a:lvl8pPr indent="1600200" algn="ctr" defTabSz="457200">
        <a:defRPr sz="7200">
          <a:solidFill>
            <a:srgbClr val="FFFFFF"/>
          </a:solidFill>
          <a:latin typeface="+mn-lt"/>
          <a:ea typeface="+mn-ea"/>
          <a:cs typeface="+mn-cs"/>
          <a:sym typeface="Chalkduster"/>
        </a:defRPr>
      </a:lvl8pPr>
      <a:lvl9pPr indent="1828800" algn="ctr" defTabSz="457200">
        <a:defRPr sz="7200">
          <a:solidFill>
            <a:srgbClr val="FFFFFF"/>
          </a:solidFill>
          <a:latin typeface="+mn-lt"/>
          <a:ea typeface="+mn-ea"/>
          <a:cs typeface="+mn-cs"/>
          <a:sym typeface="Chalkduster"/>
        </a:defRPr>
      </a:lvl9pPr>
    </p:titleStyle>
    <p:bodyStyle>
      <a:lvl1pPr marL="571500" indent="-571500" defTabSz="457200">
        <a:spcBef>
          <a:spcPts val="3600"/>
        </a:spcBef>
        <a:buSzPct val="43000"/>
        <a:buBlip>
          <a:blip r:embed="rId15"/>
        </a:buBlip>
        <a:defRPr sz="3600">
          <a:solidFill>
            <a:srgbClr val="FFFFFF"/>
          </a:solidFill>
          <a:latin typeface="+mn-lt"/>
          <a:ea typeface="+mn-ea"/>
          <a:cs typeface="+mn-cs"/>
          <a:sym typeface="Chalkduster"/>
        </a:defRPr>
      </a:lvl1pPr>
      <a:lvl2pPr marL="1143000" indent="-571500" defTabSz="457200">
        <a:spcBef>
          <a:spcPts val="3600"/>
        </a:spcBef>
        <a:buSzPct val="43000"/>
        <a:buBlip>
          <a:blip r:embed="rId15"/>
        </a:buBlip>
        <a:defRPr sz="3600">
          <a:solidFill>
            <a:srgbClr val="FFFFFF"/>
          </a:solidFill>
          <a:latin typeface="+mn-lt"/>
          <a:ea typeface="+mn-ea"/>
          <a:cs typeface="+mn-cs"/>
          <a:sym typeface="Chalkduster"/>
        </a:defRPr>
      </a:lvl2pPr>
      <a:lvl3pPr marL="1714500" indent="-571500" defTabSz="457200">
        <a:spcBef>
          <a:spcPts val="3600"/>
        </a:spcBef>
        <a:buSzPct val="43000"/>
        <a:buBlip>
          <a:blip r:embed="rId15"/>
        </a:buBlip>
        <a:defRPr sz="3600">
          <a:solidFill>
            <a:srgbClr val="FFFFFF"/>
          </a:solidFill>
          <a:latin typeface="+mn-lt"/>
          <a:ea typeface="+mn-ea"/>
          <a:cs typeface="+mn-cs"/>
          <a:sym typeface="Chalkduster"/>
        </a:defRPr>
      </a:lvl3pPr>
      <a:lvl4pPr marL="2286000" indent="-571500" defTabSz="457200">
        <a:spcBef>
          <a:spcPts val="3600"/>
        </a:spcBef>
        <a:buSzPct val="43000"/>
        <a:buBlip>
          <a:blip r:embed="rId15"/>
        </a:buBlip>
        <a:defRPr sz="3600">
          <a:solidFill>
            <a:srgbClr val="FFFFFF"/>
          </a:solidFill>
          <a:latin typeface="+mn-lt"/>
          <a:ea typeface="+mn-ea"/>
          <a:cs typeface="+mn-cs"/>
          <a:sym typeface="Chalkduster"/>
        </a:defRPr>
      </a:lvl4pPr>
      <a:lvl5pPr marL="2857500" indent="-571500" defTabSz="457200">
        <a:spcBef>
          <a:spcPts val="3600"/>
        </a:spcBef>
        <a:buSzPct val="43000"/>
        <a:buBlip>
          <a:blip r:embed="rId15"/>
        </a:buBlip>
        <a:defRPr sz="3600">
          <a:solidFill>
            <a:srgbClr val="FFFFFF"/>
          </a:solidFill>
          <a:latin typeface="+mn-lt"/>
          <a:ea typeface="+mn-ea"/>
          <a:cs typeface="+mn-cs"/>
          <a:sym typeface="Chalkduster"/>
        </a:defRPr>
      </a:lvl5pPr>
      <a:lvl6pPr marL="3429000" indent="-571500" defTabSz="457200">
        <a:spcBef>
          <a:spcPts val="3600"/>
        </a:spcBef>
        <a:buSzPct val="43000"/>
        <a:buBlip>
          <a:blip r:embed="rId15"/>
        </a:buBlip>
        <a:defRPr sz="3600">
          <a:solidFill>
            <a:srgbClr val="FFFFFF"/>
          </a:solidFill>
          <a:latin typeface="+mn-lt"/>
          <a:ea typeface="+mn-ea"/>
          <a:cs typeface="+mn-cs"/>
          <a:sym typeface="Chalkduster"/>
        </a:defRPr>
      </a:lvl6pPr>
      <a:lvl7pPr marL="4000500" indent="-571500" defTabSz="457200">
        <a:spcBef>
          <a:spcPts val="3600"/>
        </a:spcBef>
        <a:buSzPct val="43000"/>
        <a:buBlip>
          <a:blip r:embed="rId15"/>
        </a:buBlip>
        <a:defRPr sz="3600">
          <a:solidFill>
            <a:srgbClr val="FFFFFF"/>
          </a:solidFill>
          <a:latin typeface="+mn-lt"/>
          <a:ea typeface="+mn-ea"/>
          <a:cs typeface="+mn-cs"/>
          <a:sym typeface="Chalkduster"/>
        </a:defRPr>
      </a:lvl7pPr>
      <a:lvl8pPr marL="4572000" indent="-571500" defTabSz="457200">
        <a:spcBef>
          <a:spcPts val="3600"/>
        </a:spcBef>
        <a:buSzPct val="43000"/>
        <a:buBlip>
          <a:blip r:embed="rId15"/>
        </a:buBlip>
        <a:defRPr sz="3600">
          <a:solidFill>
            <a:srgbClr val="FFFFFF"/>
          </a:solidFill>
          <a:latin typeface="+mn-lt"/>
          <a:ea typeface="+mn-ea"/>
          <a:cs typeface="+mn-cs"/>
          <a:sym typeface="Chalkduster"/>
        </a:defRPr>
      </a:lvl8pPr>
      <a:lvl9pPr marL="5143500" indent="-571500" defTabSz="457200">
        <a:spcBef>
          <a:spcPts val="3600"/>
        </a:spcBef>
        <a:buSzPct val="43000"/>
        <a:buBlip>
          <a:blip r:embed="rId15"/>
        </a:buBlip>
        <a:defRPr sz="3600">
          <a:solidFill>
            <a:srgbClr val="FFFFFF"/>
          </a:solidFill>
          <a:latin typeface="+mn-lt"/>
          <a:ea typeface="+mn-ea"/>
          <a:cs typeface="+mn-cs"/>
          <a:sym typeface="Chalkduster"/>
        </a:defRPr>
      </a:lvl9pPr>
    </p:bodyStyle>
    <p:otherStyle>
      <a:lvl1pPr algn="ctr" defTabSz="457200">
        <a:defRPr>
          <a:solidFill>
            <a:schemeClr val="tx1"/>
          </a:solidFill>
          <a:latin typeface="+mn-lt"/>
          <a:ea typeface="+mn-ea"/>
          <a:cs typeface="+mn-cs"/>
          <a:sym typeface="Chalkduster"/>
        </a:defRPr>
      </a:lvl1pPr>
      <a:lvl2pPr indent="228600" algn="ctr" defTabSz="457200">
        <a:defRPr>
          <a:solidFill>
            <a:schemeClr val="tx1"/>
          </a:solidFill>
          <a:latin typeface="+mn-lt"/>
          <a:ea typeface="+mn-ea"/>
          <a:cs typeface="+mn-cs"/>
          <a:sym typeface="Chalkduster"/>
        </a:defRPr>
      </a:lvl2pPr>
      <a:lvl3pPr indent="457200" algn="ctr" defTabSz="457200">
        <a:defRPr>
          <a:solidFill>
            <a:schemeClr val="tx1"/>
          </a:solidFill>
          <a:latin typeface="+mn-lt"/>
          <a:ea typeface="+mn-ea"/>
          <a:cs typeface="+mn-cs"/>
          <a:sym typeface="Chalkduster"/>
        </a:defRPr>
      </a:lvl3pPr>
      <a:lvl4pPr indent="685800" algn="ctr" defTabSz="457200">
        <a:defRPr>
          <a:solidFill>
            <a:schemeClr val="tx1"/>
          </a:solidFill>
          <a:latin typeface="+mn-lt"/>
          <a:ea typeface="+mn-ea"/>
          <a:cs typeface="+mn-cs"/>
          <a:sym typeface="Chalkduster"/>
        </a:defRPr>
      </a:lvl4pPr>
      <a:lvl5pPr indent="914400" algn="ctr" defTabSz="457200">
        <a:defRPr>
          <a:solidFill>
            <a:schemeClr val="tx1"/>
          </a:solidFill>
          <a:latin typeface="+mn-lt"/>
          <a:ea typeface="+mn-ea"/>
          <a:cs typeface="+mn-cs"/>
          <a:sym typeface="Chalkduster"/>
        </a:defRPr>
      </a:lvl5pPr>
      <a:lvl6pPr indent="1143000" algn="ctr" defTabSz="457200">
        <a:defRPr>
          <a:solidFill>
            <a:schemeClr val="tx1"/>
          </a:solidFill>
          <a:latin typeface="+mn-lt"/>
          <a:ea typeface="+mn-ea"/>
          <a:cs typeface="+mn-cs"/>
          <a:sym typeface="Chalkduster"/>
        </a:defRPr>
      </a:lvl6pPr>
      <a:lvl7pPr indent="1371600" algn="ctr" defTabSz="457200">
        <a:defRPr>
          <a:solidFill>
            <a:schemeClr val="tx1"/>
          </a:solidFill>
          <a:latin typeface="+mn-lt"/>
          <a:ea typeface="+mn-ea"/>
          <a:cs typeface="+mn-cs"/>
          <a:sym typeface="Chalkduster"/>
        </a:defRPr>
      </a:lvl7pPr>
      <a:lvl8pPr indent="1600200" algn="ctr" defTabSz="457200">
        <a:defRPr>
          <a:solidFill>
            <a:schemeClr val="tx1"/>
          </a:solidFill>
          <a:latin typeface="+mn-lt"/>
          <a:ea typeface="+mn-ea"/>
          <a:cs typeface="+mn-cs"/>
          <a:sym typeface="Chalkduster"/>
        </a:defRPr>
      </a:lvl8pPr>
      <a:lvl9pPr indent="1828800" algn="ctr" defTabSz="457200">
        <a:defRPr>
          <a:solidFill>
            <a:schemeClr val="tx1"/>
          </a:solidFill>
          <a:latin typeface="+mn-lt"/>
          <a:ea typeface="+mn-ea"/>
          <a:cs typeface="+mn-cs"/>
          <a:sym typeface="Chalkduste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5.png"/><Relationship Id="rId2" Type="http://schemas.openxmlformats.org/officeDocument/2006/relationships/image" Target="../media/image6.png"/><Relationship Id="rId16" Type="http://schemas.openxmlformats.org/officeDocument/2006/relationships/comments" Target="../comments/comment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.jpeg"/><Relationship Id="rId5" Type="http://schemas.openxmlformats.org/officeDocument/2006/relationships/image" Target="../media/image9.png"/><Relationship Id="rId15" Type="http://schemas.openxmlformats.org/officeDocument/2006/relationships/image" Target="../media/image18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jpeg"/><Relationship Id="rId1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jp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Relationship Id="rId5" Type="http://schemas.microsoft.com/office/2007/relationships/hdphoto" Target="../media/hdphoto3.wdp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600"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600" dirty="0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</a:rPr>
              <a:t>Take Infinity Ray Tracer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3200"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</a:rPr>
              <a:t>Uthara, Himanshu, Tanmay, Anil, Srikanth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5533" y="234196"/>
            <a:ext cx="10710190" cy="2075051"/>
          </a:xfrm>
        </p:spPr>
        <p:txBody>
          <a:bodyPr/>
          <a:lstStyle/>
          <a:p>
            <a:r>
              <a:rPr lang="en-US" dirty="0" smtClean="0"/>
              <a:t>Basic </a:t>
            </a:r>
            <a:r>
              <a:rPr lang="en-US" dirty="0" smtClean="0"/>
              <a:t>Shader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38400"/>
            <a:ext cx="13004800" cy="7315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1486517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0" y="203200"/>
            <a:ext cx="10464800" cy="2028556"/>
          </a:xfrm>
        </p:spPr>
        <p:txBody>
          <a:bodyPr/>
          <a:lstStyle/>
          <a:p>
            <a:r>
              <a:rPr lang="en-US" dirty="0" smtClean="0"/>
              <a:t>Shadows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38400"/>
            <a:ext cx="13004800" cy="7315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7287902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220"/>
            <a:ext cx="13004800" cy="2028556"/>
          </a:xfrm>
        </p:spPr>
        <p:txBody>
          <a:bodyPr/>
          <a:lstStyle/>
          <a:p>
            <a:r>
              <a:rPr lang="en-US" dirty="0" smtClean="0"/>
              <a:t>Plane - Checkerboard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38400"/>
            <a:ext cx="13004800" cy="7315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9033669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3004800" cy="2309247"/>
          </a:xfrm>
        </p:spPr>
        <p:txBody>
          <a:bodyPr/>
          <a:lstStyle/>
          <a:p>
            <a:r>
              <a:rPr lang="en-US" dirty="0" smtClean="0"/>
              <a:t>Reflections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83" y="2433234"/>
            <a:ext cx="13013983" cy="73203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953851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0" y="0"/>
            <a:ext cx="13004800" cy="18288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600" dirty="0" smtClean="0">
                <a:solidFill>
                  <a:schemeClr val="tx1"/>
                </a:solidFill>
              </a:rPr>
              <a:t>Procedural Textures</a:t>
            </a:r>
            <a:endParaRPr sz="6600" dirty="0">
              <a:solidFill>
                <a:schemeClr val="tx1"/>
              </a:solidFill>
            </a:endParaRP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buBlip>
                <a:blip r:embed="rId2"/>
              </a:buBlip>
            </a:pP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438401"/>
            <a:ext cx="13004799" cy="73151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544757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7974"/>
            <a:ext cx="13004800" cy="19372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Final Scene with Refraction and Textures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38400"/>
            <a:ext cx="13004800" cy="7315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191419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/>
          </p:cNvSpPr>
          <p:nvPr>
            <p:ph type="title"/>
          </p:nvPr>
        </p:nvSpPr>
        <p:spPr>
          <a:xfrm>
            <a:off x="1244600" y="228600"/>
            <a:ext cx="10464800" cy="16002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000" dirty="0" smtClean="0">
                <a:solidFill>
                  <a:srgbClr val="FFFFFF"/>
                </a:solidFill>
              </a:rPr>
              <a:t>Summary &amp; Challenges</a:t>
            </a:r>
            <a:endParaRPr sz="6000" dirty="0">
              <a:solidFill>
                <a:srgbClr val="FFFFFF"/>
              </a:solidFill>
            </a:endParaRPr>
          </a:p>
        </p:txBody>
      </p:sp>
      <p:sp>
        <p:nvSpPr>
          <p:cNvPr id="110" name="Shape 110"/>
          <p:cNvSpPr>
            <a:spLocks noGrp="1"/>
          </p:cNvSpPr>
          <p:nvPr>
            <p:ph type="body" idx="1"/>
          </p:nvPr>
        </p:nvSpPr>
        <p:spPr>
          <a:xfrm>
            <a:off x="1244600" y="1905000"/>
            <a:ext cx="10464800" cy="7137400"/>
          </a:xfrm>
          <a:prstGeom prst="rect">
            <a:avLst/>
          </a:prstGeom>
        </p:spPr>
        <p:txBody>
          <a:bodyPr anchor="t"/>
          <a:lstStyle/>
          <a:p>
            <a:pPr marL="422909" lvl="0" indent="-422909" defTabSz="338327">
              <a:spcBef>
                <a:spcPts val="26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lang="en-US" sz="2664" dirty="0" smtClean="0">
                <a:solidFill>
                  <a:srgbClr val="FFFFFF"/>
                </a:solidFill>
              </a:rPr>
              <a:t>Ray Tracer implementation</a:t>
            </a:r>
          </a:p>
          <a:p>
            <a:pPr marL="994409" lvl="1" indent="-422909" defTabSz="338327"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r>
              <a:rPr lang="en-US" sz="2664" dirty="0">
                <a:solidFill>
                  <a:schemeClr val="tx1"/>
                </a:solidFill>
              </a:rPr>
              <a:t>Object Parser, Shadows, Reflection, Refraction &amp; textures</a:t>
            </a:r>
          </a:p>
          <a:p>
            <a:pPr marL="994409" lvl="1" indent="-422909" defTabSz="338327"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r>
              <a:rPr lang="en-US" sz="2664" dirty="0" smtClean="0">
                <a:solidFill>
                  <a:schemeClr val="tx1"/>
                </a:solidFill>
              </a:rPr>
              <a:t>Associated optimizations bring down render time from ~60 </a:t>
            </a:r>
            <a:r>
              <a:rPr lang="en-US" sz="2664" dirty="0" err="1" smtClean="0">
                <a:solidFill>
                  <a:schemeClr val="tx1"/>
                </a:solidFill>
              </a:rPr>
              <a:t>mins</a:t>
            </a:r>
            <a:r>
              <a:rPr lang="en-US" sz="2664" dirty="0" smtClean="0">
                <a:solidFill>
                  <a:schemeClr val="tx1"/>
                </a:solidFill>
              </a:rPr>
              <a:t> to ~5 </a:t>
            </a:r>
            <a:r>
              <a:rPr lang="en-US" sz="2664" dirty="0" err="1" smtClean="0">
                <a:solidFill>
                  <a:schemeClr val="tx1"/>
                </a:solidFill>
              </a:rPr>
              <a:t>mins</a:t>
            </a:r>
            <a:endParaRPr lang="en-US" sz="2664" dirty="0" smtClean="0">
              <a:solidFill>
                <a:schemeClr val="tx1"/>
              </a:solidFill>
            </a:endParaRPr>
          </a:p>
          <a:p>
            <a:pPr marL="422909" lvl="0" indent="-422909" defTabSz="338327">
              <a:spcBef>
                <a:spcPts val="26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lang="en-US" sz="2664" dirty="0" smtClean="0">
                <a:solidFill>
                  <a:schemeClr val="tx1"/>
                </a:solidFill>
              </a:rPr>
              <a:t>Challenges</a:t>
            </a:r>
            <a:endParaRPr lang="en-US" sz="2664" dirty="0">
              <a:solidFill>
                <a:schemeClr val="tx1"/>
              </a:solidFill>
            </a:endParaRPr>
          </a:p>
          <a:p>
            <a:pPr marL="994409" lvl="1" indent="-422909" defTabSz="338327"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r>
              <a:rPr lang="en-US" sz="2664" dirty="0" smtClean="0">
                <a:solidFill>
                  <a:srgbClr val="FFFFFF"/>
                </a:solidFill>
              </a:rPr>
              <a:t>Choosing the right problem is half the battle</a:t>
            </a:r>
            <a:endParaRPr sz="2664" dirty="0">
              <a:solidFill>
                <a:srgbClr val="FFFFFF"/>
              </a:solidFill>
            </a:endParaRPr>
          </a:p>
          <a:p>
            <a:pPr marL="994409" lvl="1" indent="-422909" defTabSz="338327"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r>
              <a:rPr lang="en-US" sz="2664" dirty="0" smtClean="0">
                <a:solidFill>
                  <a:schemeClr val="tx1"/>
                </a:solidFill>
              </a:rPr>
              <a:t>Asynchronous distributed workflow </a:t>
            </a:r>
            <a:endParaRPr sz="2664" dirty="0" smtClean="0">
              <a:solidFill>
                <a:schemeClr val="tx1"/>
              </a:solidFill>
            </a:endParaRPr>
          </a:p>
          <a:p>
            <a:pPr marL="994409" lvl="1" indent="-422909" defTabSz="338327"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r>
              <a:rPr lang="en-US" sz="2664" dirty="0" smtClean="0">
                <a:solidFill>
                  <a:srgbClr val="FFFFFF"/>
                </a:solidFill>
              </a:rPr>
              <a:t>Multiplatform development</a:t>
            </a:r>
          </a:p>
          <a:p>
            <a:pPr marL="994409" lvl="1" indent="-422909" defTabSz="338327"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r>
              <a:rPr lang="en-US" sz="2664" dirty="0" smtClean="0">
                <a:solidFill>
                  <a:schemeClr val="tx1"/>
                </a:solidFill>
              </a:rPr>
              <a:t>Rendering explicit objects</a:t>
            </a:r>
            <a:endParaRPr sz="2664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0" y="203200"/>
            <a:ext cx="10464800" cy="1549400"/>
          </a:xfrm>
        </p:spPr>
        <p:txBody>
          <a:bodyPr>
            <a:normAutofit/>
          </a:bodyPr>
          <a:lstStyle/>
          <a:p>
            <a:r>
              <a:rPr lang="en-US" sz="6600" dirty="0" smtClean="0"/>
              <a:t>Future Work</a:t>
            </a:r>
            <a:endParaRPr lang="en-US" sz="6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0000" y="1828800"/>
            <a:ext cx="10464800" cy="7086600"/>
          </a:xfrm>
        </p:spPr>
        <p:txBody>
          <a:bodyPr anchor="t">
            <a:normAutofit/>
          </a:bodyPr>
          <a:lstStyle/>
          <a:p>
            <a:r>
              <a:rPr lang="en-US" sz="2800" dirty="0" smtClean="0"/>
              <a:t>Graphics related work</a:t>
            </a:r>
          </a:p>
          <a:p>
            <a:pPr lvl="1"/>
            <a:r>
              <a:rPr lang="en-US" sz="2800" dirty="0" smtClean="0"/>
              <a:t>Refraction for explicit/complex objects</a:t>
            </a:r>
          </a:p>
          <a:p>
            <a:pPr lvl="1"/>
            <a:r>
              <a:rPr lang="en-US" sz="2800" dirty="0" smtClean="0"/>
              <a:t>Distributed </a:t>
            </a:r>
            <a:r>
              <a:rPr lang="en-US" sz="2800" dirty="0" err="1" smtClean="0"/>
              <a:t>Raytracing</a:t>
            </a:r>
            <a:endParaRPr lang="en-US" sz="2800" dirty="0" smtClean="0"/>
          </a:p>
          <a:p>
            <a:pPr lvl="1"/>
            <a:r>
              <a:rPr lang="en-US" sz="2800" dirty="0" smtClean="0"/>
              <a:t>Caustics</a:t>
            </a:r>
          </a:p>
          <a:p>
            <a:r>
              <a:rPr lang="en-US" sz="2800" dirty="0" smtClean="0"/>
              <a:t>Optimization related work</a:t>
            </a:r>
          </a:p>
          <a:p>
            <a:pPr lvl="1"/>
            <a:r>
              <a:rPr lang="en-US" sz="2800" dirty="0" smtClean="0"/>
              <a:t>Integer arithmetic libraries</a:t>
            </a:r>
          </a:p>
          <a:p>
            <a:pPr lvl="1"/>
            <a:r>
              <a:rPr lang="en-US" sz="2800" dirty="0" smtClean="0"/>
              <a:t>Multithreading and parallelizing the main loop</a:t>
            </a:r>
          </a:p>
          <a:p>
            <a:pPr lvl="2"/>
            <a:r>
              <a:rPr lang="en-US" sz="2600" dirty="0" smtClean="0"/>
              <a:t>Thinking in terms of computational elements helps optimize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79786710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1270000" y="431800"/>
            <a:ext cx="10464800" cy="254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Motivation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10464800" cy="4054332"/>
          </a:xfrm>
          <a:prstGeom prst="rect">
            <a:avLst/>
          </a:prstGeom>
        </p:spPr>
        <p:txBody>
          <a:bodyPr anchor="t"/>
          <a:lstStyle/>
          <a:p>
            <a:pPr marL="537209" lvl="0" indent="-537209" defTabSz="429768">
              <a:spcBef>
                <a:spcPts val="33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384">
                <a:solidFill>
                  <a:srgbClr val="FFFFFF"/>
                </a:solidFill>
              </a:rPr>
              <a:t>Visually stunning images</a:t>
            </a:r>
          </a:p>
          <a:p>
            <a:pPr marL="537209" lvl="0" indent="-537209" defTabSz="429768">
              <a:spcBef>
                <a:spcPts val="33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384">
                <a:solidFill>
                  <a:srgbClr val="FFFFFF"/>
                </a:solidFill>
              </a:rPr>
              <a:t>Ray tracing is elegant</a:t>
            </a:r>
          </a:p>
          <a:p>
            <a:pPr marL="537209" lvl="0" indent="-537209" defTabSz="429768">
              <a:spcBef>
                <a:spcPts val="33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384">
                <a:solidFill>
                  <a:srgbClr val="FFFFFF"/>
                </a:solidFill>
              </a:rPr>
              <a:t>Slower than other techniques</a:t>
            </a:r>
          </a:p>
          <a:p>
            <a:pPr marL="1074419" lvl="1" indent="-537209" defTabSz="429768">
              <a:spcBef>
                <a:spcPts val="33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384">
                <a:solidFill>
                  <a:srgbClr val="FFFFFF"/>
                </a:solidFill>
              </a:rPr>
              <a:t>Room for optimization</a:t>
            </a:r>
          </a:p>
        </p:txBody>
      </p:sp>
      <p:sp>
        <p:nvSpPr>
          <p:cNvPr id="37" name="Shape 37"/>
          <p:cNvSpPr/>
          <p:nvPr/>
        </p:nvSpPr>
        <p:spPr>
          <a:xfrm>
            <a:off x="1167755" y="7267094"/>
            <a:ext cx="9476235" cy="131541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63500" dir="162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3200"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</a:rPr>
              <a:t>Ray Tracer pipeline: working prototype replete with important features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99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1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 dirty="0" smtClean="0">
                <a:solidFill>
                  <a:srgbClr val="FFFFFF"/>
                </a:solidFill>
              </a:rPr>
              <a:t>Requirement</a:t>
            </a:r>
            <a:r>
              <a:rPr lang="en-US" sz="7200" dirty="0" smtClean="0">
                <a:solidFill>
                  <a:srgbClr val="FFFFFF"/>
                </a:solidFill>
              </a:rPr>
              <a:t> Description</a:t>
            </a:r>
            <a:endParaRPr sz="7200" dirty="0">
              <a:solidFill>
                <a:srgbClr val="FFFFFF"/>
              </a:solidFill>
            </a:endParaRP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348615" lvl="0" indent="-348615" defTabSz="278892">
              <a:spcBef>
                <a:spcPts val="2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196" dirty="0">
                <a:solidFill>
                  <a:srgbClr val="FFFFFF"/>
                </a:solidFill>
              </a:rPr>
              <a:t>Functional</a:t>
            </a:r>
          </a:p>
          <a:p>
            <a:pPr marL="697230" lvl="1" indent="-348615" defTabSz="278892">
              <a:spcBef>
                <a:spcPts val="2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196" dirty="0">
                <a:solidFill>
                  <a:srgbClr val="FFFFFF"/>
                </a:solidFill>
              </a:rPr>
              <a:t>Ray tracing, multiple lights, geometry based shading, </a:t>
            </a:r>
            <a:r>
              <a:rPr sz="2196" dirty="0" err="1">
                <a:solidFill>
                  <a:srgbClr val="FFFFFF"/>
                </a:solidFill>
              </a:rPr>
              <a:t>obj</a:t>
            </a:r>
            <a:r>
              <a:rPr sz="2196" dirty="0">
                <a:solidFill>
                  <a:srgbClr val="FFFFFF"/>
                </a:solidFill>
              </a:rPr>
              <a:t> </a:t>
            </a:r>
            <a:r>
              <a:rPr sz="2196" dirty="0" smtClean="0">
                <a:solidFill>
                  <a:srgbClr val="FFFFFF"/>
                </a:solidFill>
              </a:rPr>
              <a:t>parsing</a:t>
            </a:r>
            <a:r>
              <a:rPr sz="2196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,</a:t>
            </a:r>
            <a:r>
              <a:rPr lang="en-US" sz="2196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 </a:t>
            </a:r>
            <a:r>
              <a:rPr sz="2196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reflection</a:t>
            </a:r>
            <a:r>
              <a:rPr sz="2196" dirty="0">
                <a:solidFill>
                  <a:schemeClr val="bg1">
                    <a:lumMod val="40000"/>
                    <a:lumOff val="60000"/>
                  </a:schemeClr>
                </a:solidFill>
              </a:rPr>
              <a:t>, refraction</a:t>
            </a:r>
            <a:r>
              <a:rPr sz="2196" dirty="0">
                <a:solidFill>
                  <a:srgbClr val="FFFFFF"/>
                </a:solidFill>
              </a:rPr>
              <a:t>, texturing, noise </a:t>
            </a:r>
            <a:r>
              <a:rPr sz="2196" dirty="0" smtClean="0">
                <a:solidFill>
                  <a:srgbClr val="FFFFFF"/>
                </a:solidFill>
              </a:rPr>
              <a:t>generation</a:t>
            </a:r>
            <a:endParaRPr lang="en-US" sz="2196" dirty="0" smtClean="0">
              <a:solidFill>
                <a:srgbClr val="FFFFFF"/>
              </a:solidFill>
            </a:endParaRPr>
          </a:p>
          <a:p>
            <a:pPr marL="348615" lvl="1" indent="0" defTabSz="278892">
              <a:spcBef>
                <a:spcPts val="2100"/>
              </a:spcBef>
              <a:buNone/>
              <a:defRPr sz="1800">
                <a:solidFill>
                  <a:srgbClr val="000000"/>
                </a:solidFill>
              </a:defRPr>
            </a:pPr>
            <a:endParaRPr sz="2196" dirty="0" smtClean="0">
              <a:solidFill>
                <a:srgbClr val="FFFFFF"/>
              </a:solidFill>
            </a:endParaRPr>
          </a:p>
          <a:p>
            <a:pPr marL="348615" lvl="0" indent="-348615" defTabSz="278892">
              <a:spcBef>
                <a:spcPts val="2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196" dirty="0" smtClean="0">
                <a:solidFill>
                  <a:srgbClr val="FFFFFF"/>
                </a:solidFill>
              </a:rPr>
              <a:t>Non-Functional</a:t>
            </a:r>
            <a:endParaRPr sz="2196" dirty="0">
              <a:solidFill>
                <a:srgbClr val="FFFFFF"/>
              </a:solidFill>
            </a:endParaRPr>
          </a:p>
          <a:p>
            <a:pPr marL="697230" lvl="1" indent="-348615" defTabSz="278892">
              <a:lnSpc>
                <a:spcPts val="2000"/>
              </a:lnSpc>
              <a:spcBef>
                <a:spcPts val="2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196" dirty="0">
                <a:solidFill>
                  <a:srgbClr val="FFFFFF"/>
                </a:solidFill>
              </a:rPr>
              <a:t>Cross Platform: Runs on OS X, Windows, Linux</a:t>
            </a:r>
          </a:p>
          <a:p>
            <a:pPr marL="697230" lvl="1" indent="-348615" defTabSz="278892">
              <a:lnSpc>
                <a:spcPts val="2000"/>
              </a:lnSpc>
              <a:spcBef>
                <a:spcPts val="2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196" dirty="0">
                <a:solidFill>
                  <a:srgbClr val="FFFFFF"/>
                </a:solidFill>
              </a:rPr>
              <a:t>SW Architecture based development: </a:t>
            </a:r>
          </a:p>
          <a:p>
            <a:pPr marL="697230" lvl="1" indent="-348615" defTabSz="278892">
              <a:lnSpc>
                <a:spcPts val="2000"/>
              </a:lnSpc>
              <a:spcBef>
                <a:spcPts val="2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196" dirty="0">
                <a:solidFill>
                  <a:srgbClr val="FFFFFF"/>
                </a:solidFill>
              </a:rPr>
              <a:t>Best Practices</a:t>
            </a:r>
          </a:p>
          <a:p>
            <a:pPr marL="1045844" lvl="2" indent="-348615" defTabSz="278892">
              <a:lnSpc>
                <a:spcPts val="2000"/>
              </a:lnSpc>
              <a:spcBef>
                <a:spcPts val="2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196" dirty="0">
                <a:solidFill>
                  <a:srgbClr val="FFFFFF"/>
                </a:solidFill>
              </a:rPr>
              <a:t>0 warnings, lint checked, </a:t>
            </a:r>
            <a:r>
              <a:rPr sz="2196" dirty="0" err="1">
                <a:solidFill>
                  <a:srgbClr val="FFFFFF"/>
                </a:solidFill>
              </a:rPr>
              <a:t>git</a:t>
            </a:r>
            <a:r>
              <a:rPr sz="2196" dirty="0">
                <a:solidFill>
                  <a:srgbClr val="FFFFFF"/>
                </a:solidFill>
              </a:rPr>
              <a:t> based distributed workflow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chematic.png"/>
          <p:cNvPicPr/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4000"/>
                    </a14:imgEffect>
                    <a14:imgEffect>
                      <a14:colorTemperature colorTemp="3000"/>
                    </a14:imgEffect>
                    <a14:imgEffect>
                      <a14:saturation sat="76000"/>
                    </a14:imgEffect>
                    <a14:imgEffect>
                      <a14:brightnessContrast bright="-36000" contrast="100000"/>
                    </a14:imgEffect>
                  </a14:imgLayer>
                </a14:imgProps>
              </a:ext>
            </a:extLst>
          </a:blip>
          <a:srcRect t="1382" b="1382"/>
          <a:stretch>
            <a:fillRect/>
          </a:stretch>
        </p:blipFill>
        <p:spPr>
          <a:xfrm>
            <a:off x="330200" y="304800"/>
            <a:ext cx="12344400" cy="9067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xfrm>
            <a:off x="1371600" y="-381000"/>
            <a:ext cx="10464800" cy="31242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6600" dirty="0">
                <a:solidFill>
                  <a:srgbClr val="FFFFFF"/>
                </a:solidFill>
              </a:rPr>
              <a:t>Ray </a:t>
            </a:r>
            <a:r>
              <a:rPr sz="6600" dirty="0" smtClean="0">
                <a:solidFill>
                  <a:srgbClr val="FFFFFF"/>
                </a:solidFill>
              </a:rPr>
              <a:t>Tracer</a:t>
            </a:r>
            <a:r>
              <a:rPr lang="en-US" sz="6600" dirty="0" smtClean="0">
                <a:solidFill>
                  <a:srgbClr val="FFFFFF"/>
                </a:solidFill>
              </a:rPr>
              <a:t> Implementation</a:t>
            </a:r>
            <a:endParaRPr sz="6600" dirty="0">
              <a:solidFill>
                <a:srgbClr val="FFFFFF"/>
              </a:solidFill>
            </a:endParaRPr>
          </a:p>
        </p:txBody>
      </p:sp>
      <p:grpSp>
        <p:nvGrpSpPr>
          <p:cNvPr id="47" name="Group 47"/>
          <p:cNvGrpSpPr/>
          <p:nvPr/>
        </p:nvGrpSpPr>
        <p:grpSpPr>
          <a:xfrm>
            <a:off x="5398244" y="3770819"/>
            <a:ext cx="2595613" cy="884636"/>
            <a:chOff x="-25399" y="-25399"/>
            <a:chExt cx="2595611" cy="884634"/>
          </a:xfrm>
        </p:grpSpPr>
        <p:sp>
          <p:nvSpPr>
            <p:cNvPr id="46" name="Shape 46"/>
            <p:cNvSpPr/>
            <p:nvPr/>
          </p:nvSpPr>
          <p:spPr>
            <a:xfrm>
              <a:off x="0" y="0"/>
              <a:ext cx="2544813" cy="833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>
                  <a:effectLst>
                    <a:outerShdw blurRad="63500" dist="25400" dir="2700000" rotWithShape="0">
                      <a:srgbClr val="000000">
                        <a:alpha val="70000"/>
                      </a:srgbClr>
                    </a:outerShdw>
                  </a:effectLst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effectLst/>
                </a:defRPr>
              </a:pPr>
              <a:r>
                <a:rPr sz="3200">
                  <a:solidFill>
                    <a:srgbClr val="FFFFFF"/>
                  </a:solidFill>
                  <a:effectLst>
                    <a:outerShdw blurRad="63500" dist="25400" dir="2700000" rotWithShape="0">
                      <a:srgbClr val="000000">
                        <a:alpha val="70000"/>
                      </a:srgbClr>
                    </a:outerShdw>
                  </a:effectLst>
                </a:rPr>
                <a:t>Main Loop</a:t>
              </a:r>
            </a:p>
          </p:txBody>
        </p:sp>
        <p:pic>
          <p:nvPicPr>
            <p:cNvPr id="45" name="Picture 44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25400" y="-25400"/>
              <a:ext cx="2595612" cy="884635"/>
            </a:xfrm>
            <a:prstGeom prst="rect">
              <a:avLst/>
            </a:prstGeom>
            <a:effectLst/>
          </p:spPr>
        </p:pic>
      </p:grpSp>
      <p:grpSp>
        <p:nvGrpSpPr>
          <p:cNvPr id="50" name="Group 50"/>
          <p:cNvGrpSpPr/>
          <p:nvPr/>
        </p:nvGrpSpPr>
        <p:grpSpPr>
          <a:xfrm>
            <a:off x="2096169" y="2249002"/>
            <a:ext cx="1442196" cy="884636"/>
            <a:chOff x="-25399" y="-25399"/>
            <a:chExt cx="1442194" cy="884634"/>
          </a:xfrm>
        </p:grpSpPr>
        <p:sp>
          <p:nvSpPr>
            <p:cNvPr id="49" name="Shape 49"/>
            <p:cNvSpPr/>
            <p:nvPr/>
          </p:nvSpPr>
          <p:spPr>
            <a:xfrm>
              <a:off x="0" y="0"/>
              <a:ext cx="1391395" cy="833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>
                  <a:effectLst>
                    <a:outerShdw blurRad="63500" dist="25400" dir="2700000" rotWithShape="0">
                      <a:srgbClr val="000000">
                        <a:alpha val="70000"/>
                      </a:srgbClr>
                    </a:outerShdw>
                  </a:effectLst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effectLst/>
                </a:defRPr>
              </a:pPr>
              <a:r>
                <a:rPr sz="3200">
                  <a:solidFill>
                    <a:srgbClr val="FFFFFF"/>
                  </a:solidFill>
                  <a:effectLst>
                    <a:outerShdw blurRad="63500" dist="25400" dir="2700000" rotWithShape="0">
                      <a:srgbClr val="000000">
                        <a:alpha val="70000"/>
                      </a:srgbClr>
                    </a:outerShdw>
                  </a:effectLst>
                </a:rPr>
                <a:t>BSP</a:t>
              </a:r>
            </a:p>
          </p:txBody>
        </p:sp>
        <p:pic>
          <p:nvPicPr>
            <p:cNvPr id="48" name="Picture 47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25400" y="-25400"/>
              <a:ext cx="1442195" cy="884635"/>
            </a:xfrm>
            <a:prstGeom prst="rect">
              <a:avLst/>
            </a:prstGeom>
            <a:effectLst/>
          </p:spPr>
        </p:pic>
      </p:grpSp>
      <p:grpSp>
        <p:nvGrpSpPr>
          <p:cNvPr id="53" name="Group 53"/>
          <p:cNvGrpSpPr/>
          <p:nvPr/>
        </p:nvGrpSpPr>
        <p:grpSpPr>
          <a:xfrm>
            <a:off x="909935" y="3770819"/>
            <a:ext cx="3814664" cy="884636"/>
            <a:chOff x="-25399" y="-25399"/>
            <a:chExt cx="3814663" cy="884634"/>
          </a:xfrm>
        </p:grpSpPr>
        <p:sp>
          <p:nvSpPr>
            <p:cNvPr id="52" name="Shape 52"/>
            <p:cNvSpPr/>
            <p:nvPr/>
          </p:nvSpPr>
          <p:spPr>
            <a:xfrm>
              <a:off x="0" y="0"/>
              <a:ext cx="3763864" cy="833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>
                  <a:effectLst>
                    <a:outerShdw blurRad="63500" dist="25400" dir="2700000" rotWithShape="0">
                      <a:srgbClr val="000000">
                        <a:alpha val="70000"/>
                      </a:srgbClr>
                    </a:outerShdw>
                  </a:effectLst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effectLst/>
                </a:defRPr>
              </a:pPr>
              <a:r>
                <a:rPr sz="3200">
                  <a:solidFill>
                    <a:srgbClr val="FFFFFF"/>
                  </a:solidFill>
                  <a:effectLst>
                    <a:outerShdw blurRad="63500" dist="25400" dir="2700000" rotWithShape="0">
                      <a:srgbClr val="000000">
                        <a:alpha val="70000"/>
                      </a:srgbClr>
                    </a:outerShdw>
                  </a:effectLst>
                </a:rPr>
                <a:t>Prepare scene</a:t>
              </a:r>
            </a:p>
          </p:txBody>
        </p:sp>
        <p:pic>
          <p:nvPicPr>
            <p:cNvPr id="51" name="Picture 50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25400" y="-25400"/>
              <a:ext cx="3814664" cy="884635"/>
            </a:xfrm>
            <a:prstGeom prst="rect">
              <a:avLst/>
            </a:prstGeom>
            <a:effectLst/>
          </p:spPr>
        </p:pic>
      </p:grpSp>
      <p:grpSp>
        <p:nvGrpSpPr>
          <p:cNvPr id="56" name="Group 56"/>
          <p:cNvGrpSpPr/>
          <p:nvPr/>
        </p:nvGrpSpPr>
        <p:grpSpPr>
          <a:xfrm>
            <a:off x="8667501" y="3770819"/>
            <a:ext cx="1691830" cy="884636"/>
            <a:chOff x="-25399" y="-25399"/>
            <a:chExt cx="1691828" cy="884634"/>
          </a:xfrm>
        </p:grpSpPr>
        <p:sp>
          <p:nvSpPr>
            <p:cNvPr id="55" name="Shape 55"/>
            <p:cNvSpPr/>
            <p:nvPr/>
          </p:nvSpPr>
          <p:spPr>
            <a:xfrm>
              <a:off x="0" y="0"/>
              <a:ext cx="1641029" cy="833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>
                  <a:effectLst>
                    <a:outerShdw blurRad="63500" dist="25400" dir="2700000" rotWithShape="0">
                      <a:srgbClr val="000000">
                        <a:alpha val="70000"/>
                      </a:srgbClr>
                    </a:outerShdw>
                  </a:effectLst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effectLst/>
                </a:defRPr>
              </a:pPr>
              <a:r>
                <a:rPr sz="3200">
                  <a:solidFill>
                    <a:srgbClr val="FFFFFF"/>
                  </a:solidFill>
                  <a:effectLst>
                    <a:outerShdw blurRad="63500" dist="25400" dir="2700000" rotWithShape="0">
                      <a:srgbClr val="000000">
                        <a:alpha val="70000"/>
                      </a:srgbClr>
                    </a:outerShdw>
                  </a:effectLst>
                </a:rPr>
                <a:t>Output</a:t>
              </a:r>
            </a:p>
          </p:txBody>
        </p:sp>
        <p:pic>
          <p:nvPicPr>
            <p:cNvPr id="54" name="Picture 53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-25400" y="-25400"/>
              <a:ext cx="1691829" cy="884635"/>
            </a:xfrm>
            <a:prstGeom prst="rect">
              <a:avLst/>
            </a:prstGeom>
            <a:effectLst/>
          </p:spPr>
        </p:pic>
      </p:grpSp>
      <p:pic>
        <p:nvPicPr>
          <p:cNvPr id="57" name="Picture 56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 rot="5400000">
            <a:off x="2436948" y="3237508"/>
            <a:ext cx="760638" cy="405069"/>
          </a:xfrm>
          <a:prstGeom prst="rect">
            <a:avLst/>
          </a:prstGeom>
        </p:spPr>
      </p:pic>
      <p:pic>
        <p:nvPicPr>
          <p:cNvPr id="59" name="Picture 58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626729" y="4010602"/>
            <a:ext cx="818665" cy="405070"/>
          </a:xfrm>
          <a:prstGeom prst="rect">
            <a:avLst/>
          </a:prstGeom>
        </p:spPr>
      </p:pic>
      <p:pic>
        <p:nvPicPr>
          <p:cNvPr id="61" name="Picture 60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906418" y="4010602"/>
            <a:ext cx="818665" cy="405070"/>
          </a:xfrm>
          <a:prstGeom prst="rect">
            <a:avLst/>
          </a:prstGeom>
        </p:spPr>
      </p:pic>
      <p:pic>
        <p:nvPicPr>
          <p:cNvPr id="63" name="Picture 62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284406" y="4010602"/>
            <a:ext cx="940704" cy="405070"/>
          </a:xfrm>
          <a:prstGeom prst="rect">
            <a:avLst/>
          </a:prstGeom>
        </p:spPr>
      </p:pic>
      <p:sp>
        <p:nvSpPr>
          <p:cNvPr id="65" name="Shape 65"/>
          <p:cNvSpPr/>
          <p:nvPr/>
        </p:nvSpPr>
        <p:spPr>
          <a:xfrm>
            <a:off x="1519460" y="5017602"/>
            <a:ext cx="2595613" cy="626270"/>
          </a:xfrm>
          <a:prstGeom prst="rect">
            <a:avLst/>
          </a:prstGeom>
          <a:blipFill>
            <a:blip r:embed="rId9"/>
          </a:blipFill>
          <a:ln w="12700">
            <a:miter lim="400000"/>
          </a:ln>
          <a:effectLst>
            <a:outerShdw blurRad="63500" dir="162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600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</a:rPr>
              <a:t>SW overrides</a:t>
            </a:r>
          </a:p>
        </p:txBody>
      </p:sp>
      <p:pic>
        <p:nvPicPr>
          <p:cNvPr id="66" name="Picture 65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 rot="16200000">
            <a:off x="2543639" y="4619912"/>
            <a:ext cx="547256" cy="405070"/>
          </a:xfrm>
          <a:prstGeom prst="rect">
            <a:avLst/>
          </a:prstGeom>
        </p:spPr>
      </p:pic>
      <p:sp>
        <p:nvSpPr>
          <p:cNvPr id="68" name="Shape 68"/>
          <p:cNvSpPr/>
          <p:nvPr/>
        </p:nvSpPr>
        <p:spPr>
          <a:xfrm>
            <a:off x="3001181" y="6166168"/>
            <a:ext cx="1186558" cy="712026"/>
          </a:xfrm>
          <a:prstGeom prst="rect">
            <a:avLst/>
          </a:prstGeom>
          <a:blipFill>
            <a:blip r:embed="rId9"/>
          </a:blipFill>
          <a:ln w="12700">
            <a:miter lim="400000"/>
          </a:ln>
          <a:effectLst>
            <a:outerShdw blurRad="63500" dir="162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1700"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1700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</a:rPr>
              <a:t>Init</a:t>
            </a:r>
          </a:p>
        </p:txBody>
      </p:sp>
      <p:sp>
        <p:nvSpPr>
          <p:cNvPr id="69" name="Shape 69"/>
          <p:cNvSpPr/>
          <p:nvPr/>
        </p:nvSpPr>
        <p:spPr>
          <a:xfrm>
            <a:off x="6917841" y="6166168"/>
            <a:ext cx="1442195" cy="712026"/>
          </a:xfrm>
          <a:prstGeom prst="rect">
            <a:avLst/>
          </a:prstGeom>
          <a:blipFill>
            <a:blip r:embed="rId9"/>
          </a:blipFill>
          <a:ln w="12700">
            <a:miter lim="400000"/>
          </a:ln>
          <a:effectLst>
            <a:outerShdw blurRad="63500" dir="162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1700"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1700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</a:rPr>
              <a:t>Get Color</a:t>
            </a:r>
          </a:p>
        </p:txBody>
      </p:sp>
      <p:sp>
        <p:nvSpPr>
          <p:cNvPr id="70" name="Shape 70"/>
          <p:cNvSpPr/>
          <p:nvPr/>
        </p:nvSpPr>
        <p:spPr>
          <a:xfrm>
            <a:off x="4706875" y="6166168"/>
            <a:ext cx="1691830" cy="712026"/>
          </a:xfrm>
          <a:prstGeom prst="rect">
            <a:avLst/>
          </a:prstGeom>
          <a:blipFill>
            <a:blip r:embed="rId9"/>
          </a:blipFill>
          <a:ln w="12700">
            <a:miter lim="400000"/>
          </a:ln>
          <a:effectLst>
            <a:outerShdw blurRad="63500" dir="162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1700"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1700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</a:rPr>
              <a:t>Send Ray</a:t>
            </a:r>
          </a:p>
        </p:txBody>
      </p:sp>
      <p:sp>
        <p:nvSpPr>
          <p:cNvPr id="71" name="Shape 71"/>
          <p:cNvSpPr/>
          <p:nvPr/>
        </p:nvSpPr>
        <p:spPr>
          <a:xfrm>
            <a:off x="11032976" y="3114607"/>
            <a:ext cx="1847432" cy="1866860"/>
          </a:xfrm>
          <a:prstGeom prst="star5">
            <a:avLst>
              <a:gd name="adj" fmla="val 28924"/>
              <a:gd name="hf" fmla="val 105146"/>
              <a:gd name="vf" fmla="val 110557"/>
            </a:avLst>
          </a:prstGeom>
          <a:blipFill>
            <a:blip r:embed="rId11"/>
          </a:blipFill>
          <a:ln w="12700">
            <a:miter lim="400000"/>
          </a:ln>
          <a:effectLst>
            <a:outerShdw blurRad="63500" dir="162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1700"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1700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</a:rPr>
              <a:t>PPM/TGA</a:t>
            </a:r>
          </a:p>
        </p:txBody>
      </p:sp>
      <p:sp>
        <p:nvSpPr>
          <p:cNvPr id="72" name="Shape 72"/>
          <p:cNvSpPr/>
          <p:nvPr/>
        </p:nvSpPr>
        <p:spPr>
          <a:xfrm>
            <a:off x="8879172" y="6166168"/>
            <a:ext cx="1511748" cy="712026"/>
          </a:xfrm>
          <a:prstGeom prst="rect">
            <a:avLst/>
          </a:prstGeom>
          <a:blipFill>
            <a:blip r:embed="rId9"/>
          </a:blipFill>
          <a:ln w="12700">
            <a:miter lim="400000"/>
          </a:ln>
          <a:effectLst>
            <a:outerShdw blurRad="63500" dir="162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1700"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1700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</a:rPr>
              <a:t>Put Display</a:t>
            </a:r>
          </a:p>
        </p:txBody>
      </p:sp>
      <p:pic>
        <p:nvPicPr>
          <p:cNvPr id="88" name="Picture 87"/>
          <p:cNvPicPr/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6251939" y="4754955"/>
            <a:ext cx="948098" cy="473163"/>
          </a:xfrm>
          <a:prstGeom prst="rect">
            <a:avLst/>
          </a:prstGeom>
        </p:spPr>
      </p:pic>
      <p:sp>
        <p:nvSpPr>
          <p:cNvPr id="74" name="Shape 74"/>
          <p:cNvSpPr/>
          <p:nvPr/>
        </p:nvSpPr>
        <p:spPr>
          <a:xfrm flipV="1">
            <a:off x="3060700" y="4213507"/>
            <a:ext cx="2296646" cy="1964411"/>
          </a:xfrm>
          <a:prstGeom prst="line">
            <a:avLst/>
          </a:prstGeom>
          <a:ln w="25400">
            <a:solidFill>
              <a:srgbClr val="ECE5DB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lvl="0">
              <a:defRPr sz="3200"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5" name="Shape 75"/>
          <p:cNvSpPr/>
          <p:nvPr/>
        </p:nvSpPr>
        <p:spPr>
          <a:xfrm flipH="1" flipV="1">
            <a:off x="7917878" y="4215378"/>
            <a:ext cx="2433618" cy="1960669"/>
          </a:xfrm>
          <a:prstGeom prst="line">
            <a:avLst/>
          </a:prstGeom>
          <a:ln w="25400">
            <a:solidFill>
              <a:srgbClr val="ECE5DB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lvl="0">
              <a:defRPr sz="3200"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</a:defRPr>
            </a:pPr>
            <a:endParaRPr/>
          </a:p>
        </p:txBody>
      </p:sp>
      <p:pic>
        <p:nvPicPr>
          <p:cNvPr id="90" name="Picture 89"/>
          <p:cNvPicPr/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5108679" y="6813680"/>
            <a:ext cx="948098" cy="473164"/>
          </a:xfrm>
          <a:prstGeom prst="rect">
            <a:avLst/>
          </a:prstGeom>
        </p:spPr>
      </p:pic>
      <p:pic>
        <p:nvPicPr>
          <p:cNvPr id="77" name="Picture 76"/>
          <p:cNvPicPr/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4106029" y="6319646"/>
            <a:ext cx="686704" cy="405070"/>
          </a:xfrm>
          <a:prstGeom prst="rect">
            <a:avLst/>
          </a:prstGeom>
        </p:spPr>
      </p:pic>
      <p:pic>
        <p:nvPicPr>
          <p:cNvPr id="79" name="Picture 78"/>
          <p:cNvPicPr/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6303309" y="6319646"/>
            <a:ext cx="686704" cy="405070"/>
          </a:xfrm>
          <a:prstGeom prst="rect">
            <a:avLst/>
          </a:prstGeom>
        </p:spPr>
      </p:pic>
      <p:pic>
        <p:nvPicPr>
          <p:cNvPr id="81" name="Picture 80"/>
          <p:cNvPicPr/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8284509" y="6319646"/>
            <a:ext cx="686704" cy="405070"/>
          </a:xfrm>
          <a:prstGeom prst="rect">
            <a:avLst/>
          </a:prstGeom>
        </p:spPr>
      </p:pic>
      <p:pic>
        <p:nvPicPr>
          <p:cNvPr id="83" name="Picture 82"/>
          <p:cNvPicPr/>
          <p:nvPr/>
        </p:nvPicPr>
        <p:blipFill>
          <a:blip r:embed="rId15">
            <a:extLst/>
          </a:blip>
          <a:stretch>
            <a:fillRect/>
          </a:stretch>
        </p:blipFill>
        <p:spPr>
          <a:xfrm rot="5400000">
            <a:off x="5215061" y="7106671"/>
            <a:ext cx="674881" cy="88901"/>
          </a:xfrm>
          <a:prstGeom prst="rect">
            <a:avLst/>
          </a:prstGeom>
          <a:effectLst>
            <a:reflection stA="50000" endPos="40000" dir="5400000" sy="-100000" algn="bl" rotWithShape="0"/>
          </a:effectLst>
        </p:spPr>
      </p:pic>
      <p:sp>
        <p:nvSpPr>
          <p:cNvPr id="84" name="Shape 84"/>
          <p:cNvSpPr/>
          <p:nvPr/>
        </p:nvSpPr>
        <p:spPr>
          <a:xfrm>
            <a:off x="4796916" y="7451637"/>
            <a:ext cx="1511747" cy="473163"/>
          </a:xfrm>
          <a:prstGeom prst="rect">
            <a:avLst/>
          </a:prstGeom>
          <a:blipFill>
            <a:blip r:embed="rId9"/>
          </a:blipFill>
          <a:ln w="12700">
            <a:miter lim="400000"/>
          </a:ln>
          <a:effectLst>
            <a:outerShdw blurRad="63500" dir="162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1700"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1700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</a:rPr>
              <a:t>Send Ray</a:t>
            </a:r>
          </a:p>
        </p:txBody>
      </p:sp>
      <p:sp>
        <p:nvSpPr>
          <p:cNvPr id="85" name="Shape 85"/>
          <p:cNvSpPr/>
          <p:nvPr/>
        </p:nvSpPr>
        <p:spPr>
          <a:xfrm>
            <a:off x="4796916" y="8442237"/>
            <a:ext cx="1511747" cy="473163"/>
          </a:xfrm>
          <a:prstGeom prst="rect">
            <a:avLst/>
          </a:prstGeom>
          <a:blipFill>
            <a:blip r:embed="rId9"/>
          </a:blipFill>
          <a:ln w="12700">
            <a:miter lim="400000"/>
          </a:ln>
          <a:effectLst>
            <a:outerShdw blurRad="63500" dir="162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1700"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1700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</a:rPr>
              <a:t>Send Ray</a:t>
            </a:r>
          </a:p>
        </p:txBody>
      </p:sp>
      <p:pic>
        <p:nvPicPr>
          <p:cNvPr id="92" name="Picture 91"/>
          <p:cNvPicPr/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5108679" y="7867044"/>
            <a:ext cx="948098" cy="473163"/>
          </a:xfrm>
          <a:prstGeom prst="rect">
            <a:avLst/>
          </a:prstGeom>
        </p:spPr>
      </p:pic>
      <p:pic>
        <p:nvPicPr>
          <p:cNvPr id="87" name="Picture 86"/>
          <p:cNvPicPr/>
          <p:nvPr/>
        </p:nvPicPr>
        <p:blipFill>
          <a:blip r:embed="rId15">
            <a:extLst/>
          </a:blip>
          <a:stretch>
            <a:fillRect/>
          </a:stretch>
        </p:blipFill>
        <p:spPr>
          <a:xfrm rot="5400000">
            <a:off x="5215061" y="8109234"/>
            <a:ext cx="674881" cy="88901"/>
          </a:xfrm>
          <a:prstGeom prst="rect">
            <a:avLst/>
          </a:prstGeom>
          <a:effectLst>
            <a:reflection stA="50000" endPos="40000" dir="5400000" sy="-100000" algn="bl" rotWithShape="0"/>
          </a:effectLst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Object Parser</a:t>
            </a:r>
          </a:p>
        </p:txBody>
      </p:sp>
      <p:sp>
        <p:nvSpPr>
          <p:cNvPr id="96" name="Shape 9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FFFFFF"/>
                </a:solidFill>
              </a:rPr>
              <a:t>Typically not demonstrated with </a:t>
            </a:r>
            <a:r>
              <a:rPr sz="3600" dirty="0" err="1">
                <a:solidFill>
                  <a:srgbClr val="FFFFFF"/>
                </a:solidFill>
              </a:rPr>
              <a:t>RayTracer</a:t>
            </a:r>
            <a:endParaRPr sz="3600" dirty="0">
              <a:solidFill>
                <a:srgbClr val="FFFFFF"/>
              </a:solidFill>
            </a:endParaRPr>
          </a:p>
          <a:p>
            <a:pPr lvl="1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FFFFFF"/>
                </a:solidFill>
              </a:rPr>
              <a:t>We wanted a generic solution</a:t>
            </a:r>
          </a:p>
          <a:p>
            <a:pPr lvl="1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FFFFFF"/>
                </a:solidFill>
              </a:rPr>
              <a:t>Parser parses triangles</a:t>
            </a:r>
          </a:p>
          <a:p>
            <a:pPr lvl="1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FFFFFF"/>
                </a:solidFill>
              </a:rPr>
              <a:t>Oct Tree Optimization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0" y="203200"/>
            <a:ext cx="10464800" cy="154940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Time Taken before optimization</a:t>
            </a:r>
            <a:endParaRPr lang="en-US" sz="5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981200"/>
            <a:ext cx="12827000" cy="7620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                              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51" y="2639588"/>
            <a:ext cx="3186149" cy="238961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0" y="2514600"/>
            <a:ext cx="4362553" cy="327191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1" b="16357"/>
          <a:stretch/>
        </p:blipFill>
        <p:spPr>
          <a:xfrm>
            <a:off x="4597400" y="5986530"/>
            <a:ext cx="2362200" cy="20116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TextBox 7"/>
          <p:cNvSpPr txBox="1"/>
          <p:nvPr/>
        </p:nvSpPr>
        <p:spPr>
          <a:xfrm>
            <a:off x="8164944" y="5943600"/>
            <a:ext cx="3886200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Chalkduster"/>
              </a:rPr>
              <a:t>400 faces:</a:t>
            </a:r>
            <a:r>
              <a:rPr kumimoji="0" lang="en-US" sz="28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Chalkduster"/>
              </a:rPr>
              <a:t> 2 minutes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Chalkduster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30600" y="8724861"/>
            <a:ext cx="4419600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 indent="0" rtl="0" latinLnBrk="1" hangingPunct="0"/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Chalkduster"/>
              </a:rPr>
              <a:t>1000 faces:</a:t>
            </a:r>
            <a:r>
              <a:rPr kumimoji="0" lang="en-US" sz="28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Chalkduster"/>
              </a:rPr>
              <a:t> 55 minutes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Chalkduster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6425" y="5181600"/>
            <a:ext cx="3581400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rtl="0" latinLnBrk="1" hangingPunct="0"/>
            <a:r>
              <a:rPr lang="en-US" sz="2800" dirty="0"/>
              <a:t>12 faces: 2 minutes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Chalkduster"/>
            </a:endParaRPr>
          </a:p>
        </p:txBody>
      </p:sp>
    </p:spTree>
    <p:extLst>
      <p:ext uri="{BB962C8B-B14F-4D97-AF65-F5344CB8AC3E}">
        <p14:creationId xmlns:p14="http://schemas.microsoft.com/office/powerpoint/2010/main" val="23343563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52400"/>
            <a:ext cx="10668000" cy="1066800"/>
          </a:xfrm>
        </p:spPr>
        <p:txBody>
          <a:bodyPr>
            <a:noAutofit/>
          </a:bodyPr>
          <a:lstStyle/>
          <a:p>
            <a:r>
              <a:rPr lang="en-US" dirty="0" smtClean="0"/>
              <a:t>Oct Tree Optimization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800" y="457200"/>
            <a:ext cx="12496800" cy="8991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6" descr="http://http.developer.nvidia.com/GPUGems2/elementLinks/37_octree_03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6000"/>
                    </a14:imgEffect>
                    <a14:imgEffect>
                      <a14:saturation sat="0"/>
                    </a14:imgEffect>
                    <a14:imgEffect>
                      <a14:brightnessContrast contrast="1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2702880"/>
            <a:ext cx="4048290" cy="438372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http://www.forceflow.be/wp-content/uploads/2012/04/octree1.gif"/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saturation sat="4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1170" y="2514600"/>
            <a:ext cx="4591050" cy="4924425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  <a:softEdge rad="0"/>
          </a:effectLst>
          <a:scene3d>
            <a:camera prst="orthographicFront"/>
            <a:lightRig rig="threePt" dir="t"/>
          </a:scene3d>
          <a:sp3d extrusionH="88900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14404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03200"/>
            <a:ext cx="13004800" cy="7874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Oct tree optimization render time graph</a:t>
            </a:r>
            <a:endParaRPr lang="en-US" sz="3600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2239635"/>
              </p:ext>
            </p:extLst>
          </p:nvPr>
        </p:nvGraphicFramePr>
        <p:xfrm>
          <a:off x="406400" y="1219200"/>
          <a:ext cx="12192000" cy="784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330582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">
  <a:themeElements>
    <a:clrScheme name="Chalkboard">
      <a:dk1>
        <a:srgbClr val="BC00FF"/>
      </a:dk1>
      <a:lt1>
        <a:srgbClr val="FFFFFF"/>
      </a:lt1>
      <a:dk2>
        <a:srgbClr val="51504D"/>
      </a:dk2>
      <a:lt2>
        <a:srgbClr val="CBC8C2"/>
      </a:lt2>
      <a:accent1>
        <a:srgbClr val="71B0E2"/>
      </a:accent1>
      <a:accent2>
        <a:srgbClr val="A8E685"/>
      </a:accent2>
      <a:accent3>
        <a:srgbClr val="FFE181"/>
      </a:accent3>
      <a:accent4>
        <a:srgbClr val="F2A057"/>
      </a:accent4>
      <a:accent5>
        <a:srgbClr val="FF7777"/>
      </a:accent5>
      <a:accent6>
        <a:srgbClr val="D4ABEF"/>
      </a:accent6>
      <a:hlink>
        <a:srgbClr val="0000FF"/>
      </a:hlink>
      <a:folHlink>
        <a:srgbClr val="FF00FF"/>
      </a:folHlink>
    </a:clrScheme>
    <a:fontScheme name="Chalkboard">
      <a:majorFont>
        <a:latin typeface="Chalkduster"/>
        <a:ea typeface="Chalkduster"/>
        <a:cs typeface="Chalkduster"/>
      </a:majorFont>
      <a:minorFont>
        <a:latin typeface="Chalkduster"/>
        <a:ea typeface="Chalkduster"/>
        <a:cs typeface="Chalkduster"/>
      </a:minorFont>
    </a:fontScheme>
    <a:fmtScheme name="Chalkbo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r="162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r="162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r="162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63500" dir="162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63500" dist="25400" dir="2700000" rotWithShape="0">
                <a:srgbClr val="000000">
                  <a:alpha val="70000"/>
                </a:srgbClr>
              </a:outerShdw>
            </a:effectLst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>
          <a:noFil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halkboard">
  <a:themeElements>
    <a:clrScheme name="Chalkboard">
      <a:dk1>
        <a:srgbClr val="000000"/>
      </a:dk1>
      <a:lt1>
        <a:srgbClr val="FFFFFF"/>
      </a:lt1>
      <a:dk2>
        <a:srgbClr val="51504D"/>
      </a:dk2>
      <a:lt2>
        <a:srgbClr val="CBC8C2"/>
      </a:lt2>
      <a:accent1>
        <a:srgbClr val="71B0E2"/>
      </a:accent1>
      <a:accent2>
        <a:srgbClr val="A8E685"/>
      </a:accent2>
      <a:accent3>
        <a:srgbClr val="FFE181"/>
      </a:accent3>
      <a:accent4>
        <a:srgbClr val="F2A057"/>
      </a:accent4>
      <a:accent5>
        <a:srgbClr val="FF7777"/>
      </a:accent5>
      <a:accent6>
        <a:srgbClr val="D4ABEF"/>
      </a:accent6>
      <a:hlink>
        <a:srgbClr val="0000FF"/>
      </a:hlink>
      <a:folHlink>
        <a:srgbClr val="FF00FF"/>
      </a:folHlink>
    </a:clrScheme>
    <a:fontScheme name="Chalkboard">
      <a:majorFont>
        <a:latin typeface="Chalkduster"/>
        <a:ea typeface="Chalkduster"/>
        <a:cs typeface="Chalkduster"/>
      </a:majorFont>
      <a:minorFont>
        <a:latin typeface="Chalkduster"/>
        <a:ea typeface="Chalkduster"/>
        <a:cs typeface="Chalkduster"/>
      </a:minorFont>
    </a:fontScheme>
    <a:fmtScheme name="Chalkbo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r="162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r="162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r="162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63500" dir="162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63500" dist="25400" dir="2700000" rotWithShape="0">
                <a:srgbClr val="000000">
                  <a:alpha val="70000"/>
                </a:srgbClr>
              </a:outerShdw>
            </a:effectLst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>
          <a:noFil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255</Words>
  <Application>Microsoft Office PowerPoint</Application>
  <PresentationFormat>Custom</PresentationFormat>
  <Paragraphs>66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Chalkboard</vt:lpstr>
      <vt:lpstr>Take Infinity Ray Tracer</vt:lpstr>
      <vt:lpstr>Motivation</vt:lpstr>
      <vt:lpstr>Requirement Description</vt:lpstr>
      <vt:lpstr>PowerPoint Presentation</vt:lpstr>
      <vt:lpstr>Ray Tracer Implementation</vt:lpstr>
      <vt:lpstr>Object Parser</vt:lpstr>
      <vt:lpstr>Time Taken before optimization</vt:lpstr>
      <vt:lpstr>Oct Tree Optimization</vt:lpstr>
      <vt:lpstr>Oct tree optimization render time graph</vt:lpstr>
      <vt:lpstr>Basic Shader</vt:lpstr>
      <vt:lpstr>Shadows</vt:lpstr>
      <vt:lpstr>Plane - Checkerboard</vt:lpstr>
      <vt:lpstr>Reflections</vt:lpstr>
      <vt:lpstr>Procedural Textures</vt:lpstr>
      <vt:lpstr>Final Scene with Refraction and Textures</vt:lpstr>
      <vt:lpstr>Summary &amp; Challenges</vt:lpstr>
      <vt:lpstr>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Take Infinity Ray Tracer</dc:title>
  <dc:creator>Uthara</dc:creator>
  <cp:lastModifiedBy>Uthara</cp:lastModifiedBy>
  <cp:revision>27</cp:revision>
  <dcterms:modified xsi:type="dcterms:W3CDTF">2014-12-05T01:41:28Z</dcterms:modified>
</cp:coreProperties>
</file>