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2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3"/>
    <p:sldId id="261" r:id="rId15"/>
    <p:sldId id="262" r:id="rId16"/>
    <p:sldId id="263" r:id="rId17"/>
    <p:sldId id="264" r:id="rId18"/>
    <p:sldId id="265" r:id="rId19"/>
    <p:sldId id="266" r:id="rId20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manshu Joshi" initials="H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comments" Target="comments/comment2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30T15:17:30.659" idx="1">
    <p:pos x="5008" y="936"/>
    <p:text>highlight reflection/refraction
Collapse the NFRs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29T12:03:46.377" idx="2">
    <p:pos x="3720" y="1768"/>
    <p:text>Indicates loop via compostion
Loop is over pixels</p:text>
  </p:cm>
  <p:cm authorId="0" dt="2014-11-29T12:04:41.518" idx="3">
    <p:pos x="3976" y="5039"/>
    <p:text>Indicates Loop over light sources, 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titleStyle>
    <p:bodyStyle>
      <a:lvl1pPr marL="571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marL="1143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marL="1714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marL="2286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marL="2857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marL="3429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marL="4000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marL="4572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marL="5143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4.jpeg"/><Relationship Id="rId12" Type="http://schemas.openxmlformats.org/officeDocument/2006/relationships/image" Target="../media/image11.png"/><Relationship Id="rId13" Type="http://schemas.openxmlformats.org/officeDocument/2006/relationships/image" Target="../media/image2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6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Take Infinity Ray Tracer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Uthara, Himanshu, Tanmay, Anil, Srikanth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73807842_2880x2233.jpeg"/>
          <p:cNvPicPr/>
          <p:nvPr/>
        </p:nvPicPr>
        <p:blipFill>
          <a:blip r:embed="rId2">
            <a:extLst/>
          </a:blip>
          <a:srcRect l="5145" t="2106" r="7927" b="3078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22909" indent="-422909" defTabSz="3383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64">
                <a:solidFill>
                  <a:srgbClr val="FFFFFF"/>
                </a:solidFill>
              </a:rPr>
              <a:t>A Ray Tracer was implemented with optimizations</a:t>
            </a:r>
            <a:endParaRPr sz="2664">
              <a:solidFill>
                <a:srgbClr val="FFFFFF"/>
              </a:solidFill>
            </a:endParaRPr>
          </a:p>
          <a:p>
            <a:pPr lvl="0" marL="422909" indent="-422909" defTabSz="3383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64">
                <a:solidFill>
                  <a:srgbClr val="FFFFFF"/>
                </a:solidFill>
              </a:rPr>
              <a:t>Cross platform, good development processes followed: distributed dev, source control, lint free.</a:t>
            </a:r>
            <a:endParaRPr sz="2664">
              <a:solidFill>
                <a:srgbClr val="FFFFFF"/>
              </a:solidFill>
            </a:endParaRPr>
          </a:p>
          <a:p>
            <a:pPr lvl="0" marL="422909" indent="-422909" defTabSz="3383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64">
                <a:solidFill>
                  <a:srgbClr val="FFFFFF"/>
                </a:solidFill>
              </a:rPr>
              <a:t>Next Steps: Best work in CG ahead,</a:t>
            </a:r>
            <a:endParaRPr sz="2664">
              <a:solidFill>
                <a:srgbClr val="FFFFFF"/>
              </a:solidFill>
            </a:endParaRPr>
          </a:p>
          <a:p>
            <a:pPr lvl="1" marL="845819" indent="-422909" defTabSz="3383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64">
                <a:solidFill>
                  <a:srgbClr val="FFFFFF"/>
                </a:solidFill>
              </a:rPr>
              <a:t>Explore multithreading, numerical libraries etc.</a:t>
            </a:r>
            <a:endParaRPr sz="2664">
              <a:solidFill>
                <a:srgbClr val="FFFFFF"/>
              </a:solidFill>
            </a:endParaRPr>
          </a:p>
          <a:p>
            <a:pPr lvl="0" marL="422909" indent="-422909" defTabSz="3383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64">
                <a:solidFill>
                  <a:srgbClr val="FFFFFF"/>
                </a:solidFill>
              </a:rPr>
              <a:t>Thinking in terms of computational elements helps optimize.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2768600"/>
            <a:ext cx="10464800" cy="4054332"/>
          </a:xfrm>
          <a:prstGeom prst="rect">
            <a:avLst/>
          </a:prstGeom>
        </p:spPr>
        <p:txBody>
          <a:bodyPr anchor="t"/>
          <a:lstStyle/>
          <a:p>
            <a:pPr lvl="0" marL="537209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Visually stunning images</a:t>
            </a:r>
            <a:endParaRPr sz="3384">
              <a:solidFill>
                <a:srgbClr val="FFFFFF"/>
              </a:solidFill>
            </a:endParaRPr>
          </a:p>
          <a:p>
            <a:pPr lvl="0" marL="537209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Ray tracing is elegant</a:t>
            </a:r>
            <a:endParaRPr sz="3384">
              <a:solidFill>
                <a:srgbClr val="FFFFFF"/>
              </a:solidFill>
            </a:endParaRPr>
          </a:p>
          <a:p>
            <a:pPr lvl="0" marL="537209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Slower than other techniques</a:t>
            </a:r>
            <a:endParaRPr sz="3384">
              <a:solidFill>
                <a:srgbClr val="FFFFFF"/>
              </a:solidFill>
            </a:endParaRPr>
          </a:p>
          <a:p>
            <a:pPr lvl="1" marL="1074419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Room for optimization</a:t>
            </a:r>
          </a:p>
        </p:txBody>
      </p:sp>
      <p:sp>
        <p:nvSpPr>
          <p:cNvPr id="37" name="Shape 37"/>
          <p:cNvSpPr/>
          <p:nvPr/>
        </p:nvSpPr>
        <p:spPr>
          <a:xfrm>
            <a:off x="1167755" y="7267094"/>
            <a:ext cx="9476235" cy="131541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Ray Tracer pipeline: working prototype replete with important features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99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48615" indent="-348615" defTabSz="278892">
              <a:spcBef>
                <a:spcPts val="2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196">
                <a:solidFill>
                  <a:srgbClr val="FFFFFF"/>
                </a:solidFill>
              </a:rPr>
              <a:t>Functional</a:t>
            </a:r>
            <a:endParaRPr sz="2196">
              <a:solidFill>
                <a:srgbClr val="FFFFFF"/>
              </a:solidFill>
            </a:endParaRPr>
          </a:p>
          <a:p>
            <a:pPr lvl="1" marL="697230" indent="-348615" defTabSz="278892">
              <a:spcBef>
                <a:spcPts val="2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196">
                <a:solidFill>
                  <a:srgbClr val="FFFFFF"/>
                </a:solidFill>
              </a:rPr>
              <a:t>Ray tracing, multiple lights, geometry based shading, obj parsing, </a:t>
            </a:r>
            <a:r>
              <a:rPr sz="2196">
                <a:solidFill>
                  <a:srgbClr val="FF2600"/>
                </a:solidFill>
              </a:rPr>
              <a:t>reflection, refraction</a:t>
            </a:r>
            <a:r>
              <a:rPr sz="2196">
                <a:solidFill>
                  <a:srgbClr val="FFFFFF"/>
                </a:solidFill>
              </a:rPr>
              <a:t>, texturing, noise generation</a:t>
            </a:r>
            <a:endParaRPr sz="2196">
              <a:solidFill>
                <a:srgbClr val="FFFFFF"/>
              </a:solidFill>
            </a:endParaRPr>
          </a:p>
          <a:p>
            <a:pPr lvl="0" marL="348615" indent="-348615" defTabSz="278892">
              <a:spcBef>
                <a:spcPts val="2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196">
                <a:solidFill>
                  <a:srgbClr val="FFFFFF"/>
                </a:solidFill>
              </a:rPr>
              <a:t>Non-Functional</a:t>
            </a:r>
            <a:endParaRPr sz="2196">
              <a:solidFill>
                <a:srgbClr val="FFFFFF"/>
              </a:solidFill>
            </a:endParaRPr>
          </a:p>
          <a:p>
            <a:pPr lvl="1" marL="697230" indent="-348615" defTabSz="278892">
              <a:spcBef>
                <a:spcPts val="2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196">
                <a:solidFill>
                  <a:srgbClr val="FFFFFF"/>
                </a:solidFill>
              </a:rPr>
              <a:t>Cross Platform: Runs on OS X, Windows, Linux</a:t>
            </a:r>
            <a:endParaRPr sz="2196">
              <a:solidFill>
                <a:srgbClr val="FFFFFF"/>
              </a:solidFill>
            </a:endParaRPr>
          </a:p>
          <a:p>
            <a:pPr lvl="1" marL="697230" indent="-348615" defTabSz="278892">
              <a:spcBef>
                <a:spcPts val="2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196">
                <a:solidFill>
                  <a:srgbClr val="FFFFFF"/>
                </a:solidFill>
              </a:rPr>
              <a:t>SW Architecture based development: </a:t>
            </a:r>
            <a:endParaRPr sz="2196">
              <a:solidFill>
                <a:srgbClr val="FFFFFF"/>
              </a:solidFill>
            </a:endParaRPr>
          </a:p>
          <a:p>
            <a:pPr lvl="1" marL="697230" indent="-348615" defTabSz="278892">
              <a:spcBef>
                <a:spcPts val="2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196">
                <a:solidFill>
                  <a:srgbClr val="FFFFFF"/>
                </a:solidFill>
              </a:rPr>
              <a:t>Best Practices</a:t>
            </a:r>
            <a:endParaRPr sz="2196">
              <a:solidFill>
                <a:srgbClr val="FFFFFF"/>
              </a:solidFill>
            </a:endParaRPr>
          </a:p>
          <a:p>
            <a:pPr lvl="2" marL="1045844" indent="-348615" defTabSz="278892">
              <a:spcBef>
                <a:spcPts val="2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196">
                <a:solidFill>
                  <a:srgbClr val="FFFFFF"/>
                </a:solidFill>
              </a:rPr>
              <a:t>0 warnings, lint checked, git based distributed workflow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chematic.png"/>
          <p:cNvPicPr/>
          <p:nvPr/>
        </p:nvPicPr>
        <p:blipFill>
          <a:blip r:embed="rId2">
            <a:extLst/>
          </a:blip>
          <a:srcRect l="0" t="1382" r="0" b="138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Ray Tracer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5398244" y="4434482"/>
            <a:ext cx="2595613" cy="884636"/>
            <a:chOff x="-25399" y="-25399"/>
            <a:chExt cx="2595611" cy="884634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2544813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Main Loop</a:t>
              </a:r>
            </a:p>
          </p:txBody>
        </p:sp>
        <p:pic>
          <p:nvPicPr>
            <p:cNvPr id="4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5400" y="-25400"/>
              <a:ext cx="2595612" cy="884635"/>
            </a:xfrm>
            <a:prstGeom prst="rect">
              <a:avLst/>
            </a:prstGeom>
            <a:effectLst/>
          </p:spPr>
        </p:pic>
      </p:grpSp>
      <p:grpSp>
        <p:nvGrpSpPr>
          <p:cNvPr id="50" name="Group 50"/>
          <p:cNvGrpSpPr/>
          <p:nvPr/>
        </p:nvGrpSpPr>
        <p:grpSpPr>
          <a:xfrm>
            <a:off x="2096169" y="2912665"/>
            <a:ext cx="1442196" cy="884636"/>
            <a:chOff x="-25399" y="-25399"/>
            <a:chExt cx="1442194" cy="884634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391395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BSP</a:t>
              </a:r>
            </a:p>
          </p:txBody>
        </p:sp>
        <p:pic>
          <p:nvPicPr>
            <p:cNvPr id="48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5400" y="-25400"/>
              <a:ext cx="1442195" cy="884635"/>
            </a:xfrm>
            <a:prstGeom prst="rect">
              <a:avLst/>
            </a:prstGeom>
            <a:effectLst/>
          </p:spPr>
        </p:pic>
      </p:grpSp>
      <p:grpSp>
        <p:nvGrpSpPr>
          <p:cNvPr id="53" name="Group 53"/>
          <p:cNvGrpSpPr/>
          <p:nvPr/>
        </p:nvGrpSpPr>
        <p:grpSpPr>
          <a:xfrm>
            <a:off x="909935" y="4434482"/>
            <a:ext cx="3814664" cy="884636"/>
            <a:chOff x="-25399" y="-25399"/>
            <a:chExt cx="3814663" cy="884634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3763864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Prepare scene</a:t>
              </a:r>
            </a:p>
          </p:txBody>
        </p:sp>
        <p:pic>
          <p:nvPicPr>
            <p:cNvPr id="5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25400" y="-25400"/>
              <a:ext cx="3814664" cy="884635"/>
            </a:xfrm>
            <a:prstGeom prst="rect">
              <a:avLst/>
            </a:prstGeom>
            <a:effectLst/>
          </p:spPr>
        </p:pic>
      </p:grpSp>
      <p:grpSp>
        <p:nvGrpSpPr>
          <p:cNvPr id="56" name="Group 56"/>
          <p:cNvGrpSpPr/>
          <p:nvPr/>
        </p:nvGrpSpPr>
        <p:grpSpPr>
          <a:xfrm>
            <a:off x="8667501" y="4434482"/>
            <a:ext cx="1691830" cy="884636"/>
            <a:chOff x="-25399" y="-25399"/>
            <a:chExt cx="1691828" cy="884634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641029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Output</a:t>
              </a:r>
            </a:p>
          </p:txBody>
        </p:sp>
        <p:pic>
          <p:nvPicPr>
            <p:cNvPr id="54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5400" y="-25400"/>
              <a:ext cx="1691829" cy="884635"/>
            </a:xfrm>
            <a:prstGeom prst="rect">
              <a:avLst/>
            </a:prstGeom>
            <a:effectLst/>
          </p:spPr>
        </p:pic>
      </p:grpSp>
      <p:pic>
        <p:nvPicPr>
          <p:cNvPr id="57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2436948" y="3901171"/>
            <a:ext cx="760638" cy="405069"/>
          </a:xfrm>
          <a:prstGeom prst="rect">
            <a:avLst/>
          </a:prstGeom>
        </p:spPr>
      </p:pic>
      <p:pic>
        <p:nvPicPr>
          <p:cNvPr id="59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26729" y="4674265"/>
            <a:ext cx="818665" cy="405070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906418" y="4674265"/>
            <a:ext cx="818665" cy="405070"/>
          </a:xfrm>
          <a:prstGeom prst="rect">
            <a:avLst/>
          </a:prstGeom>
        </p:spPr>
      </p:pic>
      <p:pic>
        <p:nvPicPr>
          <p:cNvPr id="63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284406" y="4674265"/>
            <a:ext cx="940704" cy="405070"/>
          </a:xfrm>
          <a:prstGeom prst="rect">
            <a:avLst/>
          </a:prstGeom>
        </p:spPr>
      </p:pic>
      <p:sp>
        <p:nvSpPr>
          <p:cNvPr id="65" name="Shape 65"/>
          <p:cNvSpPr/>
          <p:nvPr/>
        </p:nvSpPr>
        <p:spPr>
          <a:xfrm>
            <a:off x="1519460" y="5681265"/>
            <a:ext cx="2595613" cy="626270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SW overrides</a:t>
            </a:r>
          </a:p>
        </p:txBody>
      </p:sp>
      <p:pic>
        <p:nvPicPr>
          <p:cNvPr id="66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2543639" y="5283575"/>
            <a:ext cx="547256" cy="405070"/>
          </a:xfrm>
          <a:prstGeom prst="rect">
            <a:avLst/>
          </a:prstGeom>
        </p:spPr>
      </p:pic>
      <p:sp>
        <p:nvSpPr>
          <p:cNvPr id="68" name="Shape 68"/>
          <p:cNvSpPr/>
          <p:nvPr/>
        </p:nvSpPr>
        <p:spPr>
          <a:xfrm>
            <a:off x="3001181" y="6829831"/>
            <a:ext cx="1186558" cy="712026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Init</a:t>
            </a:r>
          </a:p>
        </p:txBody>
      </p:sp>
      <p:sp>
        <p:nvSpPr>
          <p:cNvPr id="69" name="Shape 69"/>
          <p:cNvSpPr/>
          <p:nvPr/>
        </p:nvSpPr>
        <p:spPr>
          <a:xfrm>
            <a:off x="6917841" y="6829831"/>
            <a:ext cx="1442195" cy="712026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Get Color</a:t>
            </a:r>
          </a:p>
        </p:txBody>
      </p:sp>
      <p:sp>
        <p:nvSpPr>
          <p:cNvPr id="70" name="Shape 70"/>
          <p:cNvSpPr/>
          <p:nvPr/>
        </p:nvSpPr>
        <p:spPr>
          <a:xfrm>
            <a:off x="4706875" y="6829831"/>
            <a:ext cx="1691830" cy="712026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Send Ray</a:t>
            </a:r>
          </a:p>
        </p:txBody>
      </p:sp>
      <p:sp>
        <p:nvSpPr>
          <p:cNvPr id="71" name="Shape 71"/>
          <p:cNvSpPr/>
          <p:nvPr/>
        </p:nvSpPr>
        <p:spPr>
          <a:xfrm>
            <a:off x="11032976" y="3778270"/>
            <a:ext cx="1847432" cy="1866860"/>
          </a:xfrm>
          <a:prstGeom prst="star5">
            <a:avLst>
              <a:gd name="adj" fmla="val 28924"/>
              <a:gd name="hf" fmla="val 105146"/>
              <a:gd name="vf" fmla="val 110557"/>
            </a:avLst>
          </a:prstGeom>
          <a:blipFill>
            <a:blip r:embed="rId1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PPM/TGA</a:t>
            </a:r>
          </a:p>
        </p:txBody>
      </p:sp>
      <p:sp>
        <p:nvSpPr>
          <p:cNvPr id="72" name="Shape 72"/>
          <p:cNvSpPr/>
          <p:nvPr/>
        </p:nvSpPr>
        <p:spPr>
          <a:xfrm>
            <a:off x="8879172" y="6829831"/>
            <a:ext cx="1511748" cy="712026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Put Display</a:t>
            </a:r>
          </a:p>
        </p:txBody>
      </p:sp>
      <p:pic>
        <p:nvPicPr>
          <p:cNvPr id="88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251939" y="5418618"/>
            <a:ext cx="948098" cy="473163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 flipV="1">
            <a:off x="3060700" y="4877170"/>
            <a:ext cx="2296646" cy="1964411"/>
          </a:xfrm>
          <a:prstGeom prst="line">
            <a:avLst/>
          </a:prstGeom>
          <a:ln w="25400">
            <a:solidFill>
              <a:srgbClr val="ECE5DB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 flipH="1" flipV="1">
            <a:off x="7917878" y="4879041"/>
            <a:ext cx="2433618" cy="1960669"/>
          </a:xfrm>
          <a:prstGeom prst="line">
            <a:avLst/>
          </a:prstGeom>
          <a:ln w="25400">
            <a:solidFill>
              <a:srgbClr val="ECE5DB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pic>
        <p:nvPicPr>
          <p:cNvPr id="90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108679" y="7477343"/>
            <a:ext cx="948098" cy="473164"/>
          </a:xfrm>
          <a:prstGeom prst="rect">
            <a:avLst/>
          </a:prstGeom>
        </p:spPr>
      </p:pic>
      <p:pic>
        <p:nvPicPr>
          <p:cNvPr id="77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106029" y="6983309"/>
            <a:ext cx="686704" cy="405070"/>
          </a:xfrm>
          <a:prstGeom prst="rect">
            <a:avLst/>
          </a:prstGeom>
        </p:spPr>
      </p:pic>
      <p:pic>
        <p:nvPicPr>
          <p:cNvPr id="79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303309" y="6983309"/>
            <a:ext cx="686704" cy="405070"/>
          </a:xfrm>
          <a:prstGeom prst="rect">
            <a:avLst/>
          </a:prstGeom>
        </p:spPr>
      </p:pic>
      <p:pic>
        <p:nvPicPr>
          <p:cNvPr id="81" name="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8284509" y="6983309"/>
            <a:ext cx="686704" cy="405070"/>
          </a:xfrm>
          <a:prstGeom prst="rect">
            <a:avLst/>
          </a:prstGeom>
        </p:spPr>
      </p:pic>
      <p:pic>
        <p:nvPicPr>
          <p:cNvPr id="83" name="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 rot="5400000">
            <a:off x="5215061" y="7770334"/>
            <a:ext cx="674881" cy="8890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84" name="Shape 84"/>
          <p:cNvSpPr/>
          <p:nvPr/>
        </p:nvSpPr>
        <p:spPr>
          <a:xfrm>
            <a:off x="4796916" y="8115300"/>
            <a:ext cx="1511747" cy="473163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Send Ray</a:t>
            </a:r>
          </a:p>
        </p:txBody>
      </p:sp>
      <p:sp>
        <p:nvSpPr>
          <p:cNvPr id="85" name="Shape 85"/>
          <p:cNvSpPr/>
          <p:nvPr/>
        </p:nvSpPr>
        <p:spPr>
          <a:xfrm>
            <a:off x="4796916" y="9105900"/>
            <a:ext cx="1511747" cy="473163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Send Ray</a:t>
            </a:r>
          </a:p>
        </p:txBody>
      </p:sp>
      <p:pic>
        <p:nvPicPr>
          <p:cNvPr id="92" name="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108679" y="8530707"/>
            <a:ext cx="948098" cy="473163"/>
          </a:xfrm>
          <a:prstGeom prst="rect">
            <a:avLst/>
          </a:prstGeom>
        </p:spPr>
      </p:pic>
      <p:pic>
        <p:nvPicPr>
          <p:cNvPr id="87" name="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 rot="5400000">
            <a:off x="5215061" y="8772897"/>
            <a:ext cx="674881" cy="8890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Object Parser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Typically not demonstrated with RayTracer</a:t>
            </a:r>
            <a:endParaRPr sz="3600">
              <a:solidFill>
                <a:srgbClr val="FFFFFF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We wanted a generic solution</a:t>
            </a:r>
            <a:endParaRPr sz="3600">
              <a:solidFill>
                <a:srgbClr val="FFFFFF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Parser parses triangles</a:t>
            </a:r>
            <a:endParaRPr sz="3600">
              <a:solidFill>
                <a:srgbClr val="FFFFFF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Oct Tree Optimization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Ray Tracer Loop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1270000" y="2946400"/>
            <a:ext cx="10464800" cy="6096000"/>
          </a:xfrm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Reflection &amp; Refraction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Texturing &amp; Antialiasing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