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10/11/2020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10/11/2020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10/11/2020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51727-FAFB-492D-AC03-1B45EE5B78EA}"/>
              </a:ext>
            </a:extLst>
          </p:cNvPr>
          <p:cNvSpPr>
            <a:spLocks noGrp="1"/>
          </p:cNvSpPr>
          <p:nvPr>
            <p:ph type="ctrTitle"/>
          </p:nvPr>
        </p:nvSpPr>
        <p:spPr/>
        <p:txBody>
          <a:bodyPr/>
          <a:lstStyle/>
          <a:p>
            <a:r>
              <a:rPr lang="en-GB" dirty="0"/>
              <a:t>Predicting Car Accident Severity in Seattle </a:t>
            </a:r>
            <a:endParaRPr lang="en-IN" dirty="0"/>
          </a:p>
        </p:txBody>
      </p:sp>
    </p:spTree>
    <p:extLst>
      <p:ext uri="{BB962C8B-B14F-4D97-AF65-F5344CB8AC3E}">
        <p14:creationId xmlns:p14="http://schemas.microsoft.com/office/powerpoint/2010/main" val="3676012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F32CB-9D88-4977-87FC-2B076FF91572}"/>
              </a:ext>
            </a:extLst>
          </p:cNvPr>
          <p:cNvSpPr>
            <a:spLocks noGrp="1"/>
          </p:cNvSpPr>
          <p:nvPr>
            <p:ph type="title"/>
          </p:nvPr>
        </p:nvSpPr>
        <p:spPr/>
        <p:txBody>
          <a:bodyPr/>
          <a:lstStyle/>
          <a:p>
            <a:r>
              <a:rPr lang="en-IN" dirty="0" err="1"/>
              <a:t>Intrest</a:t>
            </a:r>
            <a:endParaRPr lang="en-IN" dirty="0"/>
          </a:p>
        </p:txBody>
      </p:sp>
      <p:sp>
        <p:nvSpPr>
          <p:cNvPr id="3" name="Content Placeholder 2">
            <a:extLst>
              <a:ext uri="{FF2B5EF4-FFF2-40B4-BE49-F238E27FC236}">
                <a16:creationId xmlns:a16="http://schemas.microsoft.com/office/drawing/2014/main" id="{D5C1DFEA-886B-4946-9FD5-E65BEAF36523}"/>
              </a:ext>
            </a:extLst>
          </p:cNvPr>
          <p:cNvSpPr>
            <a:spLocks noGrp="1"/>
          </p:cNvSpPr>
          <p:nvPr>
            <p:ph idx="1"/>
          </p:nvPr>
        </p:nvSpPr>
        <p:spPr/>
        <p:txBody>
          <a:bodyPr/>
          <a:lstStyle/>
          <a:p>
            <a:r>
              <a:rPr lang="en-GB" dirty="0"/>
              <a:t>Such Machine Learning models will be useful for many companies. </a:t>
            </a:r>
          </a:p>
          <a:p>
            <a:r>
              <a:rPr lang="en-GB" dirty="0"/>
              <a:t>1. These models can be used by city planning officials to plan road markers, traffic light lengths, traffic patterns and routing etc., </a:t>
            </a:r>
          </a:p>
          <a:p>
            <a:r>
              <a:rPr lang="en-GB" dirty="0"/>
              <a:t>2. Digital map providing companies and traffic advising companies like Google Maps, Waze etc., can utilize the prediction to warn their customers of perfect storm conditions of an accident when they are driving in those areas. </a:t>
            </a:r>
          </a:p>
          <a:p>
            <a:r>
              <a:rPr lang="en-GB" dirty="0"/>
              <a:t>3. Vehicle Insurance companies can use these models to evaluate claims for vehicle accidents. </a:t>
            </a:r>
            <a:endParaRPr lang="en-IN" dirty="0"/>
          </a:p>
        </p:txBody>
      </p:sp>
    </p:spTree>
    <p:extLst>
      <p:ext uri="{BB962C8B-B14F-4D97-AF65-F5344CB8AC3E}">
        <p14:creationId xmlns:p14="http://schemas.microsoft.com/office/powerpoint/2010/main" val="1038665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38AE-6E55-458B-A06D-34BEAF4F2E29}"/>
              </a:ext>
            </a:extLst>
          </p:cNvPr>
          <p:cNvSpPr>
            <a:spLocks noGrp="1"/>
          </p:cNvSpPr>
          <p:nvPr>
            <p:ph type="title"/>
          </p:nvPr>
        </p:nvSpPr>
        <p:spPr/>
        <p:txBody>
          <a:bodyPr/>
          <a:lstStyle/>
          <a:p>
            <a:r>
              <a:rPr lang="en-IN" dirty="0"/>
              <a:t>Data acquisition and cleaning </a:t>
            </a:r>
          </a:p>
        </p:txBody>
      </p:sp>
      <p:sp>
        <p:nvSpPr>
          <p:cNvPr id="3" name="Content Placeholder 2">
            <a:extLst>
              <a:ext uri="{FF2B5EF4-FFF2-40B4-BE49-F238E27FC236}">
                <a16:creationId xmlns:a16="http://schemas.microsoft.com/office/drawing/2014/main" id="{E8C798EC-B21F-4A0A-8152-037CC30B0096}"/>
              </a:ext>
            </a:extLst>
          </p:cNvPr>
          <p:cNvSpPr>
            <a:spLocks noGrp="1"/>
          </p:cNvSpPr>
          <p:nvPr>
            <p:ph idx="1"/>
          </p:nvPr>
        </p:nvSpPr>
        <p:spPr/>
        <p:txBody>
          <a:bodyPr>
            <a:normAutofit lnSpcReduction="10000"/>
          </a:bodyPr>
          <a:lstStyle/>
          <a:p>
            <a:r>
              <a:rPr lang="en-GB" dirty="0"/>
              <a:t>A more raw data can from Seattle GeoData (DOT, 2018) where most of the data and attributes can be studied</a:t>
            </a:r>
          </a:p>
          <a:p>
            <a:r>
              <a:rPr lang="en-GB" dirty="0"/>
              <a:t>The imported data has 194673 observations of various attributes such as severity code, severity code description, Address type, Junction type, collision </a:t>
            </a:r>
            <a:r>
              <a:rPr lang="en-GB" dirty="0" err="1"/>
              <a:t>type,etc</a:t>
            </a:r>
            <a:r>
              <a:rPr lang="en-GB" dirty="0"/>
              <a:t>., The attribute Types and descriptions can be found at Seattle DOT</a:t>
            </a:r>
          </a:p>
          <a:p>
            <a:r>
              <a:rPr lang="en-GB" dirty="0"/>
              <a:t>Data downloaded from data source with nulls and Nan values were replaced with Unknown/Other values. </a:t>
            </a:r>
          </a:p>
          <a:p>
            <a:r>
              <a:rPr lang="en-GB" dirty="0"/>
              <a:t>Data formats were converted to other formats as required. A few columns such as Severity Code, Description &amp; SDOT Code, Description &amp; ST Code and Description were combined to new columns for analysis purposes. </a:t>
            </a:r>
          </a:p>
          <a:p>
            <a:endParaRPr lang="en-GB" dirty="0"/>
          </a:p>
          <a:p>
            <a:endParaRPr lang="en-IN" dirty="0"/>
          </a:p>
        </p:txBody>
      </p:sp>
    </p:spTree>
    <p:extLst>
      <p:ext uri="{BB962C8B-B14F-4D97-AF65-F5344CB8AC3E}">
        <p14:creationId xmlns:p14="http://schemas.microsoft.com/office/powerpoint/2010/main" val="2083252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8EB9-A34D-405E-BEFC-54BF5D29F865}"/>
              </a:ext>
            </a:extLst>
          </p:cNvPr>
          <p:cNvSpPr>
            <a:spLocks noGrp="1"/>
          </p:cNvSpPr>
          <p:nvPr>
            <p:ph type="title"/>
          </p:nvPr>
        </p:nvSpPr>
        <p:spPr/>
        <p:txBody>
          <a:bodyPr/>
          <a:lstStyle/>
          <a:p>
            <a:r>
              <a:rPr lang="en-GB" dirty="0"/>
              <a:t>Car Accident Severity in Seattle using folium</a:t>
            </a:r>
            <a:endParaRPr lang="en-IN" dirty="0"/>
          </a:p>
        </p:txBody>
      </p:sp>
      <p:pic>
        <p:nvPicPr>
          <p:cNvPr id="5" name="Content Placeholder 4">
            <a:extLst>
              <a:ext uri="{FF2B5EF4-FFF2-40B4-BE49-F238E27FC236}">
                <a16:creationId xmlns:a16="http://schemas.microsoft.com/office/drawing/2014/main" id="{50FD1446-A5D8-4A1A-8886-A27DF97E5351}"/>
              </a:ext>
            </a:extLst>
          </p:cNvPr>
          <p:cNvPicPr>
            <a:picLocks noGrp="1" noChangeAspect="1"/>
          </p:cNvPicPr>
          <p:nvPr>
            <p:ph idx="1"/>
          </p:nvPr>
        </p:nvPicPr>
        <p:blipFill>
          <a:blip r:embed="rId2"/>
          <a:stretch>
            <a:fillRect/>
          </a:stretch>
        </p:blipFill>
        <p:spPr>
          <a:xfrm>
            <a:off x="3312367" y="3137392"/>
            <a:ext cx="4777273" cy="3290752"/>
          </a:xfrm>
        </p:spPr>
      </p:pic>
      <p:sp>
        <p:nvSpPr>
          <p:cNvPr id="6" name="TextBox 5">
            <a:extLst>
              <a:ext uri="{FF2B5EF4-FFF2-40B4-BE49-F238E27FC236}">
                <a16:creationId xmlns:a16="http://schemas.microsoft.com/office/drawing/2014/main" id="{F5342DD6-4D45-44D5-80D8-CDA717AFA453}"/>
              </a:ext>
            </a:extLst>
          </p:cNvPr>
          <p:cNvSpPr txBox="1"/>
          <p:nvPr/>
        </p:nvSpPr>
        <p:spPr>
          <a:xfrm>
            <a:off x="1231641" y="2509935"/>
            <a:ext cx="7688424" cy="369332"/>
          </a:xfrm>
          <a:prstGeom prst="rect">
            <a:avLst/>
          </a:prstGeom>
          <a:noFill/>
        </p:spPr>
        <p:txBody>
          <a:bodyPr wrap="square" rtlCol="0">
            <a:spAutoFit/>
          </a:bodyPr>
          <a:lstStyle/>
          <a:p>
            <a:r>
              <a:rPr lang="en-GB" dirty="0"/>
              <a:t>(1000 samples were plotted </a:t>
            </a:r>
            <a:endParaRPr lang="en-IN" dirty="0"/>
          </a:p>
        </p:txBody>
      </p:sp>
    </p:spTree>
    <p:extLst>
      <p:ext uri="{BB962C8B-B14F-4D97-AF65-F5344CB8AC3E}">
        <p14:creationId xmlns:p14="http://schemas.microsoft.com/office/powerpoint/2010/main" val="648639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2725-89FD-460F-AF17-67CEC98F3829}"/>
              </a:ext>
            </a:extLst>
          </p:cNvPr>
          <p:cNvSpPr>
            <a:spLocks noGrp="1"/>
          </p:cNvSpPr>
          <p:nvPr>
            <p:ph type="title"/>
          </p:nvPr>
        </p:nvSpPr>
        <p:spPr/>
        <p:txBody>
          <a:bodyPr/>
          <a:lstStyle/>
          <a:p>
            <a:r>
              <a:rPr lang="en-IN" dirty="0"/>
              <a:t>Model Creation</a:t>
            </a:r>
          </a:p>
        </p:txBody>
      </p:sp>
      <p:sp>
        <p:nvSpPr>
          <p:cNvPr id="3" name="Content Placeholder 2">
            <a:extLst>
              <a:ext uri="{FF2B5EF4-FFF2-40B4-BE49-F238E27FC236}">
                <a16:creationId xmlns:a16="http://schemas.microsoft.com/office/drawing/2014/main" id="{450F43E6-0627-40F6-84B5-BEAA092EAE38}"/>
              </a:ext>
            </a:extLst>
          </p:cNvPr>
          <p:cNvSpPr>
            <a:spLocks noGrp="1"/>
          </p:cNvSpPr>
          <p:nvPr>
            <p:ph idx="1"/>
          </p:nvPr>
        </p:nvSpPr>
        <p:spPr/>
        <p:txBody>
          <a:bodyPr/>
          <a:lstStyle/>
          <a:p>
            <a:r>
              <a:rPr lang="en-GB" dirty="0"/>
              <a:t>Supervised classification models run well with the classification datasets. Hence, the following models will be created, fitted with training data and predicted with test data and evaluation datasets.</a:t>
            </a:r>
          </a:p>
          <a:p>
            <a:r>
              <a:rPr lang="en-GB" dirty="0"/>
              <a:t>1. </a:t>
            </a:r>
            <a:r>
              <a:rPr lang="en-GB" dirty="0" err="1"/>
              <a:t>Knn</a:t>
            </a:r>
            <a:r>
              <a:rPr lang="en-GB" dirty="0"/>
              <a:t> </a:t>
            </a:r>
          </a:p>
          <a:p>
            <a:r>
              <a:rPr lang="en-GB" dirty="0"/>
              <a:t>2. </a:t>
            </a:r>
            <a:r>
              <a:rPr lang="en-GB" dirty="0" err="1"/>
              <a:t>DecisionTree</a:t>
            </a:r>
            <a:r>
              <a:rPr lang="en-GB" dirty="0"/>
              <a:t> </a:t>
            </a:r>
          </a:p>
          <a:p>
            <a:r>
              <a:rPr lang="en-GB" dirty="0"/>
              <a:t>3. SVM </a:t>
            </a:r>
          </a:p>
          <a:p>
            <a:r>
              <a:rPr lang="en-GB" dirty="0"/>
              <a:t>4. Logistic Regression </a:t>
            </a:r>
          </a:p>
          <a:p>
            <a:r>
              <a:rPr lang="en-GB" dirty="0"/>
              <a:t>5. Random Forest (Once to compare with decision tree)</a:t>
            </a:r>
          </a:p>
          <a:p>
            <a:endParaRPr lang="en-IN" dirty="0"/>
          </a:p>
        </p:txBody>
      </p:sp>
    </p:spTree>
    <p:extLst>
      <p:ext uri="{BB962C8B-B14F-4D97-AF65-F5344CB8AC3E}">
        <p14:creationId xmlns:p14="http://schemas.microsoft.com/office/powerpoint/2010/main" val="1939834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BCC4-06EE-43F5-9E1F-D1EAE89FD083}"/>
              </a:ext>
            </a:extLst>
          </p:cNvPr>
          <p:cNvSpPr>
            <a:spLocks noGrp="1"/>
          </p:cNvSpPr>
          <p:nvPr>
            <p:ph type="title"/>
          </p:nvPr>
        </p:nvSpPr>
        <p:spPr/>
        <p:txBody>
          <a:bodyPr/>
          <a:lstStyle/>
          <a:p>
            <a:r>
              <a:rPr lang="en-IN" dirty="0"/>
              <a:t>Results </a:t>
            </a:r>
          </a:p>
        </p:txBody>
      </p:sp>
      <p:sp>
        <p:nvSpPr>
          <p:cNvPr id="3" name="Content Placeholder 2">
            <a:extLst>
              <a:ext uri="{FF2B5EF4-FFF2-40B4-BE49-F238E27FC236}">
                <a16:creationId xmlns:a16="http://schemas.microsoft.com/office/drawing/2014/main" id="{80BAA26A-EEC8-421A-8F83-E247EFEF9862}"/>
              </a:ext>
            </a:extLst>
          </p:cNvPr>
          <p:cNvSpPr>
            <a:spLocks noGrp="1"/>
          </p:cNvSpPr>
          <p:nvPr>
            <p:ph idx="1"/>
          </p:nvPr>
        </p:nvSpPr>
        <p:spPr>
          <a:xfrm>
            <a:off x="1154954" y="2603500"/>
            <a:ext cx="8825659" cy="1119414"/>
          </a:xfrm>
        </p:spPr>
        <p:txBody>
          <a:bodyPr/>
          <a:lstStyle/>
          <a:p>
            <a:r>
              <a:rPr lang="en-GB" dirty="0"/>
              <a:t>All the models were built, fitted, predicted and evaluated as follows: </a:t>
            </a:r>
            <a:r>
              <a:rPr lang="en-GB" dirty="0" err="1"/>
              <a:t>Knn</a:t>
            </a:r>
            <a:r>
              <a:rPr lang="en-GB" dirty="0"/>
              <a:t>: </a:t>
            </a:r>
            <a:r>
              <a:rPr lang="en-GB" dirty="0" err="1"/>
              <a:t>Knn</a:t>
            </a:r>
            <a:r>
              <a:rPr lang="en-GB" dirty="0"/>
              <a:t> was run for 50 iterations with k varying from 1 to 50.The best performance was on k=28 for the 4th feature set.</a:t>
            </a:r>
            <a:endParaRPr lang="en-IN" dirty="0"/>
          </a:p>
        </p:txBody>
      </p:sp>
      <p:pic>
        <p:nvPicPr>
          <p:cNvPr id="5" name="Picture 4">
            <a:extLst>
              <a:ext uri="{FF2B5EF4-FFF2-40B4-BE49-F238E27FC236}">
                <a16:creationId xmlns:a16="http://schemas.microsoft.com/office/drawing/2014/main" id="{4051BB72-A929-42A3-8118-6A8B1C2185CB}"/>
              </a:ext>
            </a:extLst>
          </p:cNvPr>
          <p:cNvPicPr>
            <a:picLocks noChangeAspect="1"/>
          </p:cNvPicPr>
          <p:nvPr/>
        </p:nvPicPr>
        <p:blipFill>
          <a:blip r:embed="rId2"/>
          <a:stretch>
            <a:fillRect/>
          </a:stretch>
        </p:blipFill>
        <p:spPr>
          <a:xfrm>
            <a:off x="3242040" y="3722914"/>
            <a:ext cx="4587240" cy="2872740"/>
          </a:xfrm>
          <a:prstGeom prst="rect">
            <a:avLst/>
          </a:prstGeom>
        </p:spPr>
      </p:pic>
    </p:spTree>
    <p:extLst>
      <p:ext uri="{BB962C8B-B14F-4D97-AF65-F5344CB8AC3E}">
        <p14:creationId xmlns:p14="http://schemas.microsoft.com/office/powerpoint/2010/main" val="4195970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29</TotalTime>
  <Words>339</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Predicting Car Accident Severity in Seattle </vt:lpstr>
      <vt:lpstr>Intrest</vt:lpstr>
      <vt:lpstr>Data acquisition and cleaning </vt:lpstr>
      <vt:lpstr>Car Accident Severity in Seattle using folium</vt:lpstr>
      <vt:lpstr>Model Creation</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Car Accident Severity in Seattle</dc:title>
  <dc:creator>Tanmay Prasad</dc:creator>
  <cp:lastModifiedBy>Tanmay Prasad</cp:lastModifiedBy>
  <cp:revision>3</cp:revision>
  <dcterms:created xsi:type="dcterms:W3CDTF">2020-10-11T09:40:18Z</dcterms:created>
  <dcterms:modified xsi:type="dcterms:W3CDTF">2020-10-11T10:09:43Z</dcterms:modified>
</cp:coreProperties>
</file>