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85" r:id="rId4"/>
    <p:sldMasterId id="2147493475" r:id="rId5"/>
    <p:sldMasterId id="2147493465" r:id="rId6"/>
  </p:sldMasterIdLst>
  <p:notesMasterIdLst>
    <p:notesMasterId r:id="rId34"/>
  </p:notesMasterIdLst>
  <p:sldIdLst>
    <p:sldId id="258" r:id="rId7"/>
    <p:sldId id="260" r:id="rId8"/>
    <p:sldId id="262" r:id="rId9"/>
    <p:sldId id="264" r:id="rId10"/>
    <p:sldId id="263" r:id="rId11"/>
    <p:sldId id="265" r:id="rId12"/>
    <p:sldId id="267" r:id="rId13"/>
    <p:sldId id="294" r:id="rId14"/>
    <p:sldId id="295" r:id="rId15"/>
    <p:sldId id="282" r:id="rId16"/>
    <p:sldId id="292" r:id="rId17"/>
    <p:sldId id="285" r:id="rId18"/>
    <p:sldId id="283" r:id="rId19"/>
    <p:sldId id="284" r:id="rId20"/>
    <p:sldId id="276" r:id="rId21"/>
    <p:sldId id="278" r:id="rId22"/>
    <p:sldId id="277" r:id="rId23"/>
    <p:sldId id="293" r:id="rId24"/>
    <p:sldId id="271" r:id="rId25"/>
    <p:sldId id="272" r:id="rId26"/>
    <p:sldId id="273" r:id="rId27"/>
    <p:sldId id="274" r:id="rId28"/>
    <p:sldId id="275" r:id="rId29"/>
    <p:sldId id="287" r:id="rId30"/>
    <p:sldId id="289" r:id="rId31"/>
    <p:sldId id="288" r:id="rId32"/>
    <p:sldId id="290"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it Borah" initials="LB" lastIdx="1" clrIdx="0">
    <p:extLst>
      <p:ext uri="{19B8F6BF-5375-455C-9EA6-DF929625EA0E}">
        <p15:presenceInfo xmlns:p15="http://schemas.microsoft.com/office/powerpoint/2012/main" userId="S::borahlt@mail.uc.edu::d0be3e35-9a9d-40fd-a3b5-10aa99c1c3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030"/>
    <a:srgbClr val="D62539"/>
    <a:srgbClr val="BF20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5" autoAdjust="0"/>
    <p:restoredTop sz="91448" autoAdjust="0"/>
  </p:normalViewPr>
  <p:slideViewPr>
    <p:cSldViewPr snapToGrid="0" snapToObjects="1">
      <p:cViewPr varScale="1">
        <p:scale>
          <a:sx n="94" d="100"/>
          <a:sy n="94" d="100"/>
        </p:scale>
        <p:origin x="212" y="5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01FC9-4CBC-49B4-8257-E7F4C98636E1}"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4C0B-D461-42B6-9FB1-3914F82F8CC5}" type="slidenum">
              <a:rPr lang="en-US" smtClean="0"/>
              <a:t>‹#›</a:t>
            </a:fld>
            <a:endParaRPr lang="en-US"/>
          </a:p>
        </p:txBody>
      </p:sp>
    </p:spTree>
    <p:extLst>
      <p:ext uri="{BB962C8B-B14F-4D97-AF65-F5344CB8AC3E}">
        <p14:creationId xmlns:p14="http://schemas.microsoft.com/office/powerpoint/2010/main" val="200963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7</a:t>
            </a:fld>
            <a:endParaRPr lang="en-US"/>
          </a:p>
        </p:txBody>
      </p:sp>
    </p:spTree>
    <p:extLst>
      <p:ext uri="{BB962C8B-B14F-4D97-AF65-F5344CB8AC3E}">
        <p14:creationId xmlns:p14="http://schemas.microsoft.com/office/powerpoint/2010/main" val="78917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8</a:t>
            </a:fld>
            <a:endParaRPr lang="en-US"/>
          </a:p>
        </p:txBody>
      </p:sp>
    </p:spTree>
    <p:extLst>
      <p:ext uri="{BB962C8B-B14F-4D97-AF65-F5344CB8AC3E}">
        <p14:creationId xmlns:p14="http://schemas.microsoft.com/office/powerpoint/2010/main" val="383401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9</a:t>
            </a:fld>
            <a:endParaRPr lang="en-US"/>
          </a:p>
        </p:txBody>
      </p:sp>
    </p:spTree>
    <p:extLst>
      <p:ext uri="{BB962C8B-B14F-4D97-AF65-F5344CB8AC3E}">
        <p14:creationId xmlns:p14="http://schemas.microsoft.com/office/powerpoint/2010/main" val="247833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10</a:t>
            </a:fld>
            <a:endParaRPr lang="en-US"/>
          </a:p>
        </p:txBody>
      </p:sp>
    </p:spTree>
    <p:extLst>
      <p:ext uri="{BB962C8B-B14F-4D97-AF65-F5344CB8AC3E}">
        <p14:creationId xmlns:p14="http://schemas.microsoft.com/office/powerpoint/2010/main" val="210107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11</a:t>
            </a:fld>
            <a:endParaRPr lang="en-US"/>
          </a:p>
        </p:txBody>
      </p:sp>
    </p:spTree>
    <p:extLst>
      <p:ext uri="{BB962C8B-B14F-4D97-AF65-F5344CB8AC3E}">
        <p14:creationId xmlns:p14="http://schemas.microsoft.com/office/powerpoint/2010/main" val="150803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12</a:t>
            </a:fld>
            <a:endParaRPr lang="en-US"/>
          </a:p>
        </p:txBody>
      </p:sp>
    </p:spTree>
    <p:extLst>
      <p:ext uri="{BB962C8B-B14F-4D97-AF65-F5344CB8AC3E}">
        <p14:creationId xmlns:p14="http://schemas.microsoft.com/office/powerpoint/2010/main" val="182500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13</a:t>
            </a:fld>
            <a:endParaRPr lang="en-US"/>
          </a:p>
        </p:txBody>
      </p:sp>
    </p:spTree>
    <p:extLst>
      <p:ext uri="{BB962C8B-B14F-4D97-AF65-F5344CB8AC3E}">
        <p14:creationId xmlns:p14="http://schemas.microsoft.com/office/powerpoint/2010/main" val="17100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14</a:t>
            </a:fld>
            <a:endParaRPr lang="en-US"/>
          </a:p>
        </p:txBody>
      </p:sp>
    </p:spTree>
    <p:extLst>
      <p:ext uri="{BB962C8B-B14F-4D97-AF65-F5344CB8AC3E}">
        <p14:creationId xmlns:p14="http://schemas.microsoft.com/office/powerpoint/2010/main" val="424869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55576"/>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55578"/>
            <a:ext cx="5111750" cy="40541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727115"/>
            <a:ext cx="3008313" cy="31826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96777"/>
            <a:ext cx="5486400" cy="25489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852095"/>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726954"/>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3947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7"/>
            <a:ext cx="3008313" cy="3075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172083"/>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313038"/>
            <a:ext cx="5486400" cy="2804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359713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4.jp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750844" y="3693319"/>
            <a:ext cx="2393156" cy="14501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345576" y="4221805"/>
            <a:ext cx="2521753" cy="651026"/>
          </a:xfrm>
          <a:prstGeom prst="rect">
            <a:avLst/>
          </a:prstGeom>
        </p:spPr>
      </p:pic>
    </p:spTree>
    <p:extLst>
      <p:ext uri="{BB962C8B-B14F-4D97-AF65-F5344CB8AC3E}">
        <p14:creationId xmlns:p14="http://schemas.microsoft.com/office/powerpoint/2010/main" val="1412483206"/>
      </p:ext>
    </p:extLst>
  </p:cSld>
  <p:clrMap bg1="lt1" tx1="dk1" bg2="lt2" tx2="dk2" accent1="accent1" accent2="accent2" accent3="accent3" accent4="accent4" accent5="accent5" accent6="accent6" hlink="hlink" folHlink="folHlink"/>
  <p:sldLayoutIdLst>
    <p:sldLayoutId id="2147493486" r:id="rId1"/>
    <p:sldLayoutId id="2147493487" r:id="rId2"/>
    <p:sldLayoutId id="2147493488" r:id="rId3"/>
    <p:sldLayoutId id="2147493489" r:id="rId4"/>
    <p:sldLayoutId id="2147493491" r:id="rId5"/>
    <p:sldLayoutId id="2147493492" r:id="rId6"/>
    <p:sldLayoutId id="2147493493" r:id="rId7"/>
    <p:sldLayoutId id="214749349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928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43461"/>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38924"/>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78" r:id="rId3"/>
    <p:sldLayoutId id="2147493479" r:id="rId4"/>
    <p:sldLayoutId id="2147493481" r:id="rId5"/>
    <p:sldLayoutId id="2147493482" r:id="rId6"/>
    <p:sldLayoutId id="2147493483" r:id="rId7"/>
    <p:sldLayoutId id="214749348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112081"/>
      </p:ext>
    </p:extLst>
  </p:cSld>
  <p:clrMap bg1="lt1" tx1="dk1" bg2="lt2" tx2="dk2" accent1="accent1" accent2="accent2" accent3="accent3" accent4="accent4" accent5="accent5" accent6="accent6" hlink="hlink" folHlink="folHlink"/>
  <p:sldLayoutIdLst>
    <p:sldLayoutId id="2147493466" r:id="rId1"/>
    <p:sldLayoutId id="2147493467" r:id="rId2"/>
    <p:sldLayoutId id="2147493468" r:id="rId3"/>
    <p:sldLayoutId id="2147493469" r:id="rId4"/>
    <p:sldLayoutId id="2147493471" r:id="rId5"/>
    <p:sldLayoutId id="2147493472" r:id="rId6"/>
    <p:sldLayoutId id="2147493473" r:id="rId7"/>
    <p:sldLayoutId id="214749347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kaggle.com/c/instacart-market-basket-analysis/data" TargetMode="Externa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E13DCE89-AE41-4B17-9D79-BB7C9B91C7FF}"/>
              </a:ext>
            </a:extLst>
          </p:cNvPr>
          <p:cNvSpPr txBox="1">
            <a:spLocks noChangeArrowheads="1"/>
          </p:cNvSpPr>
          <p:nvPr/>
        </p:nvSpPr>
        <p:spPr>
          <a:xfrm>
            <a:off x="1" y="792985"/>
            <a:ext cx="9144000" cy="3631041"/>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br>
              <a:rPr lang="en-US" b="1" dirty="0"/>
            </a:br>
            <a:br>
              <a:rPr lang="en-US" b="1" dirty="0"/>
            </a:br>
            <a:r>
              <a:rPr lang="en-US" b="1" dirty="0"/>
              <a:t>Market Basket Analysis</a:t>
            </a:r>
          </a:p>
          <a:p>
            <a:pPr algn="l">
              <a:spcBef>
                <a:spcPts val="1200"/>
              </a:spcBef>
            </a:pPr>
            <a:r>
              <a:rPr lang="en-US" sz="3400" b="1" dirty="0"/>
              <a:t>Statistical Computing Project </a:t>
            </a:r>
            <a:br>
              <a:rPr lang="en-US" sz="3900" b="1" dirty="0"/>
            </a:br>
            <a:br>
              <a:rPr lang="en-US" b="1" dirty="0"/>
            </a:br>
            <a:r>
              <a:rPr lang="en-US" b="1" dirty="0"/>
              <a:t>- </a:t>
            </a:r>
            <a:r>
              <a:rPr lang="en-US" sz="2700" b="1" dirty="0"/>
              <a:t>Tanmay Shrivastava</a:t>
            </a:r>
            <a:endParaRPr lang="en-US" sz="2700" dirty="0"/>
          </a:p>
        </p:txBody>
      </p:sp>
    </p:spTree>
    <p:extLst>
      <p:ext uri="{BB962C8B-B14F-4D97-AF65-F5344CB8AC3E}">
        <p14:creationId xmlns:p14="http://schemas.microsoft.com/office/powerpoint/2010/main" val="110813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Dairy Eggs &amp; Beverages experienced highest reorder percentages</a:t>
            </a:r>
          </a:p>
        </p:txBody>
      </p:sp>
      <p:sp>
        <p:nvSpPr>
          <p:cNvPr id="5" name="TextBox 4">
            <a:extLst>
              <a:ext uri="{FF2B5EF4-FFF2-40B4-BE49-F238E27FC236}">
                <a16:creationId xmlns:a16="http://schemas.microsoft.com/office/drawing/2014/main" id="{5081B2A9-C6D8-4F89-897B-0E57AD869A3C}"/>
              </a:ext>
            </a:extLst>
          </p:cNvPr>
          <p:cNvSpPr txBox="1"/>
          <p:nvPr/>
        </p:nvSpPr>
        <p:spPr>
          <a:xfrm>
            <a:off x="4951709" y="1409054"/>
            <a:ext cx="743918" cy="369332"/>
          </a:xfrm>
          <a:prstGeom prst="rect">
            <a:avLst/>
          </a:prstGeom>
          <a:noFill/>
        </p:spPr>
        <p:txBody>
          <a:bodyPr wrap="square" rtlCol="0">
            <a:spAutoFit/>
          </a:bodyPr>
          <a:lstStyle/>
          <a:p>
            <a:r>
              <a:rPr lang="en-US" dirty="0">
                <a:solidFill>
                  <a:schemeClr val="bg1"/>
                </a:solidFill>
              </a:rPr>
              <a:t>45%</a:t>
            </a:r>
          </a:p>
        </p:txBody>
      </p:sp>
      <p:sp>
        <p:nvSpPr>
          <p:cNvPr id="14" name="TextBox 13">
            <a:extLst>
              <a:ext uri="{FF2B5EF4-FFF2-40B4-BE49-F238E27FC236}">
                <a16:creationId xmlns:a16="http://schemas.microsoft.com/office/drawing/2014/main" id="{01B3C939-3D5E-4611-869F-3186DE645DA5}"/>
              </a:ext>
            </a:extLst>
          </p:cNvPr>
          <p:cNvSpPr txBox="1"/>
          <p:nvPr/>
        </p:nvSpPr>
        <p:spPr>
          <a:xfrm>
            <a:off x="2701056" y="1461898"/>
            <a:ext cx="3474249" cy="276999"/>
          </a:xfrm>
          <a:prstGeom prst="rect">
            <a:avLst/>
          </a:prstGeom>
          <a:noFill/>
        </p:spPr>
        <p:txBody>
          <a:bodyPr wrap="square" rtlCol="0">
            <a:spAutoFit/>
          </a:bodyPr>
          <a:lstStyle/>
          <a:p>
            <a:pPr algn="ctr"/>
            <a:r>
              <a:rPr lang="en-US" sz="1200" dirty="0">
                <a:latin typeface="+mj-lt"/>
              </a:rPr>
              <a:t>45% of total products were reordered</a:t>
            </a:r>
          </a:p>
        </p:txBody>
      </p:sp>
      <p:grpSp>
        <p:nvGrpSpPr>
          <p:cNvPr id="4" name="Group 3">
            <a:extLst>
              <a:ext uri="{FF2B5EF4-FFF2-40B4-BE49-F238E27FC236}">
                <a16:creationId xmlns:a16="http://schemas.microsoft.com/office/drawing/2014/main" id="{AE3AEC8E-4A6E-4479-BCBD-A764E9A02A89}"/>
              </a:ext>
            </a:extLst>
          </p:cNvPr>
          <p:cNvGrpSpPr/>
          <p:nvPr/>
        </p:nvGrpSpPr>
        <p:grpSpPr>
          <a:xfrm>
            <a:off x="552904" y="1449530"/>
            <a:ext cx="2237143" cy="276999"/>
            <a:chOff x="573431" y="1264004"/>
            <a:chExt cx="6055963" cy="484467"/>
          </a:xfrm>
          <a:effectLst>
            <a:outerShdw blurRad="50800" dist="38100" dir="2700000" algn="tl" rotWithShape="0">
              <a:prstClr val="black">
                <a:alpha val="40000"/>
              </a:prstClr>
            </a:outerShdw>
          </a:effectLst>
        </p:grpSpPr>
        <p:sp>
          <p:nvSpPr>
            <p:cNvPr id="10" name="Rectangle 9">
              <a:extLst>
                <a:ext uri="{FF2B5EF4-FFF2-40B4-BE49-F238E27FC236}">
                  <a16:creationId xmlns:a16="http://schemas.microsoft.com/office/drawing/2014/main" id="{2D7BFF4E-8F8C-49A6-AA19-546C2DB7A045}"/>
                </a:ext>
              </a:extLst>
            </p:cNvPr>
            <p:cNvSpPr/>
            <p:nvPr/>
          </p:nvSpPr>
          <p:spPr>
            <a:xfrm>
              <a:off x="3847447" y="1264149"/>
              <a:ext cx="2781947" cy="484322"/>
            </a:xfrm>
            <a:prstGeom prst="rect">
              <a:avLst/>
            </a:prstGeom>
            <a:solidFill>
              <a:srgbClr val="BB2030"/>
            </a:solidFill>
            <a:ln>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4FAD08-A7BB-4D8B-84FD-F52183ACA2CA}"/>
                </a:ext>
              </a:extLst>
            </p:cNvPr>
            <p:cNvSpPr/>
            <p:nvPr/>
          </p:nvSpPr>
          <p:spPr>
            <a:xfrm>
              <a:off x="573431" y="1264004"/>
              <a:ext cx="3274017" cy="484322"/>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3FF1B52-3450-4718-99DC-ADFA90FE7549}"/>
              </a:ext>
            </a:extLst>
          </p:cNvPr>
          <p:cNvSpPr txBox="1"/>
          <p:nvPr/>
        </p:nvSpPr>
        <p:spPr>
          <a:xfrm>
            <a:off x="1931371" y="1440788"/>
            <a:ext cx="743918" cy="307777"/>
          </a:xfrm>
          <a:prstGeom prst="rect">
            <a:avLst/>
          </a:prstGeom>
          <a:noFill/>
        </p:spPr>
        <p:txBody>
          <a:bodyPr wrap="square" rtlCol="0">
            <a:spAutoFit/>
          </a:bodyPr>
          <a:lstStyle/>
          <a:p>
            <a:pPr algn="ctr"/>
            <a:r>
              <a:rPr lang="en-US" sz="1400" dirty="0">
                <a:solidFill>
                  <a:schemeClr val="bg1"/>
                </a:solidFill>
              </a:rPr>
              <a:t>45%</a:t>
            </a:r>
          </a:p>
        </p:txBody>
      </p:sp>
      <p:sp>
        <p:nvSpPr>
          <p:cNvPr id="17" name="TextBox 16">
            <a:extLst>
              <a:ext uri="{FF2B5EF4-FFF2-40B4-BE49-F238E27FC236}">
                <a16:creationId xmlns:a16="http://schemas.microsoft.com/office/drawing/2014/main" id="{CFF8C85B-EB91-4A1E-BA30-B9C1284C3C3A}"/>
              </a:ext>
            </a:extLst>
          </p:cNvPr>
          <p:cNvSpPr txBox="1"/>
          <p:nvPr/>
        </p:nvSpPr>
        <p:spPr>
          <a:xfrm>
            <a:off x="784918" y="1429730"/>
            <a:ext cx="743918" cy="307777"/>
          </a:xfrm>
          <a:prstGeom prst="rect">
            <a:avLst/>
          </a:prstGeom>
          <a:noFill/>
        </p:spPr>
        <p:txBody>
          <a:bodyPr wrap="square" rtlCol="0">
            <a:spAutoFit/>
          </a:bodyPr>
          <a:lstStyle/>
          <a:p>
            <a:pPr algn="ctr"/>
            <a:r>
              <a:rPr lang="en-US" sz="1400" dirty="0">
                <a:solidFill>
                  <a:schemeClr val="bg1"/>
                </a:solidFill>
              </a:rPr>
              <a:t>55%</a:t>
            </a:r>
          </a:p>
        </p:txBody>
      </p:sp>
      <p:sp>
        <p:nvSpPr>
          <p:cNvPr id="18" name="TextBox 17">
            <a:extLst>
              <a:ext uri="{FF2B5EF4-FFF2-40B4-BE49-F238E27FC236}">
                <a16:creationId xmlns:a16="http://schemas.microsoft.com/office/drawing/2014/main" id="{13CAD4CE-36C4-4E50-AEBE-09F83BEAA690}"/>
              </a:ext>
            </a:extLst>
          </p:cNvPr>
          <p:cNvSpPr txBox="1"/>
          <p:nvPr/>
        </p:nvSpPr>
        <p:spPr>
          <a:xfrm>
            <a:off x="401766" y="1726517"/>
            <a:ext cx="1740875" cy="307777"/>
          </a:xfrm>
          <a:prstGeom prst="rect">
            <a:avLst/>
          </a:prstGeom>
          <a:noFill/>
        </p:spPr>
        <p:txBody>
          <a:bodyPr wrap="square" rtlCol="0">
            <a:spAutoFit/>
          </a:bodyPr>
          <a:lstStyle/>
          <a:p>
            <a:pPr algn="ctr"/>
            <a:r>
              <a:rPr lang="en-US" sz="1400" dirty="0">
                <a:latin typeface="+mj-lt"/>
              </a:rPr>
              <a:t>Department</a:t>
            </a:r>
          </a:p>
        </p:txBody>
      </p:sp>
      <p:sp>
        <p:nvSpPr>
          <p:cNvPr id="19" name="Oval 18">
            <a:extLst>
              <a:ext uri="{FF2B5EF4-FFF2-40B4-BE49-F238E27FC236}">
                <a16:creationId xmlns:a16="http://schemas.microsoft.com/office/drawing/2014/main" id="{FB8600A4-990A-4D33-8291-2FB0CFF7052F}"/>
              </a:ext>
            </a:extLst>
          </p:cNvPr>
          <p:cNvSpPr/>
          <p:nvPr/>
        </p:nvSpPr>
        <p:spPr>
          <a:xfrm>
            <a:off x="757793" y="2001166"/>
            <a:ext cx="974143" cy="978408"/>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0" name="Oval 19">
            <a:extLst>
              <a:ext uri="{FF2B5EF4-FFF2-40B4-BE49-F238E27FC236}">
                <a16:creationId xmlns:a16="http://schemas.microsoft.com/office/drawing/2014/main" id="{01DA16EC-0690-4409-BE13-B92290DA38BD}"/>
              </a:ext>
            </a:extLst>
          </p:cNvPr>
          <p:cNvSpPr/>
          <p:nvPr/>
        </p:nvSpPr>
        <p:spPr>
          <a:xfrm>
            <a:off x="833384" y="3135677"/>
            <a:ext cx="822960" cy="82296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178BFC-DD1F-4A23-AF06-EF93A2DB269D}"/>
              </a:ext>
            </a:extLst>
          </p:cNvPr>
          <p:cNvSpPr/>
          <p:nvPr/>
        </p:nvSpPr>
        <p:spPr>
          <a:xfrm>
            <a:off x="924824" y="4137514"/>
            <a:ext cx="640080" cy="64008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076EEB3-2472-4F99-ACAF-688DABFF39FE}"/>
              </a:ext>
            </a:extLst>
          </p:cNvPr>
          <p:cNvSpPr txBox="1"/>
          <p:nvPr/>
        </p:nvSpPr>
        <p:spPr>
          <a:xfrm>
            <a:off x="789389" y="2228760"/>
            <a:ext cx="910950" cy="523220"/>
          </a:xfrm>
          <a:prstGeom prst="rect">
            <a:avLst/>
          </a:prstGeom>
          <a:noFill/>
        </p:spPr>
        <p:txBody>
          <a:bodyPr wrap="square" rtlCol="0">
            <a:spAutoFit/>
          </a:bodyPr>
          <a:lstStyle/>
          <a:p>
            <a:pPr algn="ctr"/>
            <a:r>
              <a:rPr lang="en-US" sz="1400" dirty="0">
                <a:latin typeface="+mj-lt"/>
              </a:rPr>
              <a:t>Produce</a:t>
            </a:r>
          </a:p>
          <a:p>
            <a:pPr algn="ctr"/>
            <a:r>
              <a:rPr lang="en-US" sz="1400" dirty="0">
                <a:latin typeface="+mj-lt"/>
              </a:rPr>
              <a:t>76%*</a:t>
            </a:r>
          </a:p>
        </p:txBody>
      </p:sp>
      <p:sp>
        <p:nvSpPr>
          <p:cNvPr id="22" name="TextBox 21">
            <a:extLst>
              <a:ext uri="{FF2B5EF4-FFF2-40B4-BE49-F238E27FC236}">
                <a16:creationId xmlns:a16="http://schemas.microsoft.com/office/drawing/2014/main" id="{992237EC-D693-47F5-B65D-BE5A3431EB5F}"/>
              </a:ext>
            </a:extLst>
          </p:cNvPr>
          <p:cNvSpPr txBox="1"/>
          <p:nvPr/>
        </p:nvSpPr>
        <p:spPr>
          <a:xfrm>
            <a:off x="808337" y="3192552"/>
            <a:ext cx="910950" cy="692497"/>
          </a:xfrm>
          <a:prstGeom prst="rect">
            <a:avLst/>
          </a:prstGeom>
          <a:noFill/>
        </p:spPr>
        <p:txBody>
          <a:bodyPr wrap="square" rtlCol="0">
            <a:spAutoFit/>
          </a:bodyPr>
          <a:lstStyle/>
          <a:p>
            <a:pPr algn="ctr"/>
            <a:r>
              <a:rPr lang="en-US" sz="1300" dirty="0">
                <a:latin typeface="+mj-lt"/>
              </a:rPr>
              <a:t>Dairy Eggs</a:t>
            </a:r>
          </a:p>
          <a:p>
            <a:pPr algn="ctr"/>
            <a:r>
              <a:rPr lang="en-US" sz="1300" dirty="0">
                <a:latin typeface="+mj-lt"/>
              </a:rPr>
              <a:t>72%*</a:t>
            </a:r>
          </a:p>
        </p:txBody>
      </p:sp>
      <p:sp>
        <p:nvSpPr>
          <p:cNvPr id="23" name="TextBox 22">
            <a:extLst>
              <a:ext uri="{FF2B5EF4-FFF2-40B4-BE49-F238E27FC236}">
                <a16:creationId xmlns:a16="http://schemas.microsoft.com/office/drawing/2014/main" id="{6B140979-C828-463E-9F09-81A8F6920F12}"/>
              </a:ext>
            </a:extLst>
          </p:cNvPr>
          <p:cNvSpPr txBox="1"/>
          <p:nvPr/>
        </p:nvSpPr>
        <p:spPr>
          <a:xfrm>
            <a:off x="796288" y="4307045"/>
            <a:ext cx="910950" cy="400110"/>
          </a:xfrm>
          <a:prstGeom prst="rect">
            <a:avLst/>
          </a:prstGeom>
          <a:noFill/>
        </p:spPr>
        <p:txBody>
          <a:bodyPr wrap="square" rtlCol="0">
            <a:spAutoFit/>
          </a:bodyPr>
          <a:lstStyle/>
          <a:p>
            <a:pPr algn="ctr"/>
            <a:r>
              <a:rPr lang="en-US" sz="1000" dirty="0">
                <a:latin typeface="+mj-lt"/>
              </a:rPr>
              <a:t>Beverages 73%*</a:t>
            </a:r>
          </a:p>
        </p:txBody>
      </p:sp>
      <p:sp>
        <p:nvSpPr>
          <p:cNvPr id="2" name="Isosceles Triangle 1">
            <a:extLst>
              <a:ext uri="{FF2B5EF4-FFF2-40B4-BE49-F238E27FC236}">
                <a16:creationId xmlns:a16="http://schemas.microsoft.com/office/drawing/2014/main" id="{AD089877-A22E-41B5-B11F-9AAB2DB95AA4}"/>
              </a:ext>
            </a:extLst>
          </p:cNvPr>
          <p:cNvSpPr/>
          <p:nvPr/>
        </p:nvSpPr>
        <p:spPr>
          <a:xfrm rot="5400000">
            <a:off x="1863982" y="2305704"/>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FDF9F11-6ABC-42CF-987E-7F4300A63BCB}"/>
              </a:ext>
            </a:extLst>
          </p:cNvPr>
          <p:cNvSpPr/>
          <p:nvPr/>
        </p:nvSpPr>
        <p:spPr>
          <a:xfrm rot="5400000">
            <a:off x="1863982" y="3362485"/>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835B9A1-F496-4D92-AF5A-06F1FE2AD3C5}"/>
              </a:ext>
            </a:extLst>
          </p:cNvPr>
          <p:cNvSpPr/>
          <p:nvPr/>
        </p:nvSpPr>
        <p:spPr>
          <a:xfrm rot="5400000">
            <a:off x="1863982" y="4272888"/>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8628F6-BE3D-43CA-B427-8BF86F342EAE}"/>
              </a:ext>
            </a:extLst>
          </p:cNvPr>
          <p:cNvSpPr/>
          <p:nvPr/>
        </p:nvSpPr>
        <p:spPr>
          <a:xfrm>
            <a:off x="2618561" y="2133922"/>
            <a:ext cx="1864323" cy="324044"/>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Fruits – 83%*</a:t>
            </a:r>
          </a:p>
        </p:txBody>
      </p:sp>
      <p:sp>
        <p:nvSpPr>
          <p:cNvPr id="27" name="Rectangle: Rounded Corners 26">
            <a:extLst>
              <a:ext uri="{FF2B5EF4-FFF2-40B4-BE49-F238E27FC236}">
                <a16:creationId xmlns:a16="http://schemas.microsoft.com/office/drawing/2014/main" id="{81F1D32B-D526-4983-9117-3B7A80DDF06B}"/>
              </a:ext>
            </a:extLst>
          </p:cNvPr>
          <p:cNvSpPr/>
          <p:nvPr/>
        </p:nvSpPr>
        <p:spPr>
          <a:xfrm>
            <a:off x="2618561" y="2509565"/>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Vegetables – 69%*</a:t>
            </a:r>
          </a:p>
        </p:txBody>
      </p:sp>
      <p:sp>
        <p:nvSpPr>
          <p:cNvPr id="29" name="Rectangle: Rounded Corners 28">
            <a:extLst>
              <a:ext uri="{FF2B5EF4-FFF2-40B4-BE49-F238E27FC236}">
                <a16:creationId xmlns:a16="http://schemas.microsoft.com/office/drawing/2014/main" id="{5182EFBB-0039-4B3F-AFE5-CCFA5517A914}"/>
              </a:ext>
            </a:extLst>
          </p:cNvPr>
          <p:cNvSpPr/>
          <p:nvPr/>
        </p:nvSpPr>
        <p:spPr>
          <a:xfrm>
            <a:off x="2618561" y="3155317"/>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Yogurt – 71%*</a:t>
            </a:r>
          </a:p>
        </p:txBody>
      </p:sp>
      <p:sp>
        <p:nvSpPr>
          <p:cNvPr id="30" name="Rectangle: Rounded Corners 29">
            <a:extLst>
              <a:ext uri="{FF2B5EF4-FFF2-40B4-BE49-F238E27FC236}">
                <a16:creationId xmlns:a16="http://schemas.microsoft.com/office/drawing/2014/main" id="{23D4AB50-2367-4315-8C0D-9125BF5B485F}"/>
              </a:ext>
            </a:extLst>
          </p:cNvPr>
          <p:cNvSpPr/>
          <p:nvPr/>
        </p:nvSpPr>
        <p:spPr>
          <a:xfrm>
            <a:off x="2618561" y="358669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Packaged Cheese – 68%*</a:t>
            </a:r>
          </a:p>
        </p:txBody>
      </p:sp>
      <p:sp>
        <p:nvSpPr>
          <p:cNvPr id="34" name="Rectangle: Rounded Corners 33">
            <a:extLst>
              <a:ext uri="{FF2B5EF4-FFF2-40B4-BE49-F238E27FC236}">
                <a16:creationId xmlns:a16="http://schemas.microsoft.com/office/drawing/2014/main" id="{568C9C73-06A4-43BA-9F0F-E3D12D668937}"/>
              </a:ext>
            </a:extLst>
          </p:cNvPr>
          <p:cNvSpPr/>
          <p:nvPr/>
        </p:nvSpPr>
        <p:spPr>
          <a:xfrm>
            <a:off x="2618561" y="403614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Water Seltzer Sparkling Water – 78%*</a:t>
            </a:r>
          </a:p>
        </p:txBody>
      </p:sp>
      <p:sp>
        <p:nvSpPr>
          <p:cNvPr id="35" name="Rectangle: Rounded Corners 34">
            <a:extLst>
              <a:ext uri="{FF2B5EF4-FFF2-40B4-BE49-F238E27FC236}">
                <a16:creationId xmlns:a16="http://schemas.microsoft.com/office/drawing/2014/main" id="{E957C5BF-D675-40BE-805C-FCC0F5C3C2E3}"/>
              </a:ext>
            </a:extLst>
          </p:cNvPr>
          <p:cNvSpPr/>
          <p:nvPr/>
        </p:nvSpPr>
        <p:spPr>
          <a:xfrm>
            <a:off x="2618561" y="4467521"/>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Refrigerated – 74%*</a:t>
            </a:r>
          </a:p>
        </p:txBody>
      </p:sp>
      <p:sp>
        <p:nvSpPr>
          <p:cNvPr id="37" name="Isosceles Triangle 36">
            <a:extLst>
              <a:ext uri="{FF2B5EF4-FFF2-40B4-BE49-F238E27FC236}">
                <a16:creationId xmlns:a16="http://schemas.microsoft.com/office/drawing/2014/main" id="{870562C5-8D52-4D2A-8E1E-6206D917B333}"/>
              </a:ext>
            </a:extLst>
          </p:cNvPr>
          <p:cNvSpPr/>
          <p:nvPr/>
        </p:nvSpPr>
        <p:spPr>
          <a:xfrm rot="5400000">
            <a:off x="4920681" y="2601005"/>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B632915-E35C-4917-A301-F6226549A4A4}"/>
              </a:ext>
            </a:extLst>
          </p:cNvPr>
          <p:cNvSpPr/>
          <p:nvPr/>
        </p:nvSpPr>
        <p:spPr>
          <a:xfrm>
            <a:off x="5446347" y="211306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 Bag of Organic Bananas</a:t>
            </a:r>
          </a:p>
        </p:txBody>
      </p:sp>
      <p:sp>
        <p:nvSpPr>
          <p:cNvPr id="40" name="Rectangle: Rounded Corners 39">
            <a:extLst>
              <a:ext uri="{FF2B5EF4-FFF2-40B4-BE49-F238E27FC236}">
                <a16:creationId xmlns:a16="http://schemas.microsoft.com/office/drawing/2014/main" id="{61966617-D90F-4662-B460-6AD234D28E0A}"/>
              </a:ext>
            </a:extLst>
          </p:cNvPr>
          <p:cNvSpPr/>
          <p:nvPr/>
        </p:nvSpPr>
        <p:spPr>
          <a:xfrm>
            <a:off x="5446347" y="2509565"/>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Organic Garlic</a:t>
            </a:r>
          </a:p>
        </p:txBody>
      </p:sp>
      <p:sp>
        <p:nvSpPr>
          <p:cNvPr id="41" name="Isosceles Triangle 40">
            <a:extLst>
              <a:ext uri="{FF2B5EF4-FFF2-40B4-BE49-F238E27FC236}">
                <a16:creationId xmlns:a16="http://schemas.microsoft.com/office/drawing/2014/main" id="{4113887B-64CC-4D3B-83EB-7AB62CE6241E}"/>
              </a:ext>
            </a:extLst>
          </p:cNvPr>
          <p:cNvSpPr/>
          <p:nvPr/>
        </p:nvSpPr>
        <p:spPr>
          <a:xfrm rot="5400000">
            <a:off x="4933587" y="3246757"/>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5A949160-4756-4010-B14F-9D58630B34C9}"/>
              </a:ext>
            </a:extLst>
          </p:cNvPr>
          <p:cNvSpPr/>
          <p:nvPr/>
        </p:nvSpPr>
        <p:spPr>
          <a:xfrm rot="5400000">
            <a:off x="4933587" y="367813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DE909D4-F4CD-4B01-8199-0A690BE8949F}"/>
              </a:ext>
            </a:extLst>
          </p:cNvPr>
          <p:cNvSpPr/>
          <p:nvPr/>
        </p:nvSpPr>
        <p:spPr>
          <a:xfrm>
            <a:off x="5455384" y="3155317"/>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Greek Strained Yogurt, Total 0% Nonfat Greek Yogurt</a:t>
            </a:r>
          </a:p>
        </p:txBody>
      </p:sp>
      <p:sp>
        <p:nvSpPr>
          <p:cNvPr id="44" name="Rectangle: Rounded Corners 43">
            <a:extLst>
              <a:ext uri="{FF2B5EF4-FFF2-40B4-BE49-F238E27FC236}">
                <a16:creationId xmlns:a16="http://schemas.microsoft.com/office/drawing/2014/main" id="{137B4984-4100-43F9-9F99-2556E09A29AC}"/>
              </a:ext>
            </a:extLst>
          </p:cNvPr>
          <p:cNvSpPr/>
          <p:nvPr/>
        </p:nvSpPr>
        <p:spPr>
          <a:xfrm>
            <a:off x="5455384" y="358669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Grated Parmesan</a:t>
            </a:r>
          </a:p>
        </p:txBody>
      </p:sp>
      <p:sp>
        <p:nvSpPr>
          <p:cNvPr id="48" name="Isosceles Triangle 47">
            <a:extLst>
              <a:ext uri="{FF2B5EF4-FFF2-40B4-BE49-F238E27FC236}">
                <a16:creationId xmlns:a16="http://schemas.microsoft.com/office/drawing/2014/main" id="{648D4601-BFF7-4164-9A07-CFF0AFB9AC85}"/>
              </a:ext>
            </a:extLst>
          </p:cNvPr>
          <p:cNvSpPr/>
          <p:nvPr/>
        </p:nvSpPr>
        <p:spPr>
          <a:xfrm rot="5400000">
            <a:off x="4920680" y="412758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2721312-E3CE-48EE-9E33-A179E9383F30}"/>
              </a:ext>
            </a:extLst>
          </p:cNvPr>
          <p:cNvSpPr/>
          <p:nvPr/>
        </p:nvSpPr>
        <p:spPr>
          <a:xfrm rot="5400000">
            <a:off x="4916799" y="4558961"/>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37A42ED-C968-429F-9313-1C5527EB14A8}"/>
              </a:ext>
            </a:extLst>
          </p:cNvPr>
          <p:cNvSpPr/>
          <p:nvPr/>
        </p:nvSpPr>
        <p:spPr>
          <a:xfrm>
            <a:off x="5446346" y="403614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Sparkling Water Grapefruit, Spring Water</a:t>
            </a:r>
          </a:p>
        </p:txBody>
      </p:sp>
      <p:sp>
        <p:nvSpPr>
          <p:cNvPr id="51" name="Rectangle: Rounded Corners 50">
            <a:extLst>
              <a:ext uri="{FF2B5EF4-FFF2-40B4-BE49-F238E27FC236}">
                <a16:creationId xmlns:a16="http://schemas.microsoft.com/office/drawing/2014/main" id="{A9A252A0-7F73-45CF-858C-B6005BD32446}"/>
              </a:ext>
            </a:extLst>
          </p:cNvPr>
          <p:cNvSpPr/>
          <p:nvPr/>
        </p:nvSpPr>
        <p:spPr>
          <a:xfrm>
            <a:off x="5446346" y="4467521"/>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b="0" i="0" u="none" strike="noStrike" baseline="0" dirty="0">
                <a:solidFill>
                  <a:srgbClr val="000000"/>
                </a:solidFill>
                <a:latin typeface="+mj-lt"/>
              </a:rPr>
              <a:t>100% Raw Coconut Water, Original Orange Juice</a:t>
            </a:r>
          </a:p>
        </p:txBody>
      </p:sp>
      <p:sp>
        <p:nvSpPr>
          <p:cNvPr id="52" name="Isosceles Triangle 51">
            <a:extLst>
              <a:ext uri="{FF2B5EF4-FFF2-40B4-BE49-F238E27FC236}">
                <a16:creationId xmlns:a16="http://schemas.microsoft.com/office/drawing/2014/main" id="{C54FC55D-6E6A-47A7-9AA4-69E38A3047EA}"/>
              </a:ext>
            </a:extLst>
          </p:cNvPr>
          <p:cNvSpPr/>
          <p:nvPr/>
        </p:nvSpPr>
        <p:spPr>
          <a:xfrm rot="5400000">
            <a:off x="4920681" y="220450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3262CE-B5C0-4F9D-BB56-ACF1D2B60A25}"/>
              </a:ext>
            </a:extLst>
          </p:cNvPr>
          <p:cNvSpPr txBox="1"/>
          <p:nvPr/>
        </p:nvSpPr>
        <p:spPr>
          <a:xfrm>
            <a:off x="2777720" y="1722595"/>
            <a:ext cx="1526583" cy="307777"/>
          </a:xfrm>
          <a:prstGeom prst="rect">
            <a:avLst/>
          </a:prstGeom>
          <a:noFill/>
        </p:spPr>
        <p:txBody>
          <a:bodyPr wrap="square" rtlCol="0">
            <a:spAutoFit/>
          </a:bodyPr>
          <a:lstStyle/>
          <a:p>
            <a:pPr algn="ctr"/>
            <a:r>
              <a:rPr lang="en-US" sz="1400" dirty="0">
                <a:latin typeface="+mj-lt"/>
              </a:rPr>
              <a:t>Category</a:t>
            </a:r>
          </a:p>
        </p:txBody>
      </p:sp>
      <p:sp>
        <p:nvSpPr>
          <p:cNvPr id="46" name="TextBox 45">
            <a:extLst>
              <a:ext uri="{FF2B5EF4-FFF2-40B4-BE49-F238E27FC236}">
                <a16:creationId xmlns:a16="http://schemas.microsoft.com/office/drawing/2014/main" id="{A710F83C-A0F4-4DEA-84BD-E4BE833D8F6B}"/>
              </a:ext>
            </a:extLst>
          </p:cNvPr>
          <p:cNvSpPr txBox="1"/>
          <p:nvPr/>
        </p:nvSpPr>
        <p:spPr>
          <a:xfrm>
            <a:off x="7033406" y="4864060"/>
            <a:ext cx="2158774" cy="246221"/>
          </a:xfrm>
          <a:prstGeom prst="rect">
            <a:avLst/>
          </a:prstGeom>
          <a:noFill/>
        </p:spPr>
        <p:txBody>
          <a:bodyPr wrap="square" rtlCol="0">
            <a:spAutoFit/>
          </a:bodyPr>
          <a:lstStyle/>
          <a:p>
            <a:pPr algn="ctr"/>
            <a:r>
              <a:rPr lang="en-US" sz="1000" dirty="0">
                <a:latin typeface="+mj-lt"/>
              </a:rPr>
              <a:t>* Re-order percentage</a:t>
            </a:r>
          </a:p>
        </p:txBody>
      </p:sp>
      <p:sp>
        <p:nvSpPr>
          <p:cNvPr id="47" name="TextBox 46">
            <a:extLst>
              <a:ext uri="{FF2B5EF4-FFF2-40B4-BE49-F238E27FC236}">
                <a16:creationId xmlns:a16="http://schemas.microsoft.com/office/drawing/2014/main" id="{4F07F770-A70D-46D4-83DF-3D1F5D37B17D}"/>
              </a:ext>
            </a:extLst>
          </p:cNvPr>
          <p:cNvSpPr txBox="1"/>
          <p:nvPr/>
        </p:nvSpPr>
        <p:spPr>
          <a:xfrm>
            <a:off x="5895915" y="1722634"/>
            <a:ext cx="1740875" cy="307777"/>
          </a:xfrm>
          <a:prstGeom prst="rect">
            <a:avLst/>
          </a:prstGeom>
          <a:noFill/>
        </p:spPr>
        <p:txBody>
          <a:bodyPr wrap="square" rtlCol="0">
            <a:spAutoFit/>
          </a:bodyPr>
          <a:lstStyle/>
          <a:p>
            <a:pPr algn="ctr"/>
            <a:r>
              <a:rPr lang="en-US" sz="1400" dirty="0">
                <a:latin typeface="+mj-lt"/>
              </a:rPr>
              <a:t>Products</a:t>
            </a:r>
          </a:p>
        </p:txBody>
      </p:sp>
    </p:spTree>
    <p:extLst>
      <p:ext uri="{BB962C8B-B14F-4D97-AF65-F5344CB8AC3E}">
        <p14:creationId xmlns:p14="http://schemas.microsoft.com/office/powerpoint/2010/main" val="186073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While Organic Whole Milk was ordered lesser times, it was the third most re-ordered product</a:t>
            </a:r>
          </a:p>
        </p:txBody>
      </p:sp>
      <p:pic>
        <p:nvPicPr>
          <p:cNvPr id="3" name="Picture 2" descr="Chart, treemap chart&#10;&#10;Description automatically generated">
            <a:extLst>
              <a:ext uri="{FF2B5EF4-FFF2-40B4-BE49-F238E27FC236}">
                <a16:creationId xmlns:a16="http://schemas.microsoft.com/office/drawing/2014/main" id="{BDB273A5-BB31-4E56-BF32-4941D7700280}"/>
              </a:ext>
            </a:extLst>
          </p:cNvPr>
          <p:cNvPicPr>
            <a:picLocks noChangeAspect="1"/>
          </p:cNvPicPr>
          <p:nvPr/>
        </p:nvPicPr>
        <p:blipFill>
          <a:blip r:embed="rId3"/>
          <a:stretch>
            <a:fillRect/>
          </a:stretch>
        </p:blipFill>
        <p:spPr>
          <a:xfrm>
            <a:off x="422034" y="1505134"/>
            <a:ext cx="5171289" cy="3107013"/>
          </a:xfrm>
          <a:prstGeom prst="rect">
            <a:avLst/>
          </a:prstGeom>
        </p:spPr>
      </p:pic>
      <p:sp>
        <p:nvSpPr>
          <p:cNvPr id="39" name="Rectangle 5">
            <a:extLst>
              <a:ext uri="{FF2B5EF4-FFF2-40B4-BE49-F238E27FC236}">
                <a16:creationId xmlns:a16="http://schemas.microsoft.com/office/drawing/2014/main" id="{041720FA-C6B1-4D57-BC32-B4795D758747}"/>
              </a:ext>
            </a:extLst>
          </p:cNvPr>
          <p:cNvSpPr txBox="1">
            <a:spLocks noChangeArrowheads="1"/>
          </p:cNvSpPr>
          <p:nvPr/>
        </p:nvSpPr>
        <p:spPr>
          <a:xfrm>
            <a:off x="5593323" y="1609519"/>
            <a:ext cx="3388025" cy="29547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Banana (84.51%) was the most re-ordered product followed by Organic Bananas (83.38%) &amp; Organic Whole Milk (83.10%)</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While Organic Strawberries was ordered significantly (over 275K orders), it was re-ordered 77.8%</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Organic Blueberries was the least of top 10 re-ordered items (over 105K orders) with 63.13% re-orders</a:t>
            </a:r>
          </a:p>
        </p:txBody>
      </p:sp>
    </p:spTree>
    <p:extLst>
      <p:ext uri="{BB962C8B-B14F-4D97-AF65-F5344CB8AC3E}">
        <p14:creationId xmlns:p14="http://schemas.microsoft.com/office/powerpoint/2010/main" val="177573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across categories &amp; within were observed for top selling products</a:t>
            </a:r>
          </a:p>
        </p:txBody>
      </p:sp>
      <p:graphicFrame>
        <p:nvGraphicFramePr>
          <p:cNvPr id="4" name="Table 3">
            <a:extLst>
              <a:ext uri="{FF2B5EF4-FFF2-40B4-BE49-F238E27FC236}">
                <a16:creationId xmlns:a16="http://schemas.microsoft.com/office/drawing/2014/main" id="{96DA5BCC-AAF6-421D-AD40-8574E1E59E08}"/>
              </a:ext>
            </a:extLst>
          </p:cNvPr>
          <p:cNvGraphicFramePr>
            <a:graphicFrameLocks noGrp="1"/>
          </p:cNvGraphicFramePr>
          <p:nvPr>
            <p:extLst>
              <p:ext uri="{D42A27DB-BD31-4B8C-83A1-F6EECF244321}">
                <p14:modId xmlns:p14="http://schemas.microsoft.com/office/powerpoint/2010/main" val="477677794"/>
              </p:ext>
            </p:extLst>
          </p:nvPr>
        </p:nvGraphicFramePr>
        <p:xfrm>
          <a:off x="417988" y="1437468"/>
          <a:ext cx="8574903" cy="3374758"/>
        </p:xfrm>
        <a:graphic>
          <a:graphicData uri="http://schemas.openxmlformats.org/drawingml/2006/table">
            <a:tbl>
              <a:tblPr>
                <a:tableStyleId>{793D81CF-94F2-401A-BA57-92F5A7B2D0C5}</a:tableStyleId>
              </a:tblPr>
              <a:tblGrid>
                <a:gridCol w="1386243">
                  <a:extLst>
                    <a:ext uri="{9D8B030D-6E8A-4147-A177-3AD203B41FA5}">
                      <a16:colId xmlns:a16="http://schemas.microsoft.com/office/drawing/2014/main" val="3028469086"/>
                    </a:ext>
                  </a:extLst>
                </a:gridCol>
                <a:gridCol w="7188660">
                  <a:extLst>
                    <a:ext uri="{9D8B030D-6E8A-4147-A177-3AD203B41FA5}">
                      <a16:colId xmlns:a16="http://schemas.microsoft.com/office/drawing/2014/main" val="3664643940"/>
                    </a:ext>
                  </a:extLst>
                </a:gridCol>
              </a:tblGrid>
              <a:tr h="262485">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0616372"/>
                  </a:ext>
                </a:extLst>
              </a:tr>
              <a:tr h="262485">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7172077"/>
                  </a:ext>
                </a:extLst>
              </a:tr>
              <a:tr h="262485">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0959261"/>
                  </a:ext>
                </a:extLst>
              </a:tr>
              <a:tr h="262485">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27257498"/>
                  </a:ext>
                </a:extLst>
              </a:tr>
              <a:tr h="262485">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8577198"/>
                  </a:ext>
                </a:extLst>
              </a:tr>
              <a:tr h="224938">
                <a:tc>
                  <a:txBody>
                    <a:bodyPr/>
                    <a:lstStyle/>
                    <a:p>
                      <a:pPr algn="ctr" fontAlgn="b"/>
                      <a:r>
                        <a:rPr lang="en-US" sz="800" u="none" strike="noStrike" dirty="0">
                          <a:effectLst/>
                        </a:rPr>
                        <a:t>Total 2% Greek Strained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{Unsalted Pure Irish Butter, California Cauliflower, Original Instant Oatmeal, Boneless Skinless Chicken Thighs},{Original Real Vegetable Chips, Organic Fuji Apple}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964741"/>
                  </a:ext>
                </a:extLst>
              </a:tr>
              <a:tr h="262485">
                <a:tc>
                  <a:txBody>
                    <a:bodyPr/>
                    <a:lstStyle/>
                    <a:p>
                      <a:pPr algn="ctr" fontAlgn="b"/>
                      <a:r>
                        <a:rPr lang="en-US" sz="800" u="none" strike="noStrike" dirty="0">
                          <a:effectLst/>
                        </a:rPr>
                        <a:t>Total 0% Nonfat Greek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{Banana, Multi-Seed Original Crackers, Just Green Unsweetened Tea},{Granola Bar, Fig, Cranberry &amp; Hazelnut, Vitamin Water Zero Rise Orange}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8337909"/>
                  </a:ext>
                </a:extLst>
              </a:tr>
              <a:tr h="262485">
                <a:tc>
                  <a:txBody>
                    <a:bodyPr/>
                    <a:lstStyle/>
                    <a:p>
                      <a:pPr algn="ctr" fontAlgn="b"/>
                      <a:r>
                        <a:rPr lang="en-US" sz="800" u="none" strike="noStrike" dirty="0">
                          <a:effectLst/>
                        </a:rPr>
                        <a:t>Organic Whole String Cheese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{Half &amp; Half, Organic Mango Chunks, Bag of Organic Bananas},{Pure Goat Milk Cheese Log, Organic Navel Orange, Organic Tomato Cluster}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67370721"/>
                  </a:ext>
                </a:extLst>
              </a:tr>
              <a:tr h="262485">
                <a:tc>
                  <a:txBody>
                    <a:bodyPr/>
                    <a:lstStyle/>
                    <a:p>
                      <a:pPr algn="ctr" fontAlgn="b"/>
                      <a:r>
                        <a:rPr lang="en-US" sz="800" u="none" strike="noStrike" dirty="0">
                          <a:effectLst/>
                        </a:rPr>
                        <a:t>Grated Parmesan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a:t>
                      </a:r>
                      <a:r>
                        <a:rPr lang="en-US" sz="800" u="none" strike="noStrike" dirty="0" err="1">
                          <a:effectLst/>
                        </a:rPr>
                        <a:t>Lowfat</a:t>
                      </a:r>
                      <a:r>
                        <a:rPr lang="en-US" sz="800" u="none" strike="noStrike" dirty="0">
                          <a:effectLst/>
                        </a:rPr>
                        <a:t> Vanilla Yogurt, Organic Reduced Fat 2% Milk, Butterhead Lettuce, Honeycrisp Apple},{Nine Grain Sourdough Dough, </a:t>
                      </a:r>
                      <a:r>
                        <a:rPr lang="en-US" sz="800" u="none" strike="noStrike" dirty="0" err="1">
                          <a:effectLst/>
                        </a:rPr>
                        <a:t>Clementines</a:t>
                      </a:r>
                      <a:r>
                        <a:rPr lang="en-US" sz="800" u="none" strike="noStrike" dirty="0">
                          <a:effectLst/>
                        </a:rPr>
                        <a:t>, Bag}</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0297922"/>
                  </a:ext>
                </a:extLst>
              </a:tr>
              <a:tr h="262485">
                <a:tc>
                  <a:txBody>
                    <a:bodyPr/>
                    <a:lstStyle/>
                    <a:p>
                      <a:pPr algn="ctr" fontAlgn="b"/>
                      <a:r>
                        <a:rPr lang="en-US" sz="800" u="none" strike="noStrike" dirty="0">
                          <a:effectLst/>
                        </a:rPr>
                        <a:t>Sparkling Water Grapefruit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{Bag of Organic Bananas, Large Alfresco Eggs, Natural Chicken &amp; Maple Breakfast Sausage Patty, Organic Coconut Milk},</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4506445"/>
                  </a:ext>
                </a:extLst>
              </a:tr>
              <a:tr h="262485">
                <a:tc>
                  <a:txBody>
                    <a:bodyPr/>
                    <a:lstStyle/>
                    <a:p>
                      <a:pPr algn="ctr" fontAlgn="b"/>
                      <a:r>
                        <a:rPr lang="en-US" sz="800" u="none" strike="noStrike" dirty="0">
                          <a:effectLst/>
                        </a:rPr>
                        <a:t>Spring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{Vitamin Water Zero Rise Orange, Original Pure Creamy Almond Milk},{Distilled Water, Organic Baby Spinach, Cole Slaw, Organic Mixed Baby Kale Salad}</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9767207"/>
                  </a:ext>
                </a:extLst>
              </a:tr>
              <a:tr h="262485">
                <a:tc>
                  <a:txBody>
                    <a:bodyPr/>
                    <a:lstStyle/>
                    <a:p>
                      <a:pPr algn="ctr" fontAlgn="b"/>
                      <a:r>
                        <a:rPr lang="en-US" sz="800" u="none" strike="noStrike" dirty="0">
                          <a:effectLst/>
                        </a:rPr>
                        <a:t>100% Raw Coconut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{Sparkling Natural Mineral Water, </a:t>
                      </a:r>
                      <a:r>
                        <a:rPr lang="en-US" sz="800" u="none" strike="noStrike" dirty="0" err="1">
                          <a:effectLst/>
                        </a:rPr>
                        <a:t>Arancita</a:t>
                      </a:r>
                      <a:r>
                        <a:rPr lang="en-US" sz="800" u="none" strike="noStrike" dirty="0">
                          <a:effectLst/>
                        </a:rPr>
                        <a:t> Rossa, Organic Creamy Peanut Butter},{Sparkling Water Grapefruit, Bag of Organic Bananas, Large Alfresco Eggs}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8535367"/>
                  </a:ext>
                </a:extLst>
              </a:tr>
              <a:tr h="262485">
                <a:tc>
                  <a:txBody>
                    <a:bodyPr/>
                    <a:lstStyle/>
                    <a:p>
                      <a:pPr algn="ctr" fontAlgn="b"/>
                      <a:r>
                        <a:rPr lang="en-US" sz="800" u="none" strike="noStrike" dirty="0">
                          <a:effectLst/>
                        </a:rPr>
                        <a:t>Original Orange Juice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Apple Juice, Vanilla Bean Ice Cream, Organic Whole Milk}, {Pure Tart Cherry 100% Juice, Organic Cream Cheese Bar, Half &amp; Half}</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7061558"/>
                  </a:ext>
                </a:extLst>
              </a:tr>
            </a:tbl>
          </a:graphicData>
        </a:graphic>
      </p:graphicFrame>
      <p:sp>
        <p:nvSpPr>
          <p:cNvPr id="6" name="TextBox 5">
            <a:extLst>
              <a:ext uri="{FF2B5EF4-FFF2-40B4-BE49-F238E27FC236}">
                <a16:creationId xmlns:a16="http://schemas.microsoft.com/office/drawing/2014/main" id="{BA94E048-B486-47FF-BB4E-0E6AC72673F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spTree>
    <p:extLst>
      <p:ext uri="{BB962C8B-B14F-4D97-AF65-F5344CB8AC3E}">
        <p14:creationId xmlns:p14="http://schemas.microsoft.com/office/powerpoint/2010/main" val="425265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7th and 30th day observed highest re-orders with associations coherent with those on other days</a:t>
            </a:r>
          </a:p>
        </p:txBody>
      </p:sp>
      <p:sp>
        <p:nvSpPr>
          <p:cNvPr id="41" name="Rectangle 5">
            <a:extLst>
              <a:ext uri="{FF2B5EF4-FFF2-40B4-BE49-F238E27FC236}">
                <a16:creationId xmlns:a16="http://schemas.microsoft.com/office/drawing/2014/main" id="{D8C620DA-58D6-4FB5-BD6D-F35A73B1C682}"/>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re-orders were observed on 7th and 30th day from the previous order</a:t>
            </a:r>
          </a:p>
          <a:p>
            <a:pPr marL="914400" lvl="1" indent="-457200" algn="l">
              <a:lnSpc>
                <a:spcPct val="95000"/>
              </a:lnSpc>
              <a:buFont typeface="Arial" panose="020B0604020202020204" pitchFamily="34" charset="0"/>
              <a:buChar char="•"/>
            </a:pPr>
            <a:r>
              <a:rPr lang="en-US" sz="1200" dirty="0">
                <a:solidFill>
                  <a:schemeClr val="tx1"/>
                </a:solidFill>
              </a:rPr>
              <a:t>Association of products bought together in basket showed similar trends as those on other days</a:t>
            </a:r>
          </a:p>
        </p:txBody>
      </p:sp>
      <p:graphicFrame>
        <p:nvGraphicFramePr>
          <p:cNvPr id="2" name="Table 1">
            <a:extLst>
              <a:ext uri="{FF2B5EF4-FFF2-40B4-BE49-F238E27FC236}">
                <a16:creationId xmlns:a16="http://schemas.microsoft.com/office/drawing/2014/main" id="{D9BE4612-9337-4857-9CC3-FF527D7344E5}"/>
              </a:ext>
            </a:extLst>
          </p:cNvPr>
          <p:cNvGraphicFramePr>
            <a:graphicFrameLocks noGrp="1"/>
          </p:cNvGraphicFramePr>
          <p:nvPr>
            <p:extLst>
              <p:ext uri="{D42A27DB-BD31-4B8C-83A1-F6EECF244321}">
                <p14:modId xmlns:p14="http://schemas.microsoft.com/office/powerpoint/2010/main" val="1024631323"/>
              </p:ext>
            </p:extLst>
          </p:nvPr>
        </p:nvGraphicFramePr>
        <p:xfrm>
          <a:off x="4885839" y="1641609"/>
          <a:ext cx="3859078" cy="2609918"/>
        </p:xfrm>
        <a:graphic>
          <a:graphicData uri="http://schemas.openxmlformats.org/drawingml/2006/table">
            <a:tbl>
              <a:tblPr>
                <a:tableStyleId>{793D81CF-94F2-401A-BA57-92F5A7B2D0C5}</a:tableStyleId>
              </a:tblPr>
              <a:tblGrid>
                <a:gridCol w="817535">
                  <a:extLst>
                    <a:ext uri="{9D8B030D-6E8A-4147-A177-3AD203B41FA5}">
                      <a16:colId xmlns:a16="http://schemas.microsoft.com/office/drawing/2014/main" val="1893651875"/>
                    </a:ext>
                  </a:extLst>
                </a:gridCol>
                <a:gridCol w="3041543">
                  <a:extLst>
                    <a:ext uri="{9D8B030D-6E8A-4147-A177-3AD203B41FA5}">
                      <a16:colId xmlns:a16="http://schemas.microsoft.com/office/drawing/2014/main" val="567837529"/>
                    </a:ext>
                  </a:extLst>
                </a:gridCol>
              </a:tblGrid>
              <a:tr h="649918">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197975"/>
                  </a:ext>
                </a:extLst>
              </a:tr>
              <a:tr h="490000">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1672899"/>
                  </a:ext>
                </a:extLst>
              </a:tr>
              <a:tr h="490000">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025438"/>
                  </a:ext>
                </a:extLst>
              </a:tr>
              <a:tr h="490000">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62746908"/>
                  </a:ext>
                </a:extLst>
              </a:tr>
              <a:tr h="490000">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4722192"/>
                  </a:ext>
                </a:extLst>
              </a:tr>
            </a:tbl>
          </a:graphicData>
        </a:graphic>
      </p:graphicFrame>
      <p:sp>
        <p:nvSpPr>
          <p:cNvPr id="6" name="TextBox 5">
            <a:extLst>
              <a:ext uri="{FF2B5EF4-FFF2-40B4-BE49-F238E27FC236}">
                <a16:creationId xmlns:a16="http://schemas.microsoft.com/office/drawing/2014/main" id="{6D487409-F680-490F-99A8-D09ABFA304D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pic>
        <p:nvPicPr>
          <p:cNvPr id="4" name="Graphic 3">
            <a:extLst>
              <a:ext uri="{FF2B5EF4-FFF2-40B4-BE49-F238E27FC236}">
                <a16:creationId xmlns:a16="http://schemas.microsoft.com/office/drawing/2014/main" id="{A0DF7D73-BA66-4CBF-8D81-30275EF75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828" y="1639186"/>
            <a:ext cx="4020118" cy="2612342"/>
          </a:xfrm>
          <a:prstGeom prst="rect">
            <a:avLst/>
          </a:prstGeom>
        </p:spPr>
      </p:pic>
    </p:spTree>
    <p:extLst>
      <p:ext uri="{BB962C8B-B14F-4D97-AF65-F5344CB8AC3E}">
        <p14:creationId xmlns:p14="http://schemas.microsoft.com/office/powerpoint/2010/main" val="282748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Amongst the top products ordered individually in cart, soda exhibited the highest standalone ratio however still occurring in groups</a:t>
            </a:r>
          </a:p>
        </p:txBody>
      </p:sp>
      <p:sp>
        <p:nvSpPr>
          <p:cNvPr id="8" name="Rectangle: Rounded Corners 7">
            <a:extLst>
              <a:ext uri="{FF2B5EF4-FFF2-40B4-BE49-F238E27FC236}">
                <a16:creationId xmlns:a16="http://schemas.microsoft.com/office/drawing/2014/main" id="{7DD3AB03-060F-4B59-A808-9E8F1259FB6D}"/>
              </a:ext>
            </a:extLst>
          </p:cNvPr>
          <p:cNvSpPr/>
          <p:nvPr/>
        </p:nvSpPr>
        <p:spPr>
          <a:xfrm>
            <a:off x="675974" y="18026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Bag of Organic Bananas</a:t>
            </a:r>
          </a:p>
        </p:txBody>
      </p:sp>
      <p:sp>
        <p:nvSpPr>
          <p:cNvPr id="10" name="Rectangle: Rounded Corners 9">
            <a:extLst>
              <a:ext uri="{FF2B5EF4-FFF2-40B4-BE49-F238E27FC236}">
                <a16:creationId xmlns:a16="http://schemas.microsoft.com/office/drawing/2014/main" id="{41D0F7DD-83D9-443D-90E6-A2C8141229B6}"/>
              </a:ext>
            </a:extLst>
          </p:cNvPr>
          <p:cNvSpPr/>
          <p:nvPr/>
        </p:nvSpPr>
        <p:spPr>
          <a:xfrm>
            <a:off x="675974" y="23120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Soda</a:t>
            </a:r>
          </a:p>
        </p:txBody>
      </p:sp>
      <p:sp>
        <p:nvSpPr>
          <p:cNvPr id="11" name="Rectangle: Rounded Corners 10">
            <a:extLst>
              <a:ext uri="{FF2B5EF4-FFF2-40B4-BE49-F238E27FC236}">
                <a16:creationId xmlns:a16="http://schemas.microsoft.com/office/drawing/2014/main" id="{C81666B7-DBF3-4449-9760-53761958F612}"/>
              </a:ext>
            </a:extLst>
          </p:cNvPr>
          <p:cNvSpPr/>
          <p:nvPr/>
        </p:nvSpPr>
        <p:spPr>
          <a:xfrm>
            <a:off x="675974" y="28214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Spring Water</a:t>
            </a:r>
          </a:p>
        </p:txBody>
      </p:sp>
      <p:sp>
        <p:nvSpPr>
          <p:cNvPr id="13" name="Rectangle: Rounded Corners 12">
            <a:extLst>
              <a:ext uri="{FF2B5EF4-FFF2-40B4-BE49-F238E27FC236}">
                <a16:creationId xmlns:a16="http://schemas.microsoft.com/office/drawing/2014/main" id="{0D079AD4-E286-4886-B2FD-3940F965CECF}"/>
              </a:ext>
            </a:extLst>
          </p:cNvPr>
          <p:cNvSpPr/>
          <p:nvPr/>
        </p:nvSpPr>
        <p:spPr>
          <a:xfrm>
            <a:off x="675974" y="3840240"/>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Organic Baby Spinach</a:t>
            </a:r>
          </a:p>
        </p:txBody>
      </p:sp>
      <p:sp>
        <p:nvSpPr>
          <p:cNvPr id="12" name="Rectangle: Rounded Corners 11">
            <a:extLst>
              <a:ext uri="{FF2B5EF4-FFF2-40B4-BE49-F238E27FC236}">
                <a16:creationId xmlns:a16="http://schemas.microsoft.com/office/drawing/2014/main" id="{636B770F-7797-40ED-AB41-5A76E5551A38}"/>
              </a:ext>
            </a:extLst>
          </p:cNvPr>
          <p:cNvSpPr/>
          <p:nvPr/>
        </p:nvSpPr>
        <p:spPr>
          <a:xfrm>
            <a:off x="675974" y="33308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Banana</a:t>
            </a:r>
          </a:p>
        </p:txBody>
      </p:sp>
      <p:sp>
        <p:nvSpPr>
          <p:cNvPr id="14" name="Rectangle: Rounded Corners 13">
            <a:extLst>
              <a:ext uri="{FF2B5EF4-FFF2-40B4-BE49-F238E27FC236}">
                <a16:creationId xmlns:a16="http://schemas.microsoft.com/office/drawing/2014/main" id="{C2970718-5A5B-4125-91AA-AE3A88C3509A}"/>
              </a:ext>
            </a:extLst>
          </p:cNvPr>
          <p:cNvSpPr/>
          <p:nvPr/>
        </p:nvSpPr>
        <p:spPr>
          <a:xfrm>
            <a:off x="4028777" y="1807852"/>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Sweet Vanilla Bean Nutrition Complete Protein Shake, Organic Strawberries}</a:t>
            </a:r>
          </a:p>
        </p:txBody>
      </p:sp>
      <p:sp>
        <p:nvSpPr>
          <p:cNvPr id="15" name="Rectangle: Rounded Corners 14">
            <a:extLst>
              <a:ext uri="{FF2B5EF4-FFF2-40B4-BE49-F238E27FC236}">
                <a16:creationId xmlns:a16="http://schemas.microsoft.com/office/drawing/2014/main" id="{9EFB5AE1-BCE9-40DD-9BC9-42030AB552EF}"/>
              </a:ext>
            </a:extLst>
          </p:cNvPr>
          <p:cNvSpPr/>
          <p:nvPr/>
        </p:nvSpPr>
        <p:spPr>
          <a:xfrm>
            <a:off x="4028777" y="2315949"/>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{Crunch Granola Bar Chocolate Chip, Crunch White Chocolate Macadamia Nut Granola Bars}</a:t>
            </a:r>
          </a:p>
        </p:txBody>
      </p:sp>
      <p:sp>
        <p:nvSpPr>
          <p:cNvPr id="16" name="Rectangle: Rounded Corners 15">
            <a:extLst>
              <a:ext uri="{FF2B5EF4-FFF2-40B4-BE49-F238E27FC236}">
                <a16:creationId xmlns:a16="http://schemas.microsoft.com/office/drawing/2014/main" id="{21BA13BB-666F-4CDF-ADF1-DF992ED704A0}"/>
              </a:ext>
            </a:extLst>
          </p:cNvPr>
          <p:cNvSpPr/>
          <p:nvPr/>
        </p:nvSpPr>
        <p:spPr>
          <a:xfrm>
            <a:off x="4028777" y="2824046"/>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{Vitamin Water Zero Rise Orange, Original Pure Creamy Almond Milk}</a:t>
            </a:r>
          </a:p>
        </p:txBody>
      </p:sp>
      <p:sp>
        <p:nvSpPr>
          <p:cNvPr id="17" name="Rectangle: Rounded Corners 16">
            <a:extLst>
              <a:ext uri="{FF2B5EF4-FFF2-40B4-BE49-F238E27FC236}">
                <a16:creationId xmlns:a16="http://schemas.microsoft.com/office/drawing/2014/main" id="{F9EDE9CF-4886-46C8-A504-C8AF724A1832}"/>
              </a:ext>
            </a:extLst>
          </p:cNvPr>
          <p:cNvSpPr/>
          <p:nvPr/>
        </p:nvSpPr>
        <p:spPr>
          <a:xfrm>
            <a:off x="4028777" y="3332143"/>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White Onions, Bing Cherries, Organic Granny Smith Apple, Organic Raspberries} </a:t>
            </a:r>
          </a:p>
        </p:txBody>
      </p:sp>
      <p:sp>
        <p:nvSpPr>
          <p:cNvPr id="18" name="Rectangle: Rounded Corners 17">
            <a:extLst>
              <a:ext uri="{FF2B5EF4-FFF2-40B4-BE49-F238E27FC236}">
                <a16:creationId xmlns:a16="http://schemas.microsoft.com/office/drawing/2014/main" id="{49D6D5F3-3630-4CA1-8203-333C1A32B5AF}"/>
              </a:ext>
            </a:extLst>
          </p:cNvPr>
          <p:cNvSpPr/>
          <p:nvPr/>
        </p:nvSpPr>
        <p:spPr>
          <a:xfrm>
            <a:off x="4028777" y="3840240"/>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Large Grade AA Omega-3 Eggs, 100% Raw Coconut Water}</a:t>
            </a:r>
          </a:p>
        </p:txBody>
      </p:sp>
      <p:sp>
        <p:nvSpPr>
          <p:cNvPr id="5" name="TextBox 4">
            <a:extLst>
              <a:ext uri="{FF2B5EF4-FFF2-40B4-BE49-F238E27FC236}">
                <a16:creationId xmlns:a16="http://schemas.microsoft.com/office/drawing/2014/main" id="{8649B106-006B-413A-B11E-F094D00DC66A}"/>
              </a:ext>
            </a:extLst>
          </p:cNvPr>
          <p:cNvSpPr txBox="1"/>
          <p:nvPr/>
        </p:nvSpPr>
        <p:spPr>
          <a:xfrm>
            <a:off x="646144" y="1432287"/>
            <a:ext cx="1339819" cy="307777"/>
          </a:xfrm>
          <a:prstGeom prst="rect">
            <a:avLst/>
          </a:prstGeom>
          <a:noFill/>
        </p:spPr>
        <p:txBody>
          <a:bodyPr wrap="square" rtlCol="0">
            <a:spAutoFit/>
          </a:bodyPr>
          <a:lstStyle/>
          <a:p>
            <a:pPr algn="ctr"/>
            <a:r>
              <a:rPr lang="en-US" sz="1400" b="1" u="sng" dirty="0">
                <a:latin typeface="+mj-lt"/>
              </a:rPr>
              <a:t>Top Products</a:t>
            </a:r>
          </a:p>
        </p:txBody>
      </p:sp>
      <p:sp>
        <p:nvSpPr>
          <p:cNvPr id="23" name="TextBox 22">
            <a:extLst>
              <a:ext uri="{FF2B5EF4-FFF2-40B4-BE49-F238E27FC236}">
                <a16:creationId xmlns:a16="http://schemas.microsoft.com/office/drawing/2014/main" id="{82EC31D6-5AAC-454D-9CF2-1597312E1DAF}"/>
              </a:ext>
            </a:extLst>
          </p:cNvPr>
          <p:cNvSpPr txBox="1"/>
          <p:nvPr/>
        </p:nvSpPr>
        <p:spPr>
          <a:xfrm>
            <a:off x="5362799" y="1426923"/>
            <a:ext cx="1557195" cy="307777"/>
          </a:xfrm>
          <a:prstGeom prst="rect">
            <a:avLst/>
          </a:prstGeom>
          <a:noFill/>
        </p:spPr>
        <p:txBody>
          <a:bodyPr wrap="square" rtlCol="0">
            <a:spAutoFit/>
          </a:bodyPr>
          <a:lstStyle/>
          <a:p>
            <a:pPr algn="ctr"/>
            <a:r>
              <a:rPr lang="en-US" sz="1400" b="1" u="sng" dirty="0">
                <a:latin typeface="+mj-lt"/>
              </a:rPr>
              <a:t>Associations</a:t>
            </a:r>
            <a:r>
              <a:rPr lang="en-US" sz="1400" b="1" dirty="0">
                <a:latin typeface="+mj-lt"/>
              </a:rPr>
              <a:t> *</a:t>
            </a:r>
          </a:p>
        </p:txBody>
      </p:sp>
      <p:sp>
        <p:nvSpPr>
          <p:cNvPr id="24" name="Double Brace 23">
            <a:extLst>
              <a:ext uri="{FF2B5EF4-FFF2-40B4-BE49-F238E27FC236}">
                <a16:creationId xmlns:a16="http://schemas.microsoft.com/office/drawing/2014/main" id="{B610685F-AD57-4D25-A4FC-FC5918A3B416}"/>
              </a:ext>
            </a:extLst>
          </p:cNvPr>
          <p:cNvSpPr/>
          <p:nvPr/>
        </p:nvSpPr>
        <p:spPr>
          <a:xfrm>
            <a:off x="2354647" y="1787831"/>
            <a:ext cx="1280160" cy="2406499"/>
          </a:xfrm>
          <a:prstGeom prst="bracePair">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834E5A8-4E65-4265-88B3-A69D36B613E4}"/>
              </a:ext>
            </a:extLst>
          </p:cNvPr>
          <p:cNvSpPr txBox="1"/>
          <p:nvPr/>
        </p:nvSpPr>
        <p:spPr>
          <a:xfrm>
            <a:off x="2179845" y="1426923"/>
            <a:ext cx="1710761" cy="307777"/>
          </a:xfrm>
          <a:prstGeom prst="rect">
            <a:avLst/>
          </a:prstGeom>
          <a:noFill/>
        </p:spPr>
        <p:txBody>
          <a:bodyPr wrap="square" rtlCol="0">
            <a:spAutoFit/>
          </a:bodyPr>
          <a:lstStyle/>
          <a:p>
            <a:pPr algn="ctr"/>
            <a:r>
              <a:rPr lang="en-US" sz="1400" b="1" u="sng" dirty="0">
                <a:latin typeface="+mj-lt"/>
              </a:rPr>
              <a:t>Standalone Ratio</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8E5DEA-31AD-49F2-AD67-58314316EAFB}"/>
                  </a:ext>
                </a:extLst>
              </p:cNvPr>
              <p:cNvSpPr txBox="1"/>
              <p:nvPr/>
            </p:nvSpPr>
            <p:spPr>
              <a:xfrm>
                <a:off x="7195430" y="4288524"/>
                <a:ext cx="1666824" cy="485710"/>
              </a:xfrm>
              <a:prstGeom prst="rect">
                <a:avLst/>
              </a:prstGeom>
              <a:noFill/>
              <a:ln>
                <a:solidFill>
                  <a:schemeClr val="bg1">
                    <a:lumMod val="75000"/>
                  </a:schemeClr>
                </a:solidFill>
                <a:prstDash val="dash"/>
              </a:ln>
            </p:spPr>
            <p:txBody>
              <a:bodyPr wrap="square" rtlCol="0">
                <a:spAutoFit/>
              </a:bodyPr>
              <a:lstStyle/>
              <a:p>
                <a:pPr algn="ctr"/>
                <a:r>
                  <a:rPr lang="en-US" sz="1000" i="1" dirty="0">
                    <a:latin typeface="+mj-lt"/>
                  </a:rPr>
                  <a:t>Standalone Ratio </a:t>
                </a:r>
                <a:r>
                  <a:rPr lang="en-US" sz="1100" i="1" dirty="0">
                    <a:latin typeface="Cambria Math" panose="02040503050406030204" pitchFamily="18" charset="0"/>
                  </a:rPr>
                  <a:t>=</a:t>
                </a:r>
                <a:r>
                  <a:rPr lang="en-US" sz="1100" dirty="0"/>
                  <a:t> </a:t>
                </a:r>
                <a14:m>
                  <m:oMath xmlns:m="http://schemas.openxmlformats.org/officeDocument/2006/math">
                    <m:f>
                      <m:fPr>
                        <m:ctrlPr>
                          <a:rPr lang="pt-BR" sz="1000" i="1" smtClean="0">
                            <a:latin typeface="Cambria Math" panose="02040503050406030204" pitchFamily="18" charset="0"/>
                          </a:rPr>
                        </m:ctrlPr>
                      </m:fPr>
                      <m:num>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𝑂𝑛𝑙𝑦</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𝑐𝑎𝑟𝑡</m:t>
                        </m:r>
                      </m:num>
                      <m:den>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𝐶𝑎𝑟𝑡</m:t>
                        </m:r>
                      </m:den>
                    </m:f>
                  </m:oMath>
                </a14:m>
                <a:endParaRPr lang="en-US" sz="1000" dirty="0">
                  <a:latin typeface="+mj-lt"/>
                </a:endParaRPr>
              </a:p>
            </p:txBody>
          </p:sp>
        </mc:Choice>
        <mc:Fallback xmlns="">
          <p:sp>
            <p:nvSpPr>
              <p:cNvPr id="26" name="TextBox 25">
                <a:extLst>
                  <a:ext uri="{FF2B5EF4-FFF2-40B4-BE49-F238E27FC236}">
                    <a16:creationId xmlns:a16="http://schemas.microsoft.com/office/drawing/2014/main" id="{B98E5DEA-31AD-49F2-AD67-58314316EAFB}"/>
                  </a:ext>
                </a:extLst>
              </p:cNvPr>
              <p:cNvSpPr txBox="1">
                <a:spLocks noRot="1" noChangeAspect="1" noMove="1" noResize="1" noEditPoints="1" noAdjustHandles="1" noChangeArrowheads="1" noChangeShapeType="1" noTextEdit="1"/>
              </p:cNvSpPr>
              <p:nvPr/>
            </p:nvSpPr>
            <p:spPr>
              <a:xfrm>
                <a:off x="7195430" y="4288524"/>
                <a:ext cx="1666824" cy="485710"/>
              </a:xfrm>
              <a:prstGeom prst="rect">
                <a:avLst/>
              </a:prstGeom>
              <a:blipFill>
                <a:blip r:embed="rId3"/>
                <a:stretch>
                  <a:fillRect/>
                </a:stretch>
              </a:blipFill>
              <a:ln>
                <a:solidFill>
                  <a:schemeClr val="bg1">
                    <a:lumMod val="75000"/>
                  </a:schemeClr>
                </a:solidFill>
                <a:prstDash val="dash"/>
              </a:ln>
            </p:spPr>
            <p:txBody>
              <a:bodyPr/>
              <a:lstStyle/>
              <a:p>
                <a:r>
                  <a:rPr lang="en-IN">
                    <a:noFill/>
                  </a:rPr>
                  <a:t> </a:t>
                </a:r>
              </a:p>
            </p:txBody>
          </p:sp>
        </mc:Fallback>
      </mc:AlternateContent>
      <p:sp>
        <p:nvSpPr>
          <p:cNvPr id="28" name="TextBox 27">
            <a:extLst>
              <a:ext uri="{FF2B5EF4-FFF2-40B4-BE49-F238E27FC236}">
                <a16:creationId xmlns:a16="http://schemas.microsoft.com/office/drawing/2014/main" id="{140E9DB3-D1A8-4CBD-A79C-BDDFBE8ADDBD}"/>
              </a:ext>
            </a:extLst>
          </p:cNvPr>
          <p:cNvSpPr txBox="1"/>
          <p:nvPr/>
        </p:nvSpPr>
        <p:spPr>
          <a:xfrm>
            <a:off x="2720477" y="1802639"/>
            <a:ext cx="822960" cy="276999"/>
          </a:xfrm>
          <a:prstGeom prst="rect">
            <a:avLst/>
          </a:prstGeom>
          <a:noFill/>
        </p:spPr>
        <p:txBody>
          <a:bodyPr wrap="square">
            <a:spAutoFit/>
          </a:bodyPr>
          <a:lstStyle/>
          <a:p>
            <a:r>
              <a:rPr lang="en-US" sz="1200" i="1" dirty="0">
                <a:solidFill>
                  <a:schemeClr val="dk1"/>
                </a:solidFill>
                <a:latin typeface="+mj-lt"/>
              </a:rPr>
              <a:t>0.73% </a:t>
            </a:r>
          </a:p>
        </p:txBody>
      </p:sp>
      <p:sp>
        <p:nvSpPr>
          <p:cNvPr id="30" name="TextBox 29">
            <a:extLst>
              <a:ext uri="{FF2B5EF4-FFF2-40B4-BE49-F238E27FC236}">
                <a16:creationId xmlns:a16="http://schemas.microsoft.com/office/drawing/2014/main" id="{FD2AA1A5-B33B-4903-9D64-E7BE26D8A041}"/>
              </a:ext>
            </a:extLst>
          </p:cNvPr>
          <p:cNvSpPr txBox="1"/>
          <p:nvPr/>
        </p:nvSpPr>
        <p:spPr>
          <a:xfrm>
            <a:off x="2720477" y="2334006"/>
            <a:ext cx="822960" cy="276999"/>
          </a:xfrm>
          <a:prstGeom prst="rect">
            <a:avLst/>
          </a:prstGeom>
          <a:noFill/>
        </p:spPr>
        <p:txBody>
          <a:bodyPr wrap="square">
            <a:spAutoFit/>
          </a:bodyPr>
          <a:lstStyle/>
          <a:p>
            <a:r>
              <a:rPr lang="en-US" sz="1200" i="1" dirty="0">
                <a:solidFill>
                  <a:schemeClr val="dk1"/>
                </a:solidFill>
                <a:latin typeface="+mj-lt"/>
              </a:rPr>
              <a:t>7.37% </a:t>
            </a:r>
          </a:p>
        </p:txBody>
      </p:sp>
      <p:sp>
        <p:nvSpPr>
          <p:cNvPr id="32" name="TextBox 31">
            <a:extLst>
              <a:ext uri="{FF2B5EF4-FFF2-40B4-BE49-F238E27FC236}">
                <a16:creationId xmlns:a16="http://schemas.microsoft.com/office/drawing/2014/main" id="{D645782C-233C-45DF-9516-B0F8E1EC1AA8}"/>
              </a:ext>
            </a:extLst>
          </p:cNvPr>
          <p:cNvSpPr txBox="1"/>
          <p:nvPr/>
        </p:nvSpPr>
        <p:spPr>
          <a:xfrm>
            <a:off x="2720477" y="2865373"/>
            <a:ext cx="822960" cy="276999"/>
          </a:xfrm>
          <a:prstGeom prst="rect">
            <a:avLst/>
          </a:prstGeom>
          <a:noFill/>
        </p:spPr>
        <p:txBody>
          <a:bodyPr wrap="square">
            <a:spAutoFit/>
          </a:bodyPr>
          <a:lstStyle/>
          <a:p>
            <a:r>
              <a:rPr lang="en-US" sz="1200" i="1" dirty="0">
                <a:solidFill>
                  <a:schemeClr val="dk1"/>
                </a:solidFill>
                <a:latin typeface="+mj-lt"/>
              </a:rPr>
              <a:t>3.72% </a:t>
            </a:r>
          </a:p>
        </p:txBody>
      </p:sp>
      <p:sp>
        <p:nvSpPr>
          <p:cNvPr id="36" name="TextBox 35">
            <a:extLst>
              <a:ext uri="{FF2B5EF4-FFF2-40B4-BE49-F238E27FC236}">
                <a16:creationId xmlns:a16="http://schemas.microsoft.com/office/drawing/2014/main" id="{24984BB3-C895-42E1-B81B-27A6E7F69726}"/>
              </a:ext>
            </a:extLst>
          </p:cNvPr>
          <p:cNvSpPr txBox="1"/>
          <p:nvPr/>
        </p:nvSpPr>
        <p:spPr>
          <a:xfrm>
            <a:off x="2720477" y="3928108"/>
            <a:ext cx="822960" cy="276999"/>
          </a:xfrm>
          <a:prstGeom prst="rect">
            <a:avLst/>
          </a:prstGeom>
          <a:noFill/>
        </p:spPr>
        <p:txBody>
          <a:bodyPr wrap="square">
            <a:spAutoFit/>
          </a:bodyPr>
          <a:lstStyle/>
          <a:p>
            <a:r>
              <a:rPr lang="en-US" sz="1200" i="1" dirty="0">
                <a:solidFill>
                  <a:schemeClr val="dk1"/>
                </a:solidFill>
                <a:latin typeface="+mj-lt"/>
              </a:rPr>
              <a:t>0.48% </a:t>
            </a:r>
          </a:p>
        </p:txBody>
      </p:sp>
      <p:sp>
        <p:nvSpPr>
          <p:cNvPr id="34" name="TextBox 33">
            <a:extLst>
              <a:ext uri="{FF2B5EF4-FFF2-40B4-BE49-F238E27FC236}">
                <a16:creationId xmlns:a16="http://schemas.microsoft.com/office/drawing/2014/main" id="{24D4951B-1316-45E2-B21B-6FE2FBC13EBF}"/>
              </a:ext>
            </a:extLst>
          </p:cNvPr>
          <p:cNvSpPr txBox="1"/>
          <p:nvPr/>
        </p:nvSpPr>
        <p:spPr>
          <a:xfrm>
            <a:off x="2720477" y="3396740"/>
            <a:ext cx="822960" cy="276999"/>
          </a:xfrm>
          <a:prstGeom prst="rect">
            <a:avLst/>
          </a:prstGeom>
          <a:noFill/>
        </p:spPr>
        <p:txBody>
          <a:bodyPr wrap="square">
            <a:spAutoFit/>
          </a:bodyPr>
          <a:lstStyle/>
          <a:p>
            <a:r>
              <a:rPr lang="en-US" sz="1200" i="1" dirty="0">
                <a:solidFill>
                  <a:schemeClr val="dk1"/>
                </a:solidFill>
                <a:latin typeface="+mj-lt"/>
              </a:rPr>
              <a:t>0.43% </a:t>
            </a:r>
          </a:p>
        </p:txBody>
      </p:sp>
      <p:sp>
        <p:nvSpPr>
          <p:cNvPr id="38" name="Rectangle 5">
            <a:extLst>
              <a:ext uri="{FF2B5EF4-FFF2-40B4-BE49-F238E27FC236}">
                <a16:creationId xmlns:a16="http://schemas.microsoft.com/office/drawing/2014/main" id="{C742EB22-475B-4DC6-875C-DF99A0624FE7}"/>
              </a:ext>
            </a:extLst>
          </p:cNvPr>
          <p:cNvSpPr txBox="1">
            <a:spLocks noChangeArrowheads="1"/>
          </p:cNvSpPr>
          <p:nvPr/>
        </p:nvSpPr>
        <p:spPr>
          <a:xfrm>
            <a:off x="658839" y="4399215"/>
            <a:ext cx="7284042" cy="59932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Cases of standalone products observed were very few</a:t>
            </a:r>
          </a:p>
          <a:p>
            <a:pPr marL="457200" indent="-457200" algn="l">
              <a:lnSpc>
                <a:spcPct val="95000"/>
              </a:lnSpc>
              <a:buFont typeface="Arial" panose="020B0604020202020204" pitchFamily="34" charset="0"/>
              <a:buChar char="•"/>
            </a:pPr>
            <a:r>
              <a:rPr lang="en-US" sz="1200" dirty="0">
                <a:solidFill>
                  <a:schemeClr val="tx1"/>
                </a:solidFill>
              </a:rPr>
              <a:t>Such products were more observed more grouped with other products</a:t>
            </a:r>
          </a:p>
          <a:p>
            <a:pPr marL="457200" indent="-457200" algn="l">
              <a:lnSpc>
                <a:spcPct val="95000"/>
              </a:lnSpc>
              <a:buFont typeface="Arial" panose="020B0604020202020204" pitchFamily="34" charset="0"/>
              <a:buChar char="•"/>
            </a:pPr>
            <a:r>
              <a:rPr lang="en-US" sz="1200" dirty="0">
                <a:solidFill>
                  <a:schemeClr val="tx1"/>
                </a:solidFill>
              </a:rPr>
              <a:t>Soda &amp; Spring Water exhibited the highest standalone ratio amongst the top products</a:t>
            </a:r>
          </a:p>
        </p:txBody>
      </p:sp>
      <p:sp>
        <p:nvSpPr>
          <p:cNvPr id="27" name="TextBox 26">
            <a:extLst>
              <a:ext uri="{FF2B5EF4-FFF2-40B4-BE49-F238E27FC236}">
                <a16:creationId xmlns:a16="http://schemas.microsoft.com/office/drawing/2014/main" id="{BEAA04B4-0D28-4A3E-B08B-DAB7D060EE31}"/>
              </a:ext>
            </a:extLst>
          </p:cNvPr>
          <p:cNvSpPr txBox="1"/>
          <p:nvPr/>
        </p:nvSpPr>
        <p:spPr>
          <a:xfrm>
            <a:off x="7102105" y="4873301"/>
            <a:ext cx="2038020" cy="246221"/>
          </a:xfrm>
          <a:prstGeom prst="rect">
            <a:avLst/>
          </a:prstGeom>
          <a:noFill/>
        </p:spPr>
        <p:txBody>
          <a:bodyPr wrap="square">
            <a:spAutoFit/>
          </a:bodyPr>
          <a:lstStyle/>
          <a:p>
            <a:pPr algn="ctr"/>
            <a:r>
              <a:rPr lang="en-US" sz="1000" dirty="0">
                <a:latin typeface="+mj-lt"/>
              </a:rPr>
              <a:t>*Associations are not exhaustive</a:t>
            </a:r>
          </a:p>
        </p:txBody>
      </p:sp>
    </p:spTree>
    <p:extLst>
      <p:ext uri="{BB962C8B-B14F-4D97-AF65-F5344CB8AC3E}">
        <p14:creationId xmlns:p14="http://schemas.microsoft.com/office/powerpoint/2010/main" val="148899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Market Basket Analysis &amp; Results</a:t>
            </a:r>
          </a:p>
        </p:txBody>
      </p:sp>
    </p:spTree>
    <p:extLst>
      <p:ext uri="{BB962C8B-B14F-4D97-AF65-F5344CB8AC3E}">
        <p14:creationId xmlns:p14="http://schemas.microsoft.com/office/powerpoint/2010/main" val="132476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37512F6-D19F-453F-9522-8F109EB1BDEF}"/>
              </a:ext>
            </a:extLst>
          </p:cNvPr>
          <p:cNvPicPr>
            <a:picLocks noChangeAspect="1"/>
          </p:cNvPicPr>
          <p:nvPr/>
        </p:nvPicPr>
        <p:blipFill rotWithShape="1">
          <a:blip r:embed="rId2"/>
          <a:srcRect l="-1" r="614"/>
          <a:stretch/>
        </p:blipFill>
        <p:spPr>
          <a:xfrm>
            <a:off x="512065" y="1554480"/>
            <a:ext cx="6264570" cy="3236976"/>
          </a:xfrm>
          <a:prstGeom prst="rect">
            <a:avLst/>
          </a:prstGeom>
        </p:spPr>
      </p:pic>
      <p:sp>
        <p:nvSpPr>
          <p:cNvPr id="7" name="Rectangle 5">
            <a:extLst>
              <a:ext uri="{FF2B5EF4-FFF2-40B4-BE49-F238E27FC236}">
                <a16:creationId xmlns:a16="http://schemas.microsoft.com/office/drawing/2014/main" id="{93E6181F-0605-4049-8043-13394E90C397}"/>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‘0.8’ returned 59,430 rules</a:t>
            </a:r>
          </a:p>
          <a:p>
            <a:pPr marL="457200" indent="-457200" algn="l">
              <a:lnSpc>
                <a:spcPct val="95000"/>
              </a:lnSpc>
              <a:buFont typeface="Arial" panose="020B0604020202020204" pitchFamily="34" charset="0"/>
              <a:buChar char="•"/>
            </a:pPr>
            <a:r>
              <a:rPr lang="en-US" sz="1200" dirty="0">
                <a:solidFill>
                  <a:schemeClr val="tx1"/>
                </a:solidFill>
              </a:rPr>
              <a:t>‘Fresh Vegetables’ showed the highest lift of 2.2</a:t>
            </a:r>
          </a:p>
          <a:p>
            <a:pPr marL="457200" indent="-457200" algn="l">
              <a:lnSpc>
                <a:spcPct val="95000"/>
              </a:lnSpc>
              <a:buFont typeface="Arial" panose="020B0604020202020204" pitchFamily="34" charset="0"/>
              <a:buChar char="•"/>
            </a:pPr>
            <a:r>
              <a:rPr lang="en-US" sz="1200" dirty="0">
                <a:solidFill>
                  <a:schemeClr val="tx1"/>
                </a:solidFill>
              </a:rPr>
              <a:t>The most associated club was ‘{fresh herbs, meat counter, tofu meat alternatives}’ with 437 such associations</a:t>
            </a:r>
          </a:p>
        </p:txBody>
      </p:sp>
      <p:sp>
        <p:nvSpPr>
          <p:cNvPr id="5" name="TextBox 4">
            <a:extLst>
              <a:ext uri="{FF2B5EF4-FFF2-40B4-BE49-F238E27FC236}">
                <a16:creationId xmlns:a16="http://schemas.microsoft.com/office/drawing/2014/main" id="{AE32D10C-BB63-4138-9A8D-EE4987B01A38}"/>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11" name="Rectangle 4">
            <a:extLst>
              <a:ext uri="{FF2B5EF4-FFF2-40B4-BE49-F238E27FC236}">
                <a16:creationId xmlns:a16="http://schemas.microsoft.com/office/drawing/2014/main" id="{C5BAF5B5-DE37-4BCD-ADA3-ED9103B78DA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with category ‘Fresh Vegetables’ were observed to show highest affinity </a:t>
            </a:r>
          </a:p>
        </p:txBody>
      </p:sp>
    </p:spTree>
    <p:extLst>
      <p:ext uri="{BB962C8B-B14F-4D97-AF65-F5344CB8AC3E}">
        <p14:creationId xmlns:p14="http://schemas.microsoft.com/office/powerpoint/2010/main" val="366242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B764C4D3-7ECF-4E6A-9006-A60C78524618}"/>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‘0.1’ returned 70,437 rules</a:t>
            </a:r>
          </a:p>
          <a:p>
            <a:pPr marL="457200" indent="-457200" algn="l">
              <a:lnSpc>
                <a:spcPct val="95000"/>
              </a:lnSpc>
              <a:buFont typeface="Arial" panose="020B0604020202020204" pitchFamily="34" charset="0"/>
              <a:buChar char="•"/>
            </a:pPr>
            <a:r>
              <a:rPr lang="en-US" sz="1200" dirty="0">
                <a:solidFill>
                  <a:schemeClr val="tx1"/>
                </a:solidFill>
              </a:rPr>
              <a:t>‘Organic Nondairy Strawberry Cashew Yogurt’ showed the highest lift of 2050</a:t>
            </a:r>
          </a:p>
          <a:p>
            <a:pPr marL="457200" indent="-457200" algn="l">
              <a:lnSpc>
                <a:spcPct val="95000"/>
              </a:lnSpc>
              <a:buFont typeface="Arial" panose="020B0604020202020204" pitchFamily="34" charset="0"/>
              <a:buChar char="•"/>
            </a:pPr>
            <a:r>
              <a:rPr lang="en-US" sz="1200" dirty="0">
                <a:solidFill>
                  <a:schemeClr val="tx1"/>
                </a:solidFill>
              </a:rPr>
              <a:t>The most associated club was ‘{Organic Nondairy Blueberry Cashew Yogurt}’ with 416 such associations</a:t>
            </a:r>
          </a:p>
        </p:txBody>
      </p:sp>
      <p:pic>
        <p:nvPicPr>
          <p:cNvPr id="13" name="Picture 12" descr="Diagram&#10;&#10;Description automatically generated">
            <a:extLst>
              <a:ext uri="{FF2B5EF4-FFF2-40B4-BE49-F238E27FC236}">
                <a16:creationId xmlns:a16="http://schemas.microsoft.com/office/drawing/2014/main" id="{F9024225-BA14-4B97-83B6-9F7B0E111C74}"/>
              </a:ext>
            </a:extLst>
          </p:cNvPr>
          <p:cNvPicPr>
            <a:picLocks noChangeAspect="1"/>
          </p:cNvPicPr>
          <p:nvPr/>
        </p:nvPicPr>
        <p:blipFill>
          <a:blip r:embed="rId2"/>
          <a:stretch>
            <a:fillRect/>
          </a:stretch>
        </p:blipFill>
        <p:spPr>
          <a:xfrm>
            <a:off x="512064" y="1554480"/>
            <a:ext cx="6251839" cy="3236976"/>
          </a:xfrm>
          <a:prstGeom prst="rect">
            <a:avLst/>
          </a:prstGeom>
        </p:spPr>
      </p:pic>
      <p:sp>
        <p:nvSpPr>
          <p:cNvPr id="6" name="TextBox 5">
            <a:extLst>
              <a:ext uri="{FF2B5EF4-FFF2-40B4-BE49-F238E27FC236}">
                <a16:creationId xmlns:a16="http://schemas.microsoft.com/office/drawing/2014/main" id="{E29638A8-93F8-48FD-A85F-DA8767841321}"/>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8" name="Rectangle 4">
            <a:extLst>
              <a:ext uri="{FF2B5EF4-FFF2-40B4-BE49-F238E27FC236}">
                <a16:creationId xmlns:a16="http://schemas.microsoft.com/office/drawing/2014/main" id="{80C4DE24-6B73-4E9F-943E-CE468B9EFACC}"/>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Strong associations were observed for products of type ‘Yogurt’</a:t>
            </a:r>
          </a:p>
        </p:txBody>
      </p:sp>
    </p:spTree>
    <p:extLst>
      <p:ext uri="{BB962C8B-B14F-4D97-AF65-F5344CB8AC3E}">
        <p14:creationId xmlns:p14="http://schemas.microsoft.com/office/powerpoint/2010/main" val="6878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7EC8849-9BA5-4336-B23A-3A02034A6C13}"/>
              </a:ext>
            </a:extLst>
          </p:cNvPr>
          <p:cNvGraphicFramePr>
            <a:graphicFrameLocks/>
          </p:cNvGraphicFramePr>
          <p:nvPr>
            <p:extLst>
              <p:ext uri="{D42A27DB-BD31-4B8C-83A1-F6EECF244321}">
                <p14:modId xmlns:p14="http://schemas.microsoft.com/office/powerpoint/2010/main" val="901312242"/>
              </p:ext>
            </p:extLst>
          </p:nvPr>
        </p:nvGraphicFramePr>
        <p:xfrm>
          <a:off x="920750" y="1468464"/>
          <a:ext cx="7302500" cy="3401656"/>
        </p:xfrm>
        <a:graphic>
          <a:graphicData uri="http://schemas.openxmlformats.org/drawingml/2006/table">
            <a:tbl>
              <a:tblPr>
                <a:tableStyleId>{9D7B26C5-4107-4FEC-AEDC-1716B250A1EF}</a:tableStyleId>
              </a:tblPr>
              <a:tblGrid>
                <a:gridCol w="1500108">
                  <a:extLst>
                    <a:ext uri="{9D8B030D-6E8A-4147-A177-3AD203B41FA5}">
                      <a16:colId xmlns:a16="http://schemas.microsoft.com/office/drawing/2014/main" val="2851970046"/>
                    </a:ext>
                  </a:extLst>
                </a:gridCol>
                <a:gridCol w="5802392">
                  <a:extLst>
                    <a:ext uri="{9D8B030D-6E8A-4147-A177-3AD203B41FA5}">
                      <a16:colId xmlns:a16="http://schemas.microsoft.com/office/drawing/2014/main" val="2270332774"/>
                    </a:ext>
                  </a:extLst>
                </a:gridCol>
              </a:tblGrid>
              <a:tr h="422329">
                <a:tc>
                  <a:txBody>
                    <a:bodyPr/>
                    <a:lstStyle/>
                    <a:p>
                      <a:pPr algn="l" fontAlgn="b"/>
                      <a:r>
                        <a:rPr lang="en-US" sz="1400" b="1" u="none" strike="noStrike" dirty="0">
                          <a:effectLst/>
                          <a:latin typeface="+mj-lt"/>
                        </a:rPr>
                        <a:t>Function Name</a:t>
                      </a:r>
                      <a:endParaRPr lang="en-US" sz="1400" b="1" i="0" u="none" strike="noStrike" dirty="0">
                        <a:solidFill>
                          <a:srgbClr val="000000"/>
                        </a:solidFill>
                        <a:effectLst/>
                        <a:latin typeface="+mj-lt"/>
                      </a:endParaRPr>
                    </a:p>
                  </a:txBody>
                  <a:tcPr marL="6350" marR="6350" marT="6350" marB="0" anchor="ctr"/>
                </a:tc>
                <a:tc>
                  <a:txBody>
                    <a:bodyPr/>
                    <a:lstStyle/>
                    <a:p>
                      <a:pPr algn="l" fontAlgn="b"/>
                      <a:r>
                        <a:rPr lang="en-US" sz="1400" b="1" u="none" strike="noStrike" dirty="0">
                          <a:effectLst/>
                          <a:latin typeface="+mj-lt"/>
                        </a:rPr>
                        <a:t>Why was it used? / What does it do?</a:t>
                      </a:r>
                      <a:endParaRPr lang="en-US" sz="14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1124499859"/>
                  </a:ext>
                </a:extLst>
              </a:tr>
              <a:tr h="420023">
                <a:tc>
                  <a:txBody>
                    <a:bodyPr/>
                    <a:lstStyle/>
                    <a:p>
                      <a:pPr algn="l" fontAlgn="b"/>
                      <a:r>
                        <a:rPr lang="en-US" sz="1200" u="none" strike="noStrike" dirty="0" err="1">
                          <a:effectLst/>
                          <a:latin typeface="+mj-lt"/>
                        </a:rPr>
                        <a:t>Apriori</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generate association rules across transaction with corresponding support, confidence and lift values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770143781"/>
                  </a:ext>
                </a:extLst>
              </a:tr>
              <a:tr h="420023">
                <a:tc>
                  <a:txBody>
                    <a:bodyPr/>
                    <a:lstStyle/>
                    <a:p>
                      <a:pPr algn="l" fontAlgn="b"/>
                      <a:r>
                        <a:rPr lang="en-US" sz="1200" u="none" strike="noStrike" dirty="0" err="1">
                          <a:effectLst/>
                          <a:latin typeface="+mj-lt"/>
                        </a:rPr>
                        <a:t>rbind</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Used to combine data from two datasets : </a:t>
                      </a:r>
                      <a:r>
                        <a:rPr lang="en-US" sz="1200" u="none" strike="noStrike" dirty="0" err="1">
                          <a:effectLst/>
                          <a:latin typeface="+mj-lt"/>
                        </a:rPr>
                        <a:t>order_products__train</a:t>
                      </a:r>
                      <a:r>
                        <a:rPr lang="en-US" sz="1200" u="none" strike="noStrike" dirty="0">
                          <a:effectLst/>
                          <a:latin typeface="+mj-lt"/>
                        </a:rPr>
                        <a:t>, </a:t>
                      </a:r>
                      <a:r>
                        <a:rPr lang="en-US" sz="1200" u="none" strike="noStrike" dirty="0" err="1">
                          <a:effectLst/>
                          <a:latin typeface="+mj-lt"/>
                        </a:rPr>
                        <a:t>order_products__prior</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340854484"/>
                  </a:ext>
                </a:extLst>
              </a:tr>
              <a:tr h="311224">
                <a:tc>
                  <a:txBody>
                    <a:bodyPr/>
                    <a:lstStyle/>
                    <a:p>
                      <a:pPr algn="l" fontAlgn="b"/>
                      <a:r>
                        <a:rPr lang="en-US" sz="1200" u="none" strike="noStrike" dirty="0" err="1">
                          <a:effectLst/>
                          <a:latin typeface="+mj-lt"/>
                        </a:rPr>
                        <a:t>left_join</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left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74395453"/>
                  </a:ext>
                </a:extLst>
              </a:tr>
              <a:tr h="261151">
                <a:tc>
                  <a:txBody>
                    <a:bodyPr/>
                    <a:lstStyle/>
                    <a:p>
                      <a:pPr algn="l" fontAlgn="b"/>
                      <a:r>
                        <a:rPr lang="en-US" sz="1200" u="none" strike="noStrike" dirty="0" err="1">
                          <a:effectLst/>
                          <a:latin typeface="+mj-lt"/>
                        </a:rPr>
                        <a:t>inner_join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inner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66215713"/>
                  </a:ext>
                </a:extLst>
              </a:tr>
              <a:tr h="261151">
                <a:tc>
                  <a:txBody>
                    <a:bodyPr/>
                    <a:lstStyle/>
                    <a:p>
                      <a:pPr algn="l" fontAlgn="b"/>
                      <a:r>
                        <a:rPr lang="en-US" sz="1200" u="none" strike="noStrike" dirty="0" err="1">
                          <a:effectLst/>
                          <a:latin typeface="+mj-lt"/>
                        </a:rPr>
                        <a:t>colSums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calculate columnar summation of </a:t>
                      </a:r>
                      <a:r>
                        <a:rPr lang="en-US" sz="1200" u="none" strike="noStrike" dirty="0" err="1">
                          <a:effectLst/>
                          <a:latin typeface="+mj-lt"/>
                        </a:rPr>
                        <a:t>Nas</a:t>
                      </a:r>
                      <a:r>
                        <a:rPr lang="en-US" sz="1200" u="none" strike="noStrike" dirty="0">
                          <a:effectLst/>
                          <a:latin typeface="+mj-lt"/>
                        </a:rPr>
                        <a:t> in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331819981"/>
                  </a:ext>
                </a:extLst>
              </a:tr>
              <a:tr h="261151">
                <a:tc>
                  <a:txBody>
                    <a:bodyPr/>
                    <a:lstStyle/>
                    <a:p>
                      <a:pPr algn="l" fontAlgn="b"/>
                      <a:r>
                        <a:rPr lang="en-US" sz="1200" u="none" strike="noStrike" dirty="0" err="1">
                          <a:effectLst/>
                          <a:latin typeface="+mj-lt"/>
                        </a:rPr>
                        <a:t>unique.data.frame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obtain unique values of specified columns in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97397940"/>
                  </a:ext>
                </a:extLst>
              </a:tr>
              <a:tr h="261151">
                <a:tc>
                  <a:txBody>
                    <a:bodyPr/>
                    <a:lstStyle/>
                    <a:p>
                      <a:pPr algn="l" fontAlgn="b"/>
                      <a:r>
                        <a:rPr lang="en-US" sz="1200" u="none" strike="noStrike" dirty="0" err="1">
                          <a:effectLst/>
                          <a:latin typeface="+mj-lt"/>
                        </a:rPr>
                        <a:t>coord_flip</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transpose a bar chart for better representation</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699748251"/>
                  </a:ext>
                </a:extLst>
              </a:tr>
              <a:tr h="261151">
                <a:tc>
                  <a:txBody>
                    <a:bodyPr/>
                    <a:lstStyle/>
                    <a:p>
                      <a:pPr algn="l" fontAlgn="b"/>
                      <a:r>
                        <a:rPr lang="en-US" sz="1200" u="none" strike="noStrike" dirty="0" err="1">
                          <a:effectLst/>
                          <a:latin typeface="+mj-lt"/>
                        </a:rPr>
                        <a:t>top_n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select top ‘n’ entities from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886457356"/>
                  </a:ext>
                </a:extLst>
              </a:tr>
              <a:tr h="261151">
                <a:tc>
                  <a:txBody>
                    <a:bodyPr/>
                    <a:lstStyle/>
                    <a:p>
                      <a:pPr algn="l" fontAlgn="b"/>
                      <a:r>
                        <a:rPr lang="en-US" sz="1200" u="none" strike="noStrike" dirty="0" err="1">
                          <a:effectLst/>
                          <a:latin typeface="+mj-lt"/>
                        </a:rPr>
                        <a:t>colnames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enumerate the column names of the respective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54606683"/>
                  </a:ext>
                </a:extLst>
              </a:tr>
              <a:tr h="261151">
                <a:tc>
                  <a:txBody>
                    <a:bodyPr/>
                    <a:lstStyle/>
                    <a:p>
                      <a:pPr algn="l" fontAlgn="b"/>
                      <a:r>
                        <a:rPr lang="en-US" sz="1200" u="none" strike="noStrike" dirty="0" err="1">
                          <a:effectLst/>
                          <a:latin typeface="+mj-lt"/>
                        </a:rPr>
                        <a:t>as.data.frame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convert the desired output to a </a:t>
                      </a:r>
                      <a:r>
                        <a:rPr lang="en-US" sz="1200" u="none" strike="noStrike" dirty="0" err="1">
                          <a:effectLst/>
                          <a:latin typeface="+mj-lt"/>
                        </a:rPr>
                        <a:t>dataframe</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335914464"/>
                  </a:ext>
                </a:extLst>
              </a:tr>
            </a:tbl>
          </a:graphicData>
        </a:graphic>
      </p:graphicFrame>
      <p:sp>
        <p:nvSpPr>
          <p:cNvPr id="6" name="Rectangle 4">
            <a:extLst>
              <a:ext uri="{FF2B5EF4-FFF2-40B4-BE49-F238E27FC236}">
                <a16:creationId xmlns:a16="http://schemas.microsoft.com/office/drawing/2014/main" id="{3A15CD62-E971-4B30-B617-0984E40B39F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New Functions Used &amp; Context</a:t>
            </a:r>
          </a:p>
        </p:txBody>
      </p:sp>
    </p:spTree>
    <p:extLst>
      <p:ext uri="{BB962C8B-B14F-4D97-AF65-F5344CB8AC3E}">
        <p14:creationId xmlns:p14="http://schemas.microsoft.com/office/powerpoint/2010/main" val="29511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B81FBB-B5E7-4774-8563-15F1EA4636FC}"/>
              </a:ext>
            </a:extLst>
          </p:cNvPr>
          <p:cNvSpPr txBox="1"/>
          <p:nvPr/>
        </p:nvSpPr>
        <p:spPr>
          <a:xfrm>
            <a:off x="542566" y="1730037"/>
            <a:ext cx="1676400" cy="369332"/>
          </a:xfrm>
          <a:prstGeom prst="rect">
            <a:avLst/>
          </a:prstGeom>
          <a:noFill/>
        </p:spPr>
        <p:txBody>
          <a:bodyPr wrap="square" rtlCol="0">
            <a:spAutoFit/>
          </a:bodyPr>
          <a:lstStyle/>
          <a:p>
            <a:r>
              <a:rPr lang="en-US" b="1" dirty="0">
                <a:latin typeface="+mj-lt"/>
              </a:rPr>
              <a:t>R Code:</a:t>
            </a:r>
          </a:p>
        </p:txBody>
      </p:sp>
      <p:sp>
        <p:nvSpPr>
          <p:cNvPr id="5" name="TextBox 4">
            <a:extLst>
              <a:ext uri="{FF2B5EF4-FFF2-40B4-BE49-F238E27FC236}">
                <a16:creationId xmlns:a16="http://schemas.microsoft.com/office/drawing/2014/main" id="{C5F90BEA-2F6F-40C1-9F66-5595350B63B7}"/>
              </a:ext>
            </a:extLst>
          </p:cNvPr>
          <p:cNvSpPr txBox="1"/>
          <p:nvPr/>
        </p:nvSpPr>
        <p:spPr>
          <a:xfrm>
            <a:off x="542566" y="3356550"/>
            <a:ext cx="7620000" cy="369332"/>
          </a:xfrm>
          <a:prstGeom prst="rect">
            <a:avLst/>
          </a:prstGeom>
          <a:noFill/>
        </p:spPr>
        <p:txBody>
          <a:bodyPr wrap="square" rtlCol="0">
            <a:spAutoFit/>
          </a:bodyPr>
          <a:lstStyle/>
          <a:p>
            <a:r>
              <a:rPr lang="en-US" b="1" dirty="0">
                <a:latin typeface="+mj-lt"/>
              </a:rPr>
              <a:t>Dataset : </a:t>
            </a:r>
            <a:r>
              <a:rPr lang="en-US" dirty="0">
                <a:latin typeface="+mj-lt"/>
                <a:hlinkClick r:id="rId2"/>
              </a:rPr>
              <a:t>Instacart Data</a:t>
            </a:r>
            <a:endParaRPr lang="en-US" dirty="0">
              <a:latin typeface="+mj-lt"/>
            </a:endParaRPr>
          </a:p>
        </p:txBody>
      </p:sp>
      <p:sp>
        <p:nvSpPr>
          <p:cNvPr id="6" name="Rectangle 4">
            <a:extLst>
              <a:ext uri="{FF2B5EF4-FFF2-40B4-BE49-F238E27FC236}">
                <a16:creationId xmlns:a16="http://schemas.microsoft.com/office/drawing/2014/main" id="{EE819AFA-BF46-4414-97A8-A8F5C7CD0A59}"/>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R Code &amp; Dataset link for the Project</a:t>
            </a:r>
          </a:p>
        </p:txBody>
      </p:sp>
      <p:graphicFrame>
        <p:nvGraphicFramePr>
          <p:cNvPr id="3" name="Object 2">
            <a:extLst>
              <a:ext uri="{FF2B5EF4-FFF2-40B4-BE49-F238E27FC236}">
                <a16:creationId xmlns:a16="http://schemas.microsoft.com/office/drawing/2014/main" id="{D7B878C2-5B62-43E4-8FDD-F13517A23F82}"/>
              </a:ext>
            </a:extLst>
          </p:cNvPr>
          <p:cNvGraphicFramePr>
            <a:graphicFrameLocks noChangeAspect="1"/>
          </p:cNvGraphicFramePr>
          <p:nvPr>
            <p:extLst>
              <p:ext uri="{D42A27DB-BD31-4B8C-83A1-F6EECF244321}">
                <p14:modId xmlns:p14="http://schemas.microsoft.com/office/powerpoint/2010/main" val="1527764603"/>
              </p:ext>
            </p:extLst>
          </p:nvPr>
        </p:nvGraphicFramePr>
        <p:xfrm>
          <a:off x="1983600" y="1689223"/>
          <a:ext cx="914400" cy="792163"/>
        </p:xfrm>
        <a:graphic>
          <a:graphicData uri="http://schemas.openxmlformats.org/presentationml/2006/ole">
            <mc:AlternateContent xmlns:mc="http://schemas.openxmlformats.org/markup-compatibility/2006">
              <mc:Choice xmlns:v="urn:schemas-microsoft-com:vml" Requires="v">
                <p:oleObj name="Packager Shell Object" showAsIcon="1" r:id="rId3" imgW="914275" imgH="792535" progId="Package">
                  <p:embed/>
                </p:oleObj>
              </mc:Choice>
              <mc:Fallback>
                <p:oleObj name="Packager Shell Object" showAsIcon="1" r:id="rId3" imgW="914275" imgH="792535" progId="Package">
                  <p:embed/>
                  <p:pic>
                    <p:nvPicPr>
                      <p:cNvPr id="0" name=""/>
                      <p:cNvPicPr/>
                      <p:nvPr/>
                    </p:nvPicPr>
                    <p:blipFill>
                      <a:blip r:embed="rId4"/>
                      <a:stretch>
                        <a:fillRect/>
                      </a:stretch>
                    </p:blipFill>
                    <p:spPr>
                      <a:xfrm>
                        <a:off x="1983600" y="168922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6767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Index</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Problem Statement</a:t>
            </a:r>
          </a:p>
          <a:p>
            <a:pPr marL="457200" indent="-457200" algn="l">
              <a:lnSpc>
                <a:spcPct val="95000"/>
              </a:lnSpc>
              <a:buFont typeface="Wingdings" panose="05000000000000000000" pitchFamily="2" charset="2"/>
              <a:buChar char="Ø"/>
            </a:pPr>
            <a:r>
              <a:rPr lang="en-US" sz="1400" dirty="0">
                <a:solidFill>
                  <a:schemeClr val="tx1"/>
                </a:solidFill>
              </a:rPr>
              <a:t>Problem Definition</a:t>
            </a:r>
          </a:p>
          <a:p>
            <a:pPr marL="457200" indent="-457200" algn="l">
              <a:lnSpc>
                <a:spcPct val="95000"/>
              </a:lnSpc>
              <a:buFont typeface="Wingdings" panose="05000000000000000000" pitchFamily="2" charset="2"/>
              <a:buChar char="Ø"/>
            </a:pPr>
            <a:r>
              <a:rPr lang="en-US" sz="1400" dirty="0">
                <a:solidFill>
                  <a:schemeClr val="tx1"/>
                </a:solidFill>
              </a:rPr>
              <a:t>Executive Summary</a:t>
            </a:r>
          </a:p>
          <a:p>
            <a:pPr marL="457200" indent="-457200" algn="l">
              <a:lnSpc>
                <a:spcPct val="95000"/>
              </a:lnSpc>
              <a:buFont typeface="Wingdings" panose="05000000000000000000" pitchFamily="2" charset="2"/>
              <a:buChar char="Ø"/>
            </a:pPr>
            <a:r>
              <a:rPr lang="en-US" sz="1400" dirty="0">
                <a:solidFill>
                  <a:schemeClr val="tx1"/>
                </a:solidFill>
              </a:rPr>
              <a:t>Supporting Outcomes</a:t>
            </a:r>
          </a:p>
          <a:p>
            <a:pPr marL="914400" lvl="1" indent="-457200" algn="l">
              <a:lnSpc>
                <a:spcPct val="95000"/>
              </a:lnSpc>
              <a:buFont typeface="Arial" panose="020B0604020202020204" pitchFamily="34" charset="0"/>
              <a:buChar char="•"/>
            </a:pPr>
            <a:r>
              <a:rPr lang="en-US" sz="1400" dirty="0">
                <a:solidFill>
                  <a:schemeClr val="tx1"/>
                </a:solidFill>
              </a:rPr>
              <a:t>Exploratory Data Analysis</a:t>
            </a:r>
          </a:p>
          <a:p>
            <a:pPr marL="914400" lvl="1" indent="-457200" algn="l">
              <a:lnSpc>
                <a:spcPct val="95000"/>
              </a:lnSpc>
              <a:buFont typeface="Arial" panose="020B0604020202020204" pitchFamily="34" charset="0"/>
              <a:buChar char="•"/>
            </a:pPr>
            <a:r>
              <a:rPr lang="en-US" sz="1400" dirty="0">
                <a:solidFill>
                  <a:schemeClr val="tx1"/>
                </a:solidFill>
              </a:rPr>
              <a:t>Basket Analysis</a:t>
            </a:r>
          </a:p>
          <a:p>
            <a:pPr marL="457200" indent="-457200" algn="l">
              <a:lnSpc>
                <a:spcPct val="95000"/>
              </a:lnSpc>
              <a:buFont typeface="Wingdings" panose="05000000000000000000" pitchFamily="2" charset="2"/>
              <a:buChar char="Ø"/>
            </a:pPr>
            <a:r>
              <a:rPr lang="en-US" sz="1400" dirty="0">
                <a:solidFill>
                  <a:schemeClr val="tx1"/>
                </a:solidFill>
              </a:rPr>
              <a:t>New Functions Used &amp; Context</a:t>
            </a:r>
          </a:p>
          <a:p>
            <a:pPr marL="457200" indent="-457200" algn="l">
              <a:lnSpc>
                <a:spcPct val="95000"/>
              </a:lnSpc>
              <a:buFont typeface="Wingdings" panose="05000000000000000000" pitchFamily="2" charset="2"/>
              <a:buChar char="Ø"/>
            </a:pPr>
            <a:r>
              <a:rPr lang="en-US" sz="1400" dirty="0">
                <a:solidFill>
                  <a:schemeClr val="tx1"/>
                </a:solidFill>
              </a:rPr>
              <a:t>R Code &amp; Dataset (Embedded)</a:t>
            </a:r>
          </a:p>
          <a:p>
            <a:pPr marL="914400" lvl="1" indent="-457200" algn="l">
              <a:lnSpc>
                <a:spcPct val="95000"/>
              </a:lnSpc>
              <a:buFont typeface="Arial" panose="020B0604020202020204" pitchFamily="34" charset="0"/>
              <a:buChar char="•"/>
            </a:pPr>
            <a:r>
              <a:rPr lang="en-US" sz="1400" dirty="0">
                <a:solidFill>
                  <a:schemeClr val="tx1"/>
                </a:solidFill>
              </a:rPr>
              <a:t>Attributes of the datasets used</a:t>
            </a:r>
          </a:p>
          <a:p>
            <a:pPr marL="457200" indent="-457200" algn="l">
              <a:lnSpc>
                <a:spcPct val="95000"/>
              </a:lnSpc>
              <a:buFont typeface="Wingdings" panose="05000000000000000000" pitchFamily="2" charset="2"/>
              <a:buChar char="Ø"/>
            </a:pPr>
            <a:r>
              <a:rPr lang="en-US" sz="1400" dirty="0">
                <a:solidFill>
                  <a:schemeClr val="tx1"/>
                </a:solidFill>
              </a:rPr>
              <a:t>Appendix</a:t>
            </a:r>
          </a:p>
        </p:txBody>
      </p:sp>
    </p:spTree>
    <p:extLst>
      <p:ext uri="{BB962C8B-B14F-4D97-AF65-F5344CB8AC3E}">
        <p14:creationId xmlns:p14="http://schemas.microsoft.com/office/powerpoint/2010/main" val="325227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5033"/>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4197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Aisles (Category):</a:t>
            </a:r>
          </a:p>
          <a:p>
            <a:pPr marL="628650" lvl="1" indent="-171450" algn="l">
              <a:lnSpc>
                <a:spcPct val="95000"/>
              </a:lnSpc>
              <a:buFont typeface="Arial" panose="020B0604020202020204" pitchFamily="34" charset="0"/>
              <a:buChar char="•"/>
            </a:pPr>
            <a:r>
              <a:rPr lang="en-US" sz="1200" dirty="0">
                <a:solidFill>
                  <a:schemeClr val="tx1"/>
                </a:solidFill>
              </a:rPr>
              <a:t>Aisle Id: A unique Id to represent each aisle</a:t>
            </a:r>
          </a:p>
          <a:p>
            <a:pPr marL="628650" lvl="1" indent="-171450" algn="l">
              <a:lnSpc>
                <a:spcPct val="95000"/>
              </a:lnSpc>
              <a:buFont typeface="Arial" panose="020B0604020202020204" pitchFamily="34" charset="0"/>
              <a:buChar char="•"/>
            </a:pPr>
            <a:r>
              <a:rPr lang="en-US" sz="1200" dirty="0">
                <a:solidFill>
                  <a:schemeClr val="tx1"/>
                </a:solidFill>
              </a:rPr>
              <a:t>Aisle: Contains the name of aisle based on products on the aisle</a:t>
            </a:r>
          </a:p>
          <a:p>
            <a:pPr marL="285750" indent="-285750" algn="l">
              <a:lnSpc>
                <a:spcPct val="95000"/>
              </a:lnSpc>
              <a:buFont typeface="Wingdings" panose="05000000000000000000" pitchFamily="2" charset="2"/>
              <a:buChar char="Ø"/>
            </a:pPr>
            <a:r>
              <a:rPr lang="en-US" sz="1400" dirty="0">
                <a:solidFill>
                  <a:schemeClr val="tx1"/>
                </a:solidFill>
              </a:rPr>
              <a:t>Departments:</a:t>
            </a:r>
          </a:p>
          <a:p>
            <a:pPr marL="628650" lvl="1" indent="-171450" algn="l">
              <a:lnSpc>
                <a:spcPct val="95000"/>
              </a:lnSpc>
              <a:buFont typeface="Arial" panose="020B0604020202020204" pitchFamily="34" charset="0"/>
              <a:buChar char="•"/>
            </a:pPr>
            <a:r>
              <a:rPr lang="en-US" sz="1200" dirty="0">
                <a:solidFill>
                  <a:schemeClr val="tx1"/>
                </a:solidFill>
              </a:rPr>
              <a:t>Department Id : Unique integer to represent each department</a:t>
            </a:r>
          </a:p>
          <a:p>
            <a:pPr marL="628650" lvl="1" indent="-171450" algn="l">
              <a:lnSpc>
                <a:spcPct val="95000"/>
              </a:lnSpc>
              <a:buFont typeface="Arial" panose="020B0604020202020204" pitchFamily="34" charset="0"/>
              <a:buChar char="•"/>
            </a:pPr>
            <a:r>
              <a:rPr lang="en-US" sz="1200" dirty="0">
                <a:solidFill>
                  <a:schemeClr val="tx1"/>
                </a:solidFill>
              </a:rPr>
              <a:t>Department : String which tells the name of department depending upon products in department</a:t>
            </a:r>
          </a:p>
          <a:p>
            <a:pPr marL="285750" indent="-285750" algn="l">
              <a:lnSpc>
                <a:spcPct val="95000"/>
              </a:lnSpc>
              <a:buFont typeface="Wingdings" panose="05000000000000000000" pitchFamily="2" charset="2"/>
              <a:buChar char="Ø"/>
            </a:pPr>
            <a:r>
              <a:rPr lang="en-US" sz="1400" dirty="0">
                <a:solidFill>
                  <a:schemeClr val="tx1"/>
                </a:solidFill>
              </a:rPr>
              <a:t>Orders:</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User Id : Unique integer to represent different users</a:t>
            </a:r>
          </a:p>
          <a:p>
            <a:pPr marL="628650" lvl="1" indent="-171450" algn="l">
              <a:lnSpc>
                <a:spcPct val="95000"/>
              </a:lnSpc>
              <a:buFont typeface="Arial" panose="020B0604020202020204" pitchFamily="34" charset="0"/>
              <a:buChar char="•"/>
            </a:pPr>
            <a:r>
              <a:rPr lang="en-US" sz="1200" dirty="0">
                <a:solidFill>
                  <a:schemeClr val="tx1"/>
                </a:solidFill>
              </a:rPr>
              <a:t>Eval Set : Tells whether order is from Prior or Train</a:t>
            </a:r>
          </a:p>
          <a:p>
            <a:pPr marL="628650" lvl="1" indent="-171450" algn="l">
              <a:lnSpc>
                <a:spcPct val="95000"/>
              </a:lnSpc>
              <a:buFont typeface="Arial" panose="020B0604020202020204" pitchFamily="34" charset="0"/>
              <a:buChar char="•"/>
            </a:pPr>
            <a:r>
              <a:rPr lang="en-US" sz="1200" dirty="0">
                <a:solidFill>
                  <a:schemeClr val="tx1"/>
                </a:solidFill>
              </a:rPr>
              <a:t>Order Number : Order number for the order made by customer</a:t>
            </a:r>
          </a:p>
          <a:p>
            <a:pPr marL="628650" lvl="1" indent="-171450" algn="l">
              <a:lnSpc>
                <a:spcPct val="95000"/>
              </a:lnSpc>
              <a:buFont typeface="Arial" panose="020B0604020202020204" pitchFamily="34" charset="0"/>
              <a:buChar char="•"/>
            </a:pPr>
            <a:r>
              <a:rPr lang="en-US" sz="1200" dirty="0">
                <a:solidFill>
                  <a:schemeClr val="tx1"/>
                </a:solidFill>
              </a:rPr>
              <a:t>Order Dow : Ranges from 0-6 where 0 = Sunday and 6 = Saturday</a:t>
            </a:r>
          </a:p>
          <a:p>
            <a:pPr marL="628650" lvl="1" indent="-171450" algn="l">
              <a:lnSpc>
                <a:spcPct val="95000"/>
              </a:lnSpc>
              <a:buFont typeface="Arial" panose="020B0604020202020204" pitchFamily="34" charset="0"/>
              <a:buChar char="•"/>
            </a:pPr>
            <a:r>
              <a:rPr lang="en-US" sz="1200" dirty="0">
                <a:solidFill>
                  <a:schemeClr val="tx1"/>
                </a:solidFill>
              </a:rPr>
              <a:t>Order Hour Of Day : Ranges from 0-23 where 0 = 12 AM and 23 = 11 PM</a:t>
            </a:r>
          </a:p>
          <a:p>
            <a:pPr marL="628650" lvl="1" indent="-171450" algn="l">
              <a:lnSpc>
                <a:spcPct val="95000"/>
              </a:lnSpc>
              <a:buFont typeface="Arial" panose="020B0604020202020204" pitchFamily="34" charset="0"/>
              <a:buChar char="•"/>
            </a:pPr>
            <a:r>
              <a:rPr lang="en-US" sz="1200" dirty="0">
                <a:solidFill>
                  <a:schemeClr val="tx1"/>
                </a:solidFill>
              </a:rPr>
              <a:t>Day Since Prior Order : Number of days since last order is placed</a:t>
            </a:r>
          </a:p>
        </p:txBody>
      </p:sp>
    </p:spTree>
    <p:extLst>
      <p:ext uri="{BB962C8B-B14F-4D97-AF65-F5344CB8AC3E}">
        <p14:creationId xmlns:p14="http://schemas.microsoft.com/office/powerpoint/2010/main" val="389787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1117"/>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3805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Products:</a:t>
            </a:r>
          </a:p>
          <a:p>
            <a:pPr marL="628650" lvl="1" indent="-171450" algn="l">
              <a:lnSpc>
                <a:spcPct val="95000"/>
              </a:lnSpc>
              <a:buFont typeface="Arial" panose="020B0604020202020204" pitchFamily="34" charset="0"/>
              <a:buChar char="•"/>
            </a:pPr>
            <a:r>
              <a:rPr lang="en-US" sz="1200" dirty="0">
                <a:solidFill>
                  <a:schemeClr val="tx1"/>
                </a:solidFill>
              </a:rPr>
              <a:t>Product Id : Unique Id for each product since there are huge number of products so will have large range</a:t>
            </a:r>
          </a:p>
          <a:p>
            <a:pPr marL="628650" lvl="1" indent="-171450" algn="l">
              <a:lnSpc>
                <a:spcPct val="95000"/>
              </a:lnSpc>
              <a:buFont typeface="Arial" panose="020B0604020202020204" pitchFamily="34" charset="0"/>
              <a:buChar char="•"/>
            </a:pPr>
            <a:r>
              <a:rPr lang="en-US" sz="1200" dirty="0">
                <a:solidFill>
                  <a:schemeClr val="tx1"/>
                </a:solidFill>
              </a:rPr>
              <a:t>Product Name : Name of the product</a:t>
            </a:r>
          </a:p>
          <a:p>
            <a:pPr marL="628650" lvl="1" indent="-171450" algn="l">
              <a:lnSpc>
                <a:spcPct val="95000"/>
              </a:lnSpc>
              <a:buFont typeface="Arial" panose="020B0604020202020204" pitchFamily="34" charset="0"/>
              <a:buChar char="•"/>
            </a:pPr>
            <a:r>
              <a:rPr lang="en-US" sz="1200" dirty="0">
                <a:solidFill>
                  <a:schemeClr val="tx1"/>
                </a:solidFill>
              </a:rPr>
              <a:t>Aisle Id : Id of the aisle where the product is present</a:t>
            </a:r>
          </a:p>
          <a:p>
            <a:pPr marL="628650" lvl="1" indent="-171450" algn="l">
              <a:lnSpc>
                <a:spcPct val="95000"/>
              </a:lnSpc>
              <a:buFont typeface="Arial" panose="020B0604020202020204" pitchFamily="34" charset="0"/>
              <a:buChar char="•"/>
            </a:pPr>
            <a:r>
              <a:rPr lang="en-US" sz="1200" dirty="0">
                <a:solidFill>
                  <a:schemeClr val="tx1"/>
                </a:solidFill>
              </a:rPr>
              <a:t>Department Id : Unique Id for each department</a:t>
            </a:r>
          </a:p>
          <a:p>
            <a:pPr marL="285750" indent="-285750" algn="l">
              <a:lnSpc>
                <a:spcPct val="95000"/>
              </a:lnSpc>
              <a:buFont typeface="Wingdings" panose="05000000000000000000" pitchFamily="2" charset="2"/>
              <a:buChar char="Ø"/>
            </a:pPr>
            <a:r>
              <a:rPr lang="en-US" sz="1400" dirty="0">
                <a:solidFill>
                  <a:schemeClr val="tx1"/>
                </a:solidFill>
              </a:rPr>
              <a:t>Order Products Prior &amp; Order Products Train:</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Product Id : Unique integer for each product</a:t>
            </a:r>
          </a:p>
          <a:p>
            <a:pPr marL="628650" lvl="1" indent="-171450" algn="l">
              <a:lnSpc>
                <a:spcPct val="95000"/>
              </a:lnSpc>
              <a:buFont typeface="Arial" panose="020B0604020202020204" pitchFamily="34" charset="0"/>
              <a:buChar char="•"/>
            </a:pPr>
            <a:r>
              <a:rPr lang="en-US" sz="1200" dirty="0">
                <a:solidFill>
                  <a:schemeClr val="tx1"/>
                </a:solidFill>
              </a:rPr>
              <a:t>Add to cart order : Order in which product is added in the cart</a:t>
            </a:r>
          </a:p>
          <a:p>
            <a:pPr marL="628650" lvl="1" indent="-171450" algn="l">
              <a:lnSpc>
                <a:spcPct val="95000"/>
              </a:lnSpc>
              <a:buFont typeface="Arial" panose="020B0604020202020204" pitchFamily="34" charset="0"/>
              <a:buChar char="•"/>
            </a:pPr>
            <a:r>
              <a:rPr lang="en-US" sz="1200" dirty="0">
                <a:solidFill>
                  <a:schemeClr val="tx1"/>
                </a:solidFill>
              </a:rPr>
              <a:t>Reordered : Binary variable (0 = Not reordered /1 = Reordered)</a:t>
            </a:r>
          </a:p>
        </p:txBody>
      </p:sp>
    </p:spTree>
    <p:extLst>
      <p:ext uri="{BB962C8B-B14F-4D97-AF65-F5344CB8AC3E}">
        <p14:creationId xmlns:p14="http://schemas.microsoft.com/office/powerpoint/2010/main" val="222051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Appendix</a:t>
            </a:r>
          </a:p>
        </p:txBody>
      </p:sp>
    </p:spTree>
    <p:extLst>
      <p:ext uri="{BB962C8B-B14F-4D97-AF65-F5344CB8AC3E}">
        <p14:creationId xmlns:p14="http://schemas.microsoft.com/office/powerpoint/2010/main" val="427921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Market Basket Analysis Overview</a:t>
            </a:r>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691101"/>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anose="020B0604020202020204" pitchFamily="34" charset="0"/>
              <a:buChar char="•"/>
            </a:pPr>
            <a:r>
              <a:rPr lang="en-US" sz="1400" dirty="0">
                <a:solidFill>
                  <a:schemeClr val="tx1"/>
                </a:solidFill>
              </a:rPr>
              <a:t>Market Basket Analysis is one of the key techniques used by retailers and e-commerce sites to understand which products are bought together by customers</a:t>
            </a:r>
          </a:p>
          <a:p>
            <a:pPr algn="l"/>
            <a:r>
              <a:rPr lang="en-US" sz="1400" dirty="0">
                <a:solidFill>
                  <a:schemeClr val="tx1"/>
                </a:solidFill>
              </a:rPr>
              <a:t> </a:t>
            </a:r>
          </a:p>
          <a:p>
            <a:pPr marL="171450" indent="-171450" algn="l">
              <a:buFont typeface="Arial" panose="020B0604020202020204" pitchFamily="34" charset="0"/>
              <a:buChar char="•"/>
            </a:pPr>
            <a:r>
              <a:rPr lang="en-US" sz="1400" dirty="0">
                <a:solidFill>
                  <a:schemeClr val="tx1"/>
                </a:solidFill>
              </a:rPr>
              <a:t>This understanding of associated products help companies to make effective product recommendation by identifying relationships between the items that people buy</a:t>
            </a:r>
          </a:p>
          <a:p>
            <a:pPr marL="171450" indent="-171450" algn="l">
              <a:buFont typeface="Arial" panose="020B0604020202020204" pitchFamily="34" charset="0"/>
              <a:buChar char="•"/>
            </a:pPr>
            <a:endParaRPr lang="en-US" sz="1400" dirty="0">
              <a:solidFill>
                <a:schemeClr val="tx1"/>
              </a:solidFill>
            </a:endParaRPr>
          </a:p>
          <a:p>
            <a:pPr marL="171450" indent="-171450" algn="l">
              <a:buFont typeface="Arial" panose="020B0604020202020204" pitchFamily="34" charset="0"/>
              <a:buChar char="•"/>
            </a:pPr>
            <a:r>
              <a:rPr lang="en-US" sz="1400" dirty="0">
                <a:solidFill>
                  <a:schemeClr val="tx1"/>
                </a:solidFill>
              </a:rPr>
              <a:t>Association Rules are widely used to analyze retail basket or transaction data and are intended to identify strong rules discovered in transaction data using measures of interestingness, based on the concept of strong rules</a:t>
            </a:r>
          </a:p>
        </p:txBody>
      </p:sp>
    </p:spTree>
    <p:extLst>
      <p:ext uri="{BB962C8B-B14F-4D97-AF65-F5344CB8AC3E}">
        <p14:creationId xmlns:p14="http://schemas.microsoft.com/office/powerpoint/2010/main" val="200753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Personal Care and Snacks were the top departments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Personal Care and Snacks are the departments with the highest variety of products</a:t>
            </a:r>
          </a:p>
          <a:p>
            <a:pPr marL="457200" indent="-457200" algn="l">
              <a:lnSpc>
                <a:spcPct val="95000"/>
              </a:lnSpc>
              <a:buFont typeface="Arial" panose="020B0604020202020204" pitchFamily="34" charset="0"/>
              <a:buChar char="•"/>
            </a:pPr>
            <a:r>
              <a:rPr lang="en-US" sz="1200" dirty="0">
                <a:solidFill>
                  <a:schemeClr val="tx1"/>
                </a:solidFill>
              </a:rPr>
              <a:t>Pantry and Breakfast are the 3rd and 4th highest department</a:t>
            </a:r>
          </a:p>
        </p:txBody>
      </p:sp>
      <p:pic>
        <p:nvPicPr>
          <p:cNvPr id="3" name="Graphic 2">
            <a:extLst>
              <a:ext uri="{FF2B5EF4-FFF2-40B4-BE49-F238E27FC236}">
                <a16:creationId xmlns:a16="http://schemas.microsoft.com/office/drawing/2014/main" id="{8656EDDD-ED87-4A71-A7FE-FE83870CB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06" y="1460029"/>
            <a:ext cx="5823988" cy="2907792"/>
          </a:xfrm>
          <a:prstGeom prst="rect">
            <a:avLst/>
          </a:prstGeom>
        </p:spPr>
      </p:pic>
    </p:spTree>
    <p:extLst>
      <p:ext uri="{BB962C8B-B14F-4D97-AF65-F5344CB8AC3E}">
        <p14:creationId xmlns:p14="http://schemas.microsoft.com/office/powerpoint/2010/main" val="1490334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Candy Chocolate was the top category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Candy Chocolate was the top category with highest variety of products</a:t>
            </a:r>
          </a:p>
          <a:p>
            <a:pPr marL="457200" indent="-457200" algn="l">
              <a:lnSpc>
                <a:spcPct val="95000"/>
              </a:lnSpc>
              <a:buFont typeface="Arial" panose="020B0604020202020204" pitchFamily="34" charset="0"/>
              <a:buChar char="•"/>
            </a:pPr>
            <a:r>
              <a:rPr lang="en-US" sz="1200" dirty="0">
                <a:solidFill>
                  <a:schemeClr val="tx1"/>
                </a:solidFill>
              </a:rPr>
              <a:t>Ice Cream, Vitamins Supplements, Yogurt and Chips Pretzels were other top categories by variety</a:t>
            </a:r>
          </a:p>
        </p:txBody>
      </p:sp>
      <p:pic>
        <p:nvPicPr>
          <p:cNvPr id="3" name="Graphic 2">
            <a:extLst>
              <a:ext uri="{FF2B5EF4-FFF2-40B4-BE49-F238E27FC236}">
                <a16:creationId xmlns:a16="http://schemas.microsoft.com/office/drawing/2014/main" id="{601B113D-2B88-4118-AE8F-5FE38DFED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1119" y="1460933"/>
            <a:ext cx="5461761" cy="2906888"/>
          </a:xfrm>
          <a:prstGeom prst="rect">
            <a:avLst/>
          </a:prstGeom>
        </p:spPr>
      </p:pic>
    </p:spTree>
    <p:extLst>
      <p:ext uri="{BB962C8B-B14F-4D97-AF65-F5344CB8AC3E}">
        <p14:creationId xmlns:p14="http://schemas.microsoft.com/office/powerpoint/2010/main" val="284311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Most of the reorder have less than 10 reordered items </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of the orders have less than 10 reordered items</a:t>
            </a:r>
          </a:p>
          <a:p>
            <a:pPr marL="457200" indent="-457200" algn="l">
              <a:lnSpc>
                <a:spcPct val="95000"/>
              </a:lnSpc>
              <a:buFont typeface="Arial" panose="020B0604020202020204" pitchFamily="34" charset="0"/>
              <a:buChar char="•"/>
            </a:pPr>
            <a:r>
              <a:rPr lang="en-US" sz="1200" dirty="0">
                <a:solidFill>
                  <a:schemeClr val="tx1"/>
                </a:solidFill>
              </a:rPr>
              <a:t>Number of orders begin to decrease as re-ordered products in cart increase</a:t>
            </a:r>
          </a:p>
        </p:txBody>
      </p:sp>
      <p:pic>
        <p:nvPicPr>
          <p:cNvPr id="2" name="Graphic 1">
            <a:extLst>
              <a:ext uri="{FF2B5EF4-FFF2-40B4-BE49-F238E27FC236}">
                <a16:creationId xmlns:a16="http://schemas.microsoft.com/office/drawing/2014/main" id="{C8AB8BD9-6D18-427C-BC04-EB1E28FC57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6459" y="1302314"/>
            <a:ext cx="5065025" cy="3065507"/>
          </a:xfrm>
          <a:prstGeom prst="rect">
            <a:avLst/>
          </a:prstGeom>
        </p:spPr>
      </p:pic>
    </p:spTree>
    <p:extLst>
      <p:ext uri="{BB962C8B-B14F-4D97-AF65-F5344CB8AC3E}">
        <p14:creationId xmlns:p14="http://schemas.microsoft.com/office/powerpoint/2010/main" val="416121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B485EDB-2383-4BBC-A3C3-6B849D9271AC}"/>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Thank You!</a:t>
            </a:r>
          </a:p>
        </p:txBody>
      </p:sp>
    </p:spTree>
    <p:extLst>
      <p:ext uri="{BB962C8B-B14F-4D97-AF65-F5344CB8AC3E}">
        <p14:creationId xmlns:p14="http://schemas.microsoft.com/office/powerpoint/2010/main" val="16336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Statement</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Instacart is a grocery order and delivery app, which accepts grocery orders for various products and delivers them from various partnered stores to respective customers</a:t>
            </a:r>
          </a:p>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The company wants to analyze its past transactional data to develop a recommendation system for its products so that they can effectively suggest associated items</a:t>
            </a:r>
          </a:p>
        </p:txBody>
      </p:sp>
    </p:spTree>
    <p:extLst>
      <p:ext uri="{BB962C8B-B14F-4D97-AF65-F5344CB8AC3E}">
        <p14:creationId xmlns:p14="http://schemas.microsoft.com/office/powerpoint/2010/main" val="13198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Definition</a:t>
            </a:r>
          </a:p>
          <a:p>
            <a:pPr algn="l"/>
            <a:endParaRPr lang="en-US" sz="2000" dirty="0"/>
          </a:p>
        </p:txBody>
      </p:sp>
      <p:sp>
        <p:nvSpPr>
          <p:cNvPr id="30" name="Rectangle 29">
            <a:extLst>
              <a:ext uri="{FF2B5EF4-FFF2-40B4-BE49-F238E27FC236}">
                <a16:creationId xmlns:a16="http://schemas.microsoft.com/office/drawing/2014/main" id="{E1CB0469-EA4D-4679-BCB6-80EBEBB1B4F0}"/>
              </a:ext>
            </a:extLst>
          </p:cNvPr>
          <p:cNvSpPr/>
          <p:nvPr/>
        </p:nvSpPr>
        <p:spPr>
          <a:xfrm>
            <a:off x="390807" y="1494829"/>
            <a:ext cx="2112264"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Current State</a:t>
            </a:r>
          </a:p>
        </p:txBody>
      </p:sp>
      <p:sp>
        <p:nvSpPr>
          <p:cNvPr id="31" name="Rectangle 30">
            <a:extLst>
              <a:ext uri="{FF2B5EF4-FFF2-40B4-BE49-F238E27FC236}">
                <a16:creationId xmlns:a16="http://schemas.microsoft.com/office/drawing/2014/main" id="{A34D2022-B4D9-4A7F-877A-8C70BA6F048C}"/>
              </a:ext>
            </a:extLst>
          </p:cNvPr>
          <p:cNvSpPr/>
          <p:nvPr/>
        </p:nvSpPr>
        <p:spPr>
          <a:xfrm>
            <a:off x="390807" y="1812275"/>
            <a:ext cx="2112264"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mj-lt"/>
              </a:rPr>
              <a:t>Instacart is a grocery order and delivery app </a:t>
            </a:r>
          </a:p>
          <a:p>
            <a:pPr marL="285750" indent="-285750">
              <a:spcBef>
                <a:spcPts val="600"/>
              </a:spcBef>
              <a:buFont typeface="Arial" panose="020B0604020202020204" pitchFamily="34" charset="0"/>
              <a:buChar char="•"/>
            </a:pPr>
            <a:r>
              <a:rPr lang="en-US" sz="1200" dirty="0">
                <a:solidFill>
                  <a:schemeClr val="tx1"/>
                </a:solidFill>
                <a:latin typeface="+mj-lt"/>
              </a:rPr>
              <a:t>It aims to make it easy to fill your pantry with your personal favorites and staples when you need them</a:t>
            </a:r>
          </a:p>
          <a:p>
            <a:pPr marL="285750" indent="-285750">
              <a:spcBef>
                <a:spcPts val="600"/>
              </a:spcBef>
              <a:buFont typeface="Arial" panose="020B0604020202020204" pitchFamily="34" charset="0"/>
              <a:buChar char="•"/>
            </a:pPr>
            <a:r>
              <a:rPr lang="en-US" sz="1200" dirty="0">
                <a:solidFill>
                  <a:schemeClr val="tx1"/>
                </a:solidFill>
                <a:latin typeface="+mj-lt"/>
              </a:rPr>
              <a:t>The existing product recommendation system is manual rule-based and limited to a few of their top products/categories</a:t>
            </a:r>
          </a:p>
        </p:txBody>
      </p:sp>
      <p:sp>
        <p:nvSpPr>
          <p:cNvPr id="38" name="Rectangle 37">
            <a:extLst>
              <a:ext uri="{FF2B5EF4-FFF2-40B4-BE49-F238E27FC236}">
                <a16:creationId xmlns:a16="http://schemas.microsoft.com/office/drawing/2014/main" id="{C41CF8F7-5A96-4907-9E98-8646D6740BB5}"/>
              </a:ext>
            </a:extLst>
          </p:cNvPr>
          <p:cNvSpPr/>
          <p:nvPr/>
        </p:nvSpPr>
        <p:spPr>
          <a:xfrm>
            <a:off x="6646564" y="1494829"/>
            <a:ext cx="210727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Desired State</a:t>
            </a:r>
          </a:p>
        </p:txBody>
      </p:sp>
      <p:sp>
        <p:nvSpPr>
          <p:cNvPr id="39" name="Rectangle 38">
            <a:extLst>
              <a:ext uri="{FF2B5EF4-FFF2-40B4-BE49-F238E27FC236}">
                <a16:creationId xmlns:a16="http://schemas.microsoft.com/office/drawing/2014/main" id="{9B4C98FD-879A-4BB0-9CE8-68896AB4B51F}"/>
              </a:ext>
            </a:extLst>
          </p:cNvPr>
          <p:cNvSpPr/>
          <p:nvPr/>
        </p:nvSpPr>
        <p:spPr>
          <a:xfrm>
            <a:off x="6646563" y="1812275"/>
            <a:ext cx="2107277"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b="1" dirty="0">
                <a:solidFill>
                  <a:schemeClr val="tx1"/>
                </a:solidFill>
                <a:latin typeface="+mj-lt"/>
              </a:rPr>
              <a:t>Outcome: </a:t>
            </a:r>
            <a:r>
              <a:rPr lang="en-US" sz="1200" dirty="0">
                <a:solidFill>
                  <a:schemeClr val="tx1"/>
                </a:solidFill>
                <a:latin typeface="+mj-lt"/>
              </a:rPr>
              <a:t>Instacart is able to recommend products effectively</a:t>
            </a:r>
          </a:p>
          <a:p>
            <a:pPr marL="285750" indent="-285750">
              <a:buFont typeface="Arial" panose="020B0604020202020204" pitchFamily="34" charset="0"/>
              <a:buChar char="•"/>
            </a:pPr>
            <a:r>
              <a:rPr lang="en-US" sz="1200" b="1" dirty="0">
                <a:solidFill>
                  <a:schemeClr val="tx1"/>
                </a:solidFill>
                <a:latin typeface="+mj-lt"/>
              </a:rPr>
              <a:t>Behavior: </a:t>
            </a:r>
            <a:r>
              <a:rPr lang="en-US" sz="1200" dirty="0">
                <a:solidFill>
                  <a:schemeClr val="tx1"/>
                </a:solidFill>
                <a:latin typeface="+mj-lt"/>
              </a:rPr>
              <a:t>Instacart implement the new recommendation algorithm based on the findings and insights from the analysis</a:t>
            </a:r>
          </a:p>
          <a:p>
            <a:pPr marL="285750" indent="-285750">
              <a:buFont typeface="Arial" panose="020B0604020202020204" pitchFamily="34" charset="0"/>
              <a:buChar char="•"/>
            </a:pPr>
            <a:r>
              <a:rPr lang="en-US" sz="1200" b="1" dirty="0">
                <a:solidFill>
                  <a:schemeClr val="tx1"/>
                </a:solidFill>
                <a:latin typeface="+mj-lt"/>
              </a:rPr>
              <a:t>Insight: </a:t>
            </a:r>
            <a:r>
              <a:rPr lang="en-US" sz="1200" dirty="0">
                <a:solidFill>
                  <a:schemeClr val="tx1"/>
                </a:solidFill>
                <a:latin typeface="+mj-lt"/>
              </a:rPr>
              <a:t>Instacart was able to identify the products which are frequently bought together</a:t>
            </a:r>
          </a:p>
        </p:txBody>
      </p:sp>
      <p:sp>
        <p:nvSpPr>
          <p:cNvPr id="40" name="Rectangle 39">
            <a:extLst>
              <a:ext uri="{FF2B5EF4-FFF2-40B4-BE49-F238E27FC236}">
                <a16:creationId xmlns:a16="http://schemas.microsoft.com/office/drawing/2014/main" id="{BDFA9881-B1C5-4DE5-99F7-CD0F96D1069C}"/>
              </a:ext>
            </a:extLst>
          </p:cNvPr>
          <p:cNvSpPr/>
          <p:nvPr/>
        </p:nvSpPr>
        <p:spPr>
          <a:xfrm>
            <a:off x="3053517" y="1722400"/>
            <a:ext cx="302041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Gap</a:t>
            </a:r>
          </a:p>
        </p:txBody>
      </p:sp>
      <p:sp>
        <p:nvSpPr>
          <p:cNvPr id="41" name="Rectangle 40">
            <a:extLst>
              <a:ext uri="{FF2B5EF4-FFF2-40B4-BE49-F238E27FC236}">
                <a16:creationId xmlns:a16="http://schemas.microsoft.com/office/drawing/2014/main" id="{4947807D-0E60-4035-98AE-E518F8D8B7E5}"/>
              </a:ext>
            </a:extLst>
          </p:cNvPr>
          <p:cNvSpPr/>
          <p:nvPr/>
        </p:nvSpPr>
        <p:spPr>
          <a:xfrm>
            <a:off x="3053517" y="2039846"/>
            <a:ext cx="3017520" cy="463504"/>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Instacart doesn’t have an effective products recommendation in place</a:t>
            </a:r>
          </a:p>
        </p:txBody>
      </p:sp>
      <p:sp>
        <p:nvSpPr>
          <p:cNvPr id="42" name="Rectangle 41">
            <a:extLst>
              <a:ext uri="{FF2B5EF4-FFF2-40B4-BE49-F238E27FC236}">
                <a16:creationId xmlns:a16="http://schemas.microsoft.com/office/drawing/2014/main" id="{275A012F-635A-4479-B9A8-D92B3C4E352E}"/>
              </a:ext>
            </a:extLst>
          </p:cNvPr>
          <p:cNvSpPr/>
          <p:nvPr/>
        </p:nvSpPr>
        <p:spPr>
          <a:xfrm>
            <a:off x="3053517" y="3602586"/>
            <a:ext cx="3017520"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Key Question</a:t>
            </a:r>
          </a:p>
        </p:txBody>
      </p:sp>
      <p:sp>
        <p:nvSpPr>
          <p:cNvPr id="43" name="Rectangle 42">
            <a:extLst>
              <a:ext uri="{FF2B5EF4-FFF2-40B4-BE49-F238E27FC236}">
                <a16:creationId xmlns:a16="http://schemas.microsoft.com/office/drawing/2014/main" id="{9855B532-860F-449E-96C5-CDC6C7FD5059}"/>
              </a:ext>
            </a:extLst>
          </p:cNvPr>
          <p:cNvSpPr/>
          <p:nvPr/>
        </p:nvSpPr>
        <p:spPr>
          <a:xfrm>
            <a:off x="3053516" y="3920032"/>
            <a:ext cx="3017520" cy="511291"/>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What are the products which are frequently bought together?</a:t>
            </a:r>
          </a:p>
        </p:txBody>
      </p:sp>
      <p:sp>
        <p:nvSpPr>
          <p:cNvPr id="15" name="Isosceles Triangle 14">
            <a:extLst>
              <a:ext uri="{FF2B5EF4-FFF2-40B4-BE49-F238E27FC236}">
                <a16:creationId xmlns:a16="http://schemas.microsoft.com/office/drawing/2014/main" id="{5DCF65B5-2A90-4EC2-B225-D1C8D2093F4C}"/>
              </a:ext>
            </a:extLst>
          </p:cNvPr>
          <p:cNvSpPr/>
          <p:nvPr/>
        </p:nvSpPr>
        <p:spPr>
          <a:xfrm rot="5400000">
            <a:off x="2568371"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4C3259C0-CF5E-47CF-8C38-E15882ADF8F6}"/>
              </a:ext>
            </a:extLst>
          </p:cNvPr>
          <p:cNvSpPr/>
          <p:nvPr/>
        </p:nvSpPr>
        <p:spPr>
          <a:xfrm rot="5400000">
            <a:off x="6086074"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Executive Summary</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600" dirty="0">
                <a:solidFill>
                  <a:schemeClr val="tx1"/>
                </a:solidFill>
              </a:rPr>
              <a:t>Customers buying meat products, fresh fruits or meat alternatives should be recommended best selling products from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Yogurt should be recommended top 5 best selling flavors in the category</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dairy, eggs, frozen and canned foods should be recommended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All customers buying protein bars should also be recommended other health products like Peanut Butter, Greek Yogurt &amp; Nutrition Blends</a:t>
            </a:r>
          </a:p>
        </p:txBody>
      </p:sp>
    </p:spTree>
    <p:extLst>
      <p:ext uri="{BB962C8B-B14F-4D97-AF65-F5344CB8AC3E}">
        <p14:creationId xmlns:p14="http://schemas.microsoft.com/office/powerpoint/2010/main" val="174706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06A1B9E-882C-4984-ABA7-ED8E3E218575}"/>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highest number of orders were observed during 9 AM – 11 AM on Monday</a:t>
            </a:r>
          </a:p>
          <a:p>
            <a:pPr marL="457200" indent="-457200" algn="l">
              <a:lnSpc>
                <a:spcPct val="95000"/>
              </a:lnSpc>
              <a:buFont typeface="Arial" panose="020B0604020202020204" pitchFamily="34" charset="0"/>
              <a:buChar char="•"/>
            </a:pPr>
            <a:r>
              <a:rPr lang="en-US" sz="1200" dirty="0">
                <a:solidFill>
                  <a:schemeClr val="tx1"/>
                </a:solidFill>
              </a:rPr>
              <a:t>The highest number of orders were recorded on Sundays and Mondays</a:t>
            </a:r>
          </a:p>
        </p:txBody>
      </p:sp>
      <p:pic>
        <p:nvPicPr>
          <p:cNvPr id="4" name="Picture 3" descr="Table&#10;&#10;Description automatically generated">
            <a:extLst>
              <a:ext uri="{FF2B5EF4-FFF2-40B4-BE49-F238E27FC236}">
                <a16:creationId xmlns:a16="http://schemas.microsoft.com/office/drawing/2014/main" id="{D0E05B9B-036A-48B6-88D7-C24746957A37}"/>
              </a:ext>
            </a:extLst>
          </p:cNvPr>
          <p:cNvPicPr>
            <a:picLocks noChangeAspect="1"/>
          </p:cNvPicPr>
          <p:nvPr/>
        </p:nvPicPr>
        <p:blipFill>
          <a:blip r:embed="rId2"/>
          <a:stretch>
            <a:fillRect/>
          </a:stretch>
        </p:blipFill>
        <p:spPr>
          <a:xfrm>
            <a:off x="832757" y="1682196"/>
            <a:ext cx="4353951" cy="2615895"/>
          </a:xfrm>
          <a:prstGeom prst="rect">
            <a:avLst/>
          </a:prstGeom>
          <a:ln>
            <a:solidFill>
              <a:schemeClr val="bg1">
                <a:lumMod val="85000"/>
              </a:schemeClr>
            </a:solidFill>
          </a:ln>
        </p:spPr>
      </p:pic>
      <p:pic>
        <p:nvPicPr>
          <p:cNvPr id="10" name="Graphic 9">
            <a:extLst>
              <a:ext uri="{FF2B5EF4-FFF2-40B4-BE49-F238E27FC236}">
                <a16:creationId xmlns:a16="http://schemas.microsoft.com/office/drawing/2014/main" id="{6B9DC032-690E-4EBD-81DC-83D1AA3124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7714" y="3022515"/>
            <a:ext cx="2132096" cy="1289304"/>
          </a:xfrm>
          <a:prstGeom prst="rect">
            <a:avLst/>
          </a:prstGeom>
        </p:spPr>
      </p:pic>
      <p:pic>
        <p:nvPicPr>
          <p:cNvPr id="6" name="Graphic 5">
            <a:extLst>
              <a:ext uri="{FF2B5EF4-FFF2-40B4-BE49-F238E27FC236}">
                <a16:creationId xmlns:a16="http://schemas.microsoft.com/office/drawing/2014/main" id="{4CA012DA-4F12-4A16-93E9-A1D903F2B7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7714" y="1679567"/>
            <a:ext cx="2136278" cy="1292386"/>
          </a:xfrm>
          <a:prstGeom prst="rect">
            <a:avLst/>
          </a:prstGeom>
        </p:spPr>
      </p:pic>
      <p:sp>
        <p:nvSpPr>
          <p:cNvPr id="7" name="Rectangle 4">
            <a:extLst>
              <a:ext uri="{FF2B5EF4-FFF2-40B4-BE49-F238E27FC236}">
                <a16:creationId xmlns:a16="http://schemas.microsoft.com/office/drawing/2014/main" id="{B54B8FC7-FCBE-4C06-BCD6-3B149E3FCA70}"/>
              </a:ext>
            </a:extLst>
          </p:cNvPr>
          <p:cNvSpPr txBox="1">
            <a:spLocks noChangeArrowheads="1"/>
          </p:cNvSpPr>
          <p:nvPr/>
        </p:nvSpPr>
        <p:spPr>
          <a:xfrm>
            <a:off x="417990" y="641845"/>
            <a:ext cx="7431820"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Mondays experienced highest orders between 9 AM – 11 AM</a:t>
            </a:r>
          </a:p>
          <a:p>
            <a:pPr algn="l"/>
            <a:endParaRPr lang="en-US" sz="2000" dirty="0"/>
          </a:p>
        </p:txBody>
      </p:sp>
    </p:spTree>
    <p:extLst>
      <p:ext uri="{BB962C8B-B14F-4D97-AF65-F5344CB8AC3E}">
        <p14:creationId xmlns:p14="http://schemas.microsoft.com/office/powerpoint/2010/main" val="25013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was the department with highest orders having ‘Fresh Fruits’ &amp; ‘Fresh Vegetables’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Fruits</a:t>
            </a:r>
          </a:p>
          <a:p>
            <a:pPr algn="ctr"/>
            <a:r>
              <a:rPr lang="en-US" sz="1200" dirty="0">
                <a:latin typeface="+mj-lt"/>
              </a:rPr>
              <a:t>3.8 M</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Vegetables</a:t>
            </a:r>
          </a:p>
          <a:p>
            <a:pPr algn="ctr"/>
            <a:r>
              <a:rPr lang="en-US" sz="1200" dirty="0">
                <a:latin typeface="+mj-lt"/>
              </a:rPr>
              <a:t>3.6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Produce</a:t>
            </a:r>
          </a:p>
          <a:p>
            <a:pPr algn="ctr"/>
            <a:r>
              <a:rPr lang="en-US" sz="1400" dirty="0">
                <a:ln w="0"/>
                <a:solidFill>
                  <a:schemeClr val="tx1"/>
                </a:solidFill>
                <a:latin typeface="+mj-lt"/>
              </a:rPr>
              <a:t>9.9 M</a:t>
            </a:r>
            <a:endParaRPr lang="en-US" sz="1400" dirty="0">
              <a:solidFill>
                <a:schemeClr val="tx1"/>
              </a:solidFill>
              <a:latin typeface="+mj-lt"/>
            </a:endParaRP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- 118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Garlic</a:t>
            </a:r>
          </a:p>
          <a:p>
            <a:pPr algn="ctr"/>
            <a:r>
              <a:rPr lang="en-US" sz="1000" dirty="0">
                <a:solidFill>
                  <a:schemeClr val="tx1"/>
                </a:solidFill>
                <a:latin typeface="+mj-lt"/>
              </a:rPr>
              <a:t>114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Zucchini</a:t>
            </a:r>
          </a:p>
          <a:p>
            <a:pPr algn="ctr"/>
            <a:r>
              <a:rPr lang="en-US" sz="1000" dirty="0">
                <a:solidFill>
                  <a:schemeClr val="tx1"/>
                </a:solidFill>
                <a:latin typeface="+mj-lt"/>
              </a:rPr>
              <a:t>109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a:t>
            </a:r>
          </a:p>
          <a:p>
            <a:pPr algn="ctr"/>
            <a:r>
              <a:rPr lang="en-US" sz="1000" dirty="0">
                <a:solidFill>
                  <a:schemeClr val="tx1"/>
                </a:solidFill>
                <a:latin typeface="+mj-lt"/>
              </a:rPr>
              <a:t>491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Bag of Organic Bananas - 394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Organic Strawberries</a:t>
            </a:r>
          </a:p>
          <a:p>
            <a:pPr algn="ctr"/>
            <a:r>
              <a:rPr lang="en-US" sz="980" dirty="0">
                <a:solidFill>
                  <a:schemeClr val="tx1"/>
                </a:solidFill>
                <a:latin typeface="+mj-lt"/>
              </a:rPr>
              <a:t>276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highest number of orders is Produce with a total order of 9.9 M</a:t>
            </a:r>
          </a:p>
          <a:p>
            <a:pPr marL="914400" lvl="1" indent="-457200" algn="l">
              <a:lnSpc>
                <a:spcPct val="95000"/>
              </a:lnSpc>
              <a:buFont typeface="Arial" panose="020B0604020202020204" pitchFamily="34" charset="0"/>
              <a:buChar char="•"/>
            </a:pPr>
            <a:r>
              <a:rPr lang="en-US" sz="1200" dirty="0">
                <a:solidFill>
                  <a:schemeClr val="tx1"/>
                </a:solidFill>
              </a:rPr>
              <a:t>Bananas were the most ordered Fresh Fruits followed by Strawberries</a:t>
            </a:r>
          </a:p>
          <a:p>
            <a:pPr marL="914400" lvl="1" indent="-457200" algn="l">
              <a:lnSpc>
                <a:spcPct val="95000"/>
              </a:lnSpc>
              <a:buFont typeface="Arial" panose="020B0604020202020204" pitchFamily="34" charset="0"/>
              <a:buChar char="•"/>
            </a:pPr>
            <a:r>
              <a:rPr lang="en-US" sz="1200" dirty="0">
                <a:solidFill>
                  <a:schemeClr val="tx1"/>
                </a:solidFill>
              </a:rPr>
              <a:t>Organic Yellow Onion and Organic Garlic were the most ordered Fresh Vegetables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04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Diary Eggs was the department with second highest orders having ‘Yogurt’ &amp; ‘Packaged Cheese’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Yogurt</a:t>
            </a:r>
          </a:p>
          <a:p>
            <a:pPr algn="ctr"/>
            <a:r>
              <a:rPr lang="en-US" sz="1200" dirty="0">
                <a:latin typeface="+mj-lt"/>
              </a:rPr>
              <a:t>1.5 M </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Packaged Cheese</a:t>
            </a:r>
          </a:p>
          <a:p>
            <a:pPr algn="ctr"/>
            <a:r>
              <a:rPr lang="en-US" sz="1200" dirty="0">
                <a:latin typeface="+mj-lt"/>
              </a:rPr>
              <a:t>1.0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Dairy Eggs</a:t>
            </a:r>
          </a:p>
          <a:p>
            <a:pPr algn="ctr"/>
            <a:r>
              <a:rPr lang="en-US" sz="1400" dirty="0">
                <a:solidFill>
                  <a:schemeClr val="tx1"/>
                </a:solidFill>
                <a:latin typeface="+mj-lt"/>
              </a:rPr>
              <a:t>5.6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- 62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Grated Parmesan</a:t>
            </a:r>
          </a:p>
          <a:p>
            <a:pPr algn="ctr"/>
            <a:r>
              <a:rPr lang="en-US" sz="1000" dirty="0">
                <a:solidFill>
                  <a:schemeClr val="tx1"/>
                </a:solidFill>
                <a:latin typeface="+mj-lt"/>
              </a:rPr>
              <a:t>47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Shredded Parmesan</a:t>
            </a:r>
          </a:p>
          <a:p>
            <a:pPr algn="ctr"/>
            <a:r>
              <a:rPr lang="en-US" sz="1000" dirty="0">
                <a:solidFill>
                  <a:schemeClr val="tx1"/>
                </a:solidFill>
                <a:latin typeface="+mj-lt"/>
              </a:rPr>
              <a:t>38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Strained Yogurt - 31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0% Nonfat Greek Yogurt - 28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Total Greek Strained Yogurt - 27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second highest number of orders is Dairy Eggs with a total order of 5.6 M</a:t>
            </a:r>
          </a:p>
          <a:p>
            <a:pPr marL="914400" lvl="1" indent="-457200" algn="l">
              <a:lnSpc>
                <a:spcPct val="95000"/>
              </a:lnSpc>
              <a:buFont typeface="Arial" panose="020B0604020202020204" pitchFamily="34" charset="0"/>
              <a:buChar char="•"/>
            </a:pPr>
            <a:r>
              <a:rPr lang="en-US" sz="1200" dirty="0">
                <a:solidFill>
                  <a:schemeClr val="tx1"/>
                </a:solidFill>
              </a:rPr>
              <a:t>Total 2% Strained Yogurt was the most ordered Yogurt followed by Total 0% Nonfat Greek Yogurt </a:t>
            </a:r>
          </a:p>
          <a:p>
            <a:pPr marL="914400" lvl="1" indent="-457200" algn="l">
              <a:lnSpc>
                <a:spcPct val="95000"/>
              </a:lnSpc>
              <a:buFont typeface="Arial" panose="020B0604020202020204" pitchFamily="34" charset="0"/>
              <a:buChar char="•"/>
            </a:pPr>
            <a:r>
              <a:rPr lang="en-US" sz="1200" dirty="0">
                <a:solidFill>
                  <a:schemeClr val="tx1"/>
                </a:solidFill>
              </a:rPr>
              <a:t>Organic Whole String Cheese  was the most ordered Packaged Cheese followed by Grated Parmesan </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Snacks was the department with third highest orders having ‘Chips Pretzels’ &amp; ‘Crackers’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Chips Pretzels</a:t>
            </a:r>
          </a:p>
          <a:p>
            <a:pPr algn="ctr"/>
            <a:r>
              <a:rPr lang="en-US" sz="1200" dirty="0">
                <a:latin typeface="+mj-lt"/>
              </a:rPr>
              <a:t>754 K</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Crackers</a:t>
            </a:r>
          </a:p>
          <a:p>
            <a:pPr algn="ctr"/>
            <a:r>
              <a:rPr lang="en-US" sz="1200" dirty="0">
                <a:latin typeface="+mj-lt"/>
              </a:rPr>
              <a:t>478 K</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Snacks</a:t>
            </a:r>
          </a:p>
          <a:p>
            <a:pPr algn="ctr"/>
            <a:r>
              <a:rPr lang="en-US" sz="1400" dirty="0">
                <a:solidFill>
                  <a:schemeClr val="tx1"/>
                </a:solidFill>
                <a:latin typeface="+mj-lt"/>
              </a:rPr>
              <a:t>3.0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Crackers Cheddar Snack Packs - 13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Hint Of Sea Salt Almond Nut - 12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Cheddar Snack Crackers - 11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Lightly Salted Baked Pea Crisps - 26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s-ES" sz="1000" dirty="0">
                <a:solidFill>
                  <a:schemeClr val="tx1"/>
                </a:solidFill>
                <a:latin typeface="+mj-lt"/>
              </a:rPr>
              <a:t>Sea Salt Pita Chips </a:t>
            </a:r>
          </a:p>
          <a:p>
            <a:pPr algn="ctr"/>
            <a:r>
              <a:rPr lang="es-ES" sz="1000" dirty="0">
                <a:solidFill>
                  <a:schemeClr val="tx1"/>
                </a:solidFill>
                <a:latin typeface="+mj-lt"/>
              </a:rPr>
              <a:t>17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Pretzel Crisps Crackers - 16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third highest number of orders is Snacks with a total order of 3.0 M</a:t>
            </a:r>
          </a:p>
          <a:p>
            <a:pPr marL="914400" lvl="1" indent="-457200" algn="l">
              <a:lnSpc>
                <a:spcPct val="95000"/>
              </a:lnSpc>
              <a:buFont typeface="Arial" panose="020B0604020202020204" pitchFamily="34" charset="0"/>
              <a:buChar char="•"/>
            </a:pPr>
            <a:r>
              <a:rPr lang="en-US" sz="1200" dirty="0">
                <a:solidFill>
                  <a:schemeClr val="tx1"/>
                </a:solidFill>
              </a:rPr>
              <a:t>Lightly Salted Baked Pea Crisps  was the most ordered Chips Pretzels followed by Sea Salt Pita Chips</a:t>
            </a:r>
          </a:p>
          <a:p>
            <a:pPr marL="914400" lvl="1" indent="-457200" algn="l">
              <a:lnSpc>
                <a:spcPct val="95000"/>
              </a:lnSpc>
              <a:buFont typeface="Arial" panose="020B0604020202020204" pitchFamily="34" charset="0"/>
              <a:buChar char="•"/>
            </a:pPr>
            <a:r>
              <a:rPr lang="en-US" sz="1200" dirty="0">
                <a:solidFill>
                  <a:schemeClr val="tx1"/>
                </a:solidFill>
              </a:rPr>
              <a:t>Crackers Cheddar Snack Packs and Hint Of Sea Salt Almond Nut were the most ordered Crackers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149027"/>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3F7F49DAD2A448D0E0C587B66056D" ma:contentTypeVersion="9" ma:contentTypeDescription="Create a new document." ma:contentTypeScope="" ma:versionID="81671cc73b5cfbb3cd18c95fc0cb0d57">
  <xsd:schema xmlns:xsd="http://www.w3.org/2001/XMLSchema" xmlns:xs="http://www.w3.org/2001/XMLSchema" xmlns:p="http://schemas.microsoft.com/office/2006/metadata/properties" xmlns:ns2="df23728a-67b0-4bb1-933d-e4ccd81baebb" targetNamespace="http://schemas.microsoft.com/office/2006/metadata/properties" ma:root="true" ma:fieldsID="0dc277b59575e6120ed77650b1fe2f1c" ns2:_="">
    <xsd:import namespace="df23728a-67b0-4bb1-933d-e4ccd81baeb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3728a-67b0-4bb1-933d-e4ccd81ba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7A4A8C-0588-4F8B-9FA9-189674603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23728a-67b0-4bb1-933d-e4ccd81bae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1163</TotalTime>
  <Words>2328</Words>
  <Application>Microsoft Office PowerPoint</Application>
  <PresentationFormat>On-screen Show (16:9)</PresentationFormat>
  <Paragraphs>285</Paragraphs>
  <Slides>27</Slides>
  <Notes>8</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Times New Roman</vt:lpstr>
      <vt:lpstr>Wingdings</vt:lpstr>
      <vt:lpstr>3_Office Theme</vt:lpstr>
      <vt:lpstr>2_Office Theme</vt:lpstr>
      <vt:lpstr>1_Office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Shrivastava, Tanmay (shrivaty)</cp:lastModifiedBy>
  <cp:revision>267</cp:revision>
  <dcterms:created xsi:type="dcterms:W3CDTF">2010-04-12T23:12:02Z</dcterms:created>
  <dcterms:modified xsi:type="dcterms:W3CDTF">2021-07-13T19:14:47Z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0x0101007933F7F49DAD2A448D0E0C587B66056D</vt:lpwstr>
  </property>
</Properties>
</file>