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99" r:id="rId9"/>
    <p:sldId id="317" r:id="rId10"/>
    <p:sldId id="267" r:id="rId11"/>
    <p:sldId id="266" r:id="rId12"/>
    <p:sldId id="290" r:id="rId13"/>
    <p:sldId id="273" r:id="rId14"/>
    <p:sldId id="272" r:id="rId15"/>
    <p:sldId id="287" r:id="rId16"/>
    <p:sldId id="288" r:id="rId17"/>
    <p:sldId id="291" r:id="rId18"/>
    <p:sldId id="303" r:id="rId19"/>
    <p:sldId id="300" r:id="rId20"/>
    <p:sldId id="312" r:id="rId21"/>
    <p:sldId id="302" r:id="rId22"/>
    <p:sldId id="306" r:id="rId23"/>
    <p:sldId id="304" r:id="rId24"/>
    <p:sldId id="307" r:id="rId25"/>
    <p:sldId id="319" r:id="rId26"/>
    <p:sldId id="321" r:id="rId27"/>
    <p:sldId id="322" r:id="rId28"/>
    <p:sldId id="311" r:id="rId29"/>
    <p:sldId id="323" r:id="rId30"/>
    <p:sldId id="275" r:id="rId31"/>
    <p:sldId id="285" r:id="rId32"/>
    <p:sldId id="27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 snapToObjects="1">
      <p:cViewPr varScale="1">
        <p:scale>
          <a:sx n="73" d="100"/>
          <a:sy n="73" d="100"/>
        </p:scale>
        <p:origin x="10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Feature Importance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Sheet1!$B$4:$B$15</c:f>
              <c:strCache>
                <c:ptCount val="12"/>
                <c:pt idx="0">
                  <c:v>Key</c:v>
                </c:pt>
                <c:pt idx="1">
                  <c:v>Year</c:v>
                </c:pt>
                <c:pt idx="2">
                  <c:v>Mode</c:v>
                </c:pt>
                <c:pt idx="3">
                  <c:v>Acousticness</c:v>
                </c:pt>
                <c:pt idx="4">
                  <c:v>Valence</c:v>
                </c:pt>
                <c:pt idx="5">
                  <c:v>Instrumentalness</c:v>
                </c:pt>
                <c:pt idx="6">
                  <c:v>Liveliness</c:v>
                </c:pt>
                <c:pt idx="7">
                  <c:v>Danceability</c:v>
                </c:pt>
                <c:pt idx="8">
                  <c:v>Energy</c:v>
                </c:pt>
                <c:pt idx="9">
                  <c:v>Speechiness</c:v>
                </c:pt>
                <c:pt idx="10">
                  <c:v>Tempo</c:v>
                </c:pt>
                <c:pt idx="11">
                  <c:v>Loudness</c:v>
                </c:pt>
              </c:strCache>
            </c:strRef>
          </c:cat>
          <c:val>
            <c:numRef>
              <c:f>Sheet1!$C$4:$C$15</c:f>
              <c:numCache>
                <c:formatCode>General</c:formatCode>
                <c:ptCount val="12"/>
                <c:pt idx="0">
                  <c:v>0.14904450030895999</c:v>
                </c:pt>
                <c:pt idx="1">
                  <c:v>0.14692029290460401</c:v>
                </c:pt>
                <c:pt idx="2">
                  <c:v>0.10328003240052699</c:v>
                </c:pt>
                <c:pt idx="3">
                  <c:v>9.2896919844015796E-2</c:v>
                </c:pt>
                <c:pt idx="4">
                  <c:v>9.1097824581373193E-2</c:v>
                </c:pt>
                <c:pt idx="5">
                  <c:v>9.0689207014049297E-2</c:v>
                </c:pt>
                <c:pt idx="6">
                  <c:v>8.44848265331965E-2</c:v>
                </c:pt>
                <c:pt idx="7">
                  <c:v>8.2253208361249205E-2</c:v>
                </c:pt>
                <c:pt idx="8">
                  <c:v>8.0192037572352104E-2</c:v>
                </c:pt>
                <c:pt idx="9">
                  <c:v>7.0593889265657003E-2</c:v>
                </c:pt>
                <c:pt idx="10">
                  <c:v>8.5375952690711198E-3</c:v>
                </c:pt>
                <c:pt idx="11" formatCode="0.00E+00">
                  <c:v>9.66594494277761E-6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56-402D-B2CB-D1D6230719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4109680"/>
        <c:axId val="1214110096"/>
      </c:barChart>
      <c:catAx>
        <c:axId val="121410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110096"/>
        <c:crosses val="autoZero"/>
        <c:auto val="1"/>
        <c:lblAlgn val="ctr"/>
        <c:lblOffset val="100"/>
        <c:noMultiLvlLbl val="0"/>
      </c:catAx>
      <c:valAx>
        <c:axId val="121411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1410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50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500-67B2-6247-93E1-BD46BFE4A8D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DFA-8845-D341-9085-FA976504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4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500-67B2-6247-93E1-BD46BFE4A8D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DFA-8845-D341-9085-FA976504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49656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49656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500-67B2-6247-93E1-BD46BFE4A8D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DFA-8845-D341-9085-FA976504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500-67B2-6247-93E1-BD46BFE4A8D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DFA-8845-D341-9085-FA976504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5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7626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5598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500-67B2-6247-93E1-BD46BFE4A8D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DFA-8845-D341-9085-FA976504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4662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34662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500-67B2-6247-93E1-BD46BFE4A8D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DFA-8845-D341-9085-FA976504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2825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2825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500-67B2-6247-93E1-BD46BFE4A8D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DFA-8845-D341-9085-FA976504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500-67B2-6247-93E1-BD46BFE4A8D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DFA-8845-D341-9085-FA976504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500-67B2-6247-93E1-BD46BFE4A8D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DFA-8845-D341-9085-FA976504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48930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2928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500-67B2-6247-93E1-BD46BFE4A8D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DFA-8845-D341-9085-FA976504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489301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2928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F500-67B2-6247-93E1-BD46BFE4A8D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0DFA-8845-D341-9085-FA976504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409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5023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F500-67B2-6247-93E1-BD46BFE4A8D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50234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5023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B0DFA-8845-D341-9085-FA976504D6A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FAC4EB-DDEB-1843-8200-05C8D0EED33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0" y="4572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7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emf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8269DB-F7EE-415C-AD8A-79C17115E4B9}"/>
              </a:ext>
            </a:extLst>
          </p:cNvPr>
          <p:cNvSpPr/>
          <p:nvPr/>
        </p:nvSpPr>
        <p:spPr>
          <a:xfrm>
            <a:off x="7038975" y="5743575"/>
            <a:ext cx="2105025" cy="1114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09C4B-09A5-6641-9E14-CD522F84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79020"/>
            <a:ext cx="7491549" cy="1576500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effectLst/>
                <a:latin typeface="+mn-lt"/>
              </a:rPr>
            </a:br>
            <a:r>
              <a:rPr lang="en-US" i="0" dirty="0">
                <a:effectLst/>
                <a:latin typeface="+mn-lt"/>
              </a:rPr>
              <a:t>Spotify Analysis – Song Popularity Prediction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CC42E-7833-CF4B-BC4C-A696AFE65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34194"/>
            <a:ext cx="6215743" cy="247422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Tanmay Shrivastava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Shruthi Ramesh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Ayush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Madaan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Ryan Brinkman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4A6DA-5500-4587-80B4-489607700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07" y="4868862"/>
            <a:ext cx="60102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2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88047"/>
            <a:ext cx="8192653" cy="96837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7112"/>
            <a:ext cx="7886700" cy="5359399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Spotify uses the parameters developed by Echo Nest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Non-standard variables do not have equations posted.  Nobody will list specific information on their discussion boards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may be proprietary 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Instrumentalness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most difficult to understand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 Wayne has song more instrumental than Bach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famous songs are surprisingly low</a:t>
            </a: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il Wayne Confirms New Young Money Compilation Album - XXL">
            <a:extLst>
              <a:ext uri="{FF2B5EF4-FFF2-40B4-BE49-F238E27FC236}">
                <a16:creationId xmlns:a16="http://schemas.microsoft.com/office/drawing/2014/main" id="{2CE3DAEE-9EB4-421E-9BE0-DE05B987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1818"/>
            <a:ext cx="1975302" cy="131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ohann Sebastian Bach - Wikipedia">
            <a:extLst>
              <a:ext uri="{FF2B5EF4-FFF2-40B4-BE49-F238E27FC236}">
                <a16:creationId xmlns:a16="http://schemas.microsoft.com/office/drawing/2014/main" id="{02680FD5-5A20-4C99-A7CD-FC468D115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56" y="5541818"/>
            <a:ext cx="1068980" cy="131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ou Shook Me All Night Long - Home | Facebook">
            <a:extLst>
              <a:ext uri="{FF2B5EF4-FFF2-40B4-BE49-F238E27FC236}">
                <a16:creationId xmlns:a16="http://schemas.microsoft.com/office/drawing/2014/main" id="{C2E51F79-5F0A-4DE4-8855-2C6A3939B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191" y="5541818"/>
            <a:ext cx="1316182" cy="131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7F421-C2F4-4286-8D65-AABAE953E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562" y="2932546"/>
            <a:ext cx="6111240" cy="2590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50C8A8-DAA0-4EBC-8043-1396E40B1F31}"/>
              </a:ext>
            </a:extLst>
          </p:cNvPr>
          <p:cNvSpPr/>
          <p:nvPr/>
        </p:nvSpPr>
        <p:spPr>
          <a:xfrm>
            <a:off x="7200900" y="5681673"/>
            <a:ext cx="1943100" cy="120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emember When? Beatles' &quot;I Want To Hold Your Hand&quot; | GRAMMY.com">
            <a:extLst>
              <a:ext uri="{FF2B5EF4-FFF2-40B4-BE49-F238E27FC236}">
                <a16:creationId xmlns:a16="http://schemas.microsoft.com/office/drawing/2014/main" id="{4F134A02-D0A8-4131-A56D-BE28CEBD9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67" y="5541818"/>
            <a:ext cx="2339157" cy="131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13" y="365127"/>
            <a:ext cx="8807639" cy="96837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Popularity is based on total number of plays and how </a:t>
            </a:r>
            <a:r>
              <a:rPr lang="en-US" sz="2000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those plays occurred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ongs are more popular at certain times of the year, for instance a holiday.  If dataset is examined then, the data could be skewed.  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dataset was uploaded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January 24, so the most popular songs for 18 years are Christmas songs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Sia’s “Snowman” Christmas song is the most popular song of 2018</a:t>
            </a:r>
          </a:p>
          <a:p>
            <a:pPr lvl="1"/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8" descr="This year I invested in pumpkins. They've been going up the whole month of  October, and I've got a feeling they're going to peak right around January  and BANG! That's when I'll">
            <a:extLst>
              <a:ext uri="{FF2B5EF4-FFF2-40B4-BE49-F238E27FC236}">
                <a16:creationId xmlns:a16="http://schemas.microsoft.com/office/drawing/2014/main" id="{48B632A4-8B60-4417-9905-C3C4BEEE0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663" y="3791148"/>
            <a:ext cx="3715183" cy="29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A4529-3C28-4B29-AE6C-761A25DC04AF}"/>
              </a:ext>
            </a:extLst>
          </p:cNvPr>
          <p:cNvSpPr txBox="1"/>
          <p:nvPr/>
        </p:nvSpPr>
        <p:spPr>
          <a:xfrm>
            <a:off x="169213" y="5394036"/>
            <a:ext cx="3219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year, I invested in pumpkins. They've been going up the whole month of October and I got a feeling they're going to peak right around January and, bang! That's when I'll cash in. - Homer Simpson </a:t>
            </a:r>
          </a:p>
        </p:txBody>
      </p:sp>
    </p:spTree>
    <p:extLst>
      <p:ext uri="{BB962C8B-B14F-4D97-AF65-F5344CB8AC3E}">
        <p14:creationId xmlns:p14="http://schemas.microsoft.com/office/powerpoint/2010/main" val="10360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n-US" dirty="0"/>
              <a:t>Radar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Radar plots were created in Excel as part of initial examination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SQL was used, it was very easy to copy in results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 1 – Most popular songs of 2020 (popularity tied)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 2 &amp; 3 – 10 most recent popular songs (ties included) and Most popular songs of the 1960s (ties included)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1960s was about 2 generations ago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 artist that are still very familiar today in Elvis Presley, Jimi Hendrix, The Beatles, and The Rolling Stones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 4 – Most popular songs for a year that are Christmas themed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4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FFE83B-6587-4D6A-8281-7185E19558D7}"/>
              </a:ext>
            </a:extLst>
          </p:cNvPr>
          <p:cNvSpPr/>
          <p:nvPr/>
        </p:nvSpPr>
        <p:spPr>
          <a:xfrm>
            <a:off x="7038975" y="5743575"/>
            <a:ext cx="2105025" cy="1114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A78B8-D0FB-425E-AB97-23AA56BC4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1" r="13334"/>
          <a:stretch/>
        </p:blipFill>
        <p:spPr>
          <a:xfrm>
            <a:off x="1016000" y="0"/>
            <a:ext cx="712432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B68890-EE72-4382-84DD-6F88E178715A}"/>
              </a:ext>
            </a:extLst>
          </p:cNvPr>
          <p:cNvSpPr txBox="1"/>
          <p:nvPr/>
        </p:nvSpPr>
        <p:spPr>
          <a:xfrm>
            <a:off x="0" y="0"/>
            <a:ext cx="22081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Similar variables</a:t>
            </a:r>
          </a:p>
          <a:p>
            <a:br>
              <a:rPr lang="en-US" sz="1600" dirty="0"/>
            </a:br>
            <a:r>
              <a:rPr lang="en-US" sz="1600" u="sng" dirty="0"/>
              <a:t>Positions</a:t>
            </a:r>
          </a:p>
          <a:p>
            <a:r>
              <a:rPr lang="en-US" sz="1600" dirty="0"/>
              <a:t>- Ariana is a pop singer</a:t>
            </a:r>
          </a:p>
          <a:p>
            <a:r>
              <a:rPr lang="en-US" sz="1600" dirty="0"/>
              <a:t>- More acoustic</a:t>
            </a:r>
          </a:p>
          <a:p>
            <a:endParaRPr lang="en-US" sz="1600" dirty="0"/>
          </a:p>
          <a:p>
            <a:r>
              <a:rPr lang="en-US" sz="1600" u="sng" dirty="0"/>
              <a:t>Mood</a:t>
            </a:r>
          </a:p>
          <a:p>
            <a:r>
              <a:rPr lang="en-US" sz="1600" dirty="0"/>
              <a:t>- Album version</a:t>
            </a:r>
          </a:p>
          <a:p>
            <a:r>
              <a:rPr lang="en-US" sz="1600" dirty="0"/>
              <a:t>- Layering of sounds</a:t>
            </a:r>
          </a:p>
          <a:p>
            <a:r>
              <a:rPr lang="en-US" sz="1600" dirty="0"/>
              <a:t> may cause high liveness</a:t>
            </a:r>
          </a:p>
        </p:txBody>
      </p:sp>
    </p:spTree>
    <p:extLst>
      <p:ext uri="{BB962C8B-B14F-4D97-AF65-F5344CB8AC3E}">
        <p14:creationId xmlns:p14="http://schemas.microsoft.com/office/powerpoint/2010/main" val="271035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15165-4A05-4365-B0DF-A230376A2CE8}"/>
              </a:ext>
            </a:extLst>
          </p:cNvPr>
          <p:cNvSpPr/>
          <p:nvPr/>
        </p:nvSpPr>
        <p:spPr>
          <a:xfrm>
            <a:off x="7038975" y="5743575"/>
            <a:ext cx="2105025" cy="1114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46D76C-55BD-4041-BD5D-39694C55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60" y="0"/>
            <a:ext cx="76658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F39DD3-978F-489C-898B-4CA5AEEDA564}"/>
              </a:ext>
            </a:extLst>
          </p:cNvPr>
          <p:cNvSpPr txBox="1"/>
          <p:nvPr/>
        </p:nvSpPr>
        <p:spPr>
          <a:xfrm>
            <a:off x="0" y="0"/>
            <a:ext cx="187673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Current Music</a:t>
            </a:r>
            <a:br>
              <a:rPr lang="en-US" sz="1600" dirty="0"/>
            </a:br>
            <a:r>
              <a:rPr lang="en-US" sz="1600" u="sng" dirty="0"/>
              <a:t>Less </a:t>
            </a:r>
            <a:br>
              <a:rPr lang="en-US" sz="1600" dirty="0"/>
            </a:br>
            <a:r>
              <a:rPr lang="en-US" sz="1600" dirty="0"/>
              <a:t>- Valence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Acousticness</a:t>
            </a:r>
            <a:endParaRPr lang="en-US" sz="1600" dirty="0"/>
          </a:p>
          <a:p>
            <a:r>
              <a:rPr lang="en-US" sz="1600" dirty="0"/>
              <a:t>- Liveness</a:t>
            </a:r>
          </a:p>
          <a:p>
            <a:r>
              <a:rPr lang="en-US" sz="1600" u="sng" dirty="0"/>
              <a:t>More </a:t>
            </a:r>
            <a:br>
              <a:rPr lang="en-US" sz="1600" dirty="0"/>
            </a:br>
            <a:r>
              <a:rPr lang="en-US" sz="1600" dirty="0"/>
              <a:t>- Danceability</a:t>
            </a:r>
            <a:br>
              <a:rPr lang="en-US" sz="1600" dirty="0"/>
            </a:br>
            <a:r>
              <a:rPr lang="en-US" sz="1600" dirty="0"/>
              <a:t>- Energy</a:t>
            </a:r>
          </a:p>
          <a:p>
            <a:r>
              <a:rPr lang="en-US" sz="1600" u="sng" dirty="0"/>
              <a:t>Similar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Instrumentalness</a:t>
            </a:r>
            <a:endParaRPr lang="en-US" sz="1600" dirty="0"/>
          </a:p>
          <a:p>
            <a:r>
              <a:rPr lang="en-US" sz="1600" u="sng" dirty="0"/>
              <a:t>Some Songs have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Speechiness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Highest </a:t>
            </a:r>
            <a:r>
              <a:rPr lang="en-US" sz="1600" dirty="0" err="1"/>
              <a:t>Speechiness</a:t>
            </a:r>
            <a:endParaRPr lang="en-US" sz="1600" dirty="0"/>
          </a:p>
          <a:p>
            <a:r>
              <a:rPr lang="en-US" sz="1600" dirty="0"/>
              <a:t>Is by rapper</a:t>
            </a:r>
          </a:p>
        </p:txBody>
      </p:sp>
    </p:spTree>
    <p:extLst>
      <p:ext uri="{BB962C8B-B14F-4D97-AF65-F5344CB8AC3E}">
        <p14:creationId xmlns:p14="http://schemas.microsoft.com/office/powerpoint/2010/main" val="259747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FDEE98-6FEC-471F-B9EE-FBDB73D4351D}"/>
              </a:ext>
            </a:extLst>
          </p:cNvPr>
          <p:cNvSpPr/>
          <p:nvPr/>
        </p:nvSpPr>
        <p:spPr>
          <a:xfrm>
            <a:off x="7038975" y="5743575"/>
            <a:ext cx="2105025" cy="1114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402CC3-119D-4EFD-B204-2A478805D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8" r="18990"/>
          <a:stretch/>
        </p:blipFill>
        <p:spPr>
          <a:xfrm>
            <a:off x="1440872" y="0"/>
            <a:ext cx="659685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F39DD3-978F-489C-898B-4CA5AEEDA564}"/>
              </a:ext>
            </a:extLst>
          </p:cNvPr>
          <p:cNvSpPr txBox="1"/>
          <p:nvPr/>
        </p:nvSpPr>
        <p:spPr>
          <a:xfrm>
            <a:off x="0" y="0"/>
            <a:ext cx="189769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Current Music</a:t>
            </a:r>
            <a:br>
              <a:rPr lang="en-US" sz="1600" dirty="0"/>
            </a:br>
            <a:r>
              <a:rPr lang="en-US" sz="1600" u="sng" dirty="0"/>
              <a:t>Less </a:t>
            </a:r>
            <a:br>
              <a:rPr lang="en-US" sz="1600" dirty="0"/>
            </a:br>
            <a:r>
              <a:rPr lang="en-US" sz="1600" dirty="0"/>
              <a:t>- Valence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Acousticness</a:t>
            </a:r>
            <a:endParaRPr lang="en-US" sz="1600" dirty="0"/>
          </a:p>
          <a:p>
            <a:r>
              <a:rPr lang="en-US" sz="1600" dirty="0"/>
              <a:t>- Liveness</a:t>
            </a:r>
          </a:p>
          <a:p>
            <a:r>
              <a:rPr lang="en-US" sz="1600" u="sng" dirty="0"/>
              <a:t>More </a:t>
            </a:r>
            <a:br>
              <a:rPr lang="en-US" sz="1600" dirty="0"/>
            </a:br>
            <a:r>
              <a:rPr lang="en-US" sz="1600" dirty="0"/>
              <a:t>- Danceability</a:t>
            </a:r>
            <a:br>
              <a:rPr lang="en-US" sz="1600" dirty="0"/>
            </a:br>
            <a:r>
              <a:rPr lang="en-US" sz="1600" dirty="0"/>
              <a:t>- Energy</a:t>
            </a:r>
          </a:p>
          <a:p>
            <a:r>
              <a:rPr lang="en-US" sz="1600" u="sng" dirty="0"/>
              <a:t>Similar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Instrumentalness</a:t>
            </a:r>
            <a:endParaRPr lang="en-US" sz="1600" dirty="0"/>
          </a:p>
          <a:p>
            <a:r>
              <a:rPr lang="en-US" sz="1600" u="sng" dirty="0"/>
              <a:t>Some Songs have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Speechiness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Liveness higher –</a:t>
            </a:r>
          </a:p>
          <a:p>
            <a:r>
              <a:rPr lang="en-US" sz="1600" dirty="0"/>
              <a:t>maybe sound mixing</a:t>
            </a:r>
          </a:p>
          <a:p>
            <a:r>
              <a:rPr lang="en-US" sz="1600" dirty="0"/>
              <a:t>improvements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848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59C541-5D9E-4CBC-ABDD-CD750143FCEA}"/>
              </a:ext>
            </a:extLst>
          </p:cNvPr>
          <p:cNvSpPr/>
          <p:nvPr/>
        </p:nvSpPr>
        <p:spPr>
          <a:xfrm>
            <a:off x="7038975" y="5743575"/>
            <a:ext cx="2105025" cy="1114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7899A-0416-41FD-BDB3-F2D1DC6DE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2" r="6767"/>
          <a:stretch/>
        </p:blipFill>
        <p:spPr>
          <a:xfrm>
            <a:off x="121388" y="0"/>
            <a:ext cx="902261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F39DD3-978F-489C-898B-4CA5AEEDA564}"/>
              </a:ext>
            </a:extLst>
          </p:cNvPr>
          <p:cNvSpPr txBox="1"/>
          <p:nvPr/>
        </p:nvSpPr>
        <p:spPr>
          <a:xfrm>
            <a:off x="-1" y="0"/>
            <a:ext cx="22352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High </a:t>
            </a:r>
          </a:p>
          <a:p>
            <a:r>
              <a:rPr lang="en-US" sz="1600" dirty="0"/>
              <a:t>- Valence </a:t>
            </a:r>
            <a:br>
              <a:rPr lang="en-US" sz="1600" dirty="0"/>
            </a:br>
            <a:r>
              <a:rPr lang="en-US" sz="1600" u="sng" dirty="0"/>
              <a:t>Average to High</a:t>
            </a:r>
          </a:p>
          <a:p>
            <a:r>
              <a:rPr lang="en-US" sz="1600" dirty="0"/>
              <a:t>- Danceability </a:t>
            </a:r>
          </a:p>
          <a:p>
            <a:r>
              <a:rPr lang="en-US" sz="1600" dirty="0"/>
              <a:t>- Energy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u="sng" dirty="0"/>
              <a:t>Older Songs</a:t>
            </a:r>
          </a:p>
          <a:p>
            <a:r>
              <a:rPr lang="en-US" sz="1600" dirty="0"/>
              <a:t>- Higher liveness </a:t>
            </a:r>
          </a:p>
          <a:p>
            <a:endParaRPr lang="en-US" sz="1600" dirty="0"/>
          </a:p>
          <a:p>
            <a:r>
              <a:rPr lang="en-US" sz="1600" u="sng" dirty="0"/>
              <a:t>White Christmas </a:t>
            </a:r>
          </a:p>
          <a:p>
            <a:r>
              <a:rPr lang="en-US" sz="1600" dirty="0"/>
              <a:t>- High </a:t>
            </a:r>
            <a:r>
              <a:rPr lang="en-US" sz="1600" dirty="0" err="1"/>
              <a:t>Instrumentalness</a:t>
            </a:r>
            <a:endParaRPr lang="en-US" sz="1600" dirty="0"/>
          </a:p>
          <a:p>
            <a:r>
              <a:rPr lang="en-US" sz="1600" dirty="0"/>
              <a:t>- “</a:t>
            </a:r>
            <a:r>
              <a:rPr lang="en-US" sz="1600" dirty="0" err="1"/>
              <a:t>Ohh</a:t>
            </a:r>
            <a:r>
              <a:rPr lang="en-US" sz="1600" dirty="0"/>
              <a:t>” and “Ahh” count as </a:t>
            </a:r>
            <a:r>
              <a:rPr lang="en-US" sz="1600" dirty="0" err="1"/>
              <a:t>instrumentalness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789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code focused on three different aspects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Plotting histograms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coefficient correlation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– Random Forest</a:t>
            </a:r>
          </a:p>
          <a:p>
            <a:pPr lvl="1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F9733D-E4C1-452C-9834-BE5EC064E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100" y="3160567"/>
            <a:ext cx="4572000" cy="135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356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histograms for the variables in the dataset were created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instrumentalness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histogram shows most of the songs have near zero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instrumentalness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Consistent with previous notes on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instrumentalness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popularity histogram shows that most of the songs have near zero popularity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acoustic histogram shows most of the songs have 0 or 1.0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acousticness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liveness histogram was right skewed and shows most songs do not have the presence of audience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danceability histogram was the most normal histogram</a:t>
            </a:r>
          </a:p>
          <a:p>
            <a:pPr lvl="1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5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20F090-042B-493E-906F-79F5E358DEEC}"/>
              </a:ext>
            </a:extLst>
          </p:cNvPr>
          <p:cNvSpPr/>
          <p:nvPr/>
        </p:nvSpPr>
        <p:spPr>
          <a:xfrm>
            <a:off x="7038975" y="5743575"/>
            <a:ext cx="2105025" cy="1114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E8614C8-E2D8-40BC-BF86-34DC6AE9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41" y="0"/>
            <a:ext cx="7130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6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n-US" dirty="0"/>
              <a:t>Spotify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/>
          </a:bodyPr>
          <a:lstStyle/>
          <a:p>
            <a:r>
              <a:rPr lang="en-US" sz="2400" dirty="0">
                <a:effectLst>
                  <a:innerShdw blurRad="114300">
                    <a:prstClr val="black"/>
                  </a:inn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Spotify is an audio streaming service with 345 million active monthly users</a:t>
            </a:r>
          </a:p>
          <a:p>
            <a:r>
              <a:rPr lang="en-US" sz="2400" dirty="0">
                <a:effectLst>
                  <a:innerShdw blurRad="114300">
                    <a:prstClr val="black"/>
                  </a:inn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Offers podcasts and recorded music</a:t>
            </a:r>
          </a:p>
          <a:p>
            <a:pPr lvl="1"/>
            <a:r>
              <a:rPr lang="en-US" sz="2000" dirty="0">
                <a:effectLst>
                  <a:innerShdw blurRad="114300">
                    <a:prstClr val="black"/>
                  </a:inn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million podcast titles and 70 million songs</a:t>
            </a:r>
          </a:p>
          <a:p>
            <a:r>
              <a:rPr lang="en-US" sz="2400" dirty="0">
                <a:effectLst>
                  <a:innerShdw blurRad="114300">
                    <a:prstClr val="black"/>
                  </a:inn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 with ads but offers premium option – 155 million premium subscribers</a:t>
            </a:r>
          </a:p>
          <a:p>
            <a:r>
              <a:rPr lang="en-US" sz="2400" dirty="0">
                <a:effectLst>
                  <a:innerShdw blurRad="114300">
                    <a:prstClr val="black"/>
                  </a:innerShdw>
                </a:effectLst>
              </a:rPr>
              <a:t>Available in 178 Worldwide markets</a:t>
            </a:r>
          </a:p>
          <a:p>
            <a:r>
              <a:rPr lang="en-US" sz="2400" dirty="0">
                <a:effectLst>
                  <a:innerShdw blurRad="114300">
                    <a:prstClr val="black"/>
                  </a:innerShdw>
                </a:effectLst>
              </a:rPr>
              <a:t>Estimated market share of 32%</a:t>
            </a:r>
          </a:p>
          <a:p>
            <a:r>
              <a:rPr lang="en-US" sz="2400" dirty="0">
                <a:effectLst>
                  <a:innerShdw blurRad="114300">
                    <a:prstClr val="black"/>
                  </a:innerShdw>
                </a:effectLst>
              </a:rPr>
              <a:t>Spotify had a 2020 revenue of </a:t>
            </a:r>
            <a:r>
              <a:rPr lang="en-US" sz="2400" b="0" i="0" dirty="0">
                <a:solidFill>
                  <a:srgbClr val="000000"/>
                </a:solidFill>
                <a:effectLst>
                  <a:innerShdw blurRad="114300">
                    <a:prstClr val="black"/>
                  </a:innerShdw>
                </a:effectLst>
              </a:rPr>
              <a:t>$10.8 billion (operating loss of $581 million)</a:t>
            </a:r>
          </a:p>
          <a:p>
            <a:r>
              <a:rPr lang="en-US" sz="2400" dirty="0">
                <a:solidFill>
                  <a:srgbClr val="000000"/>
                </a:solidFill>
                <a:effectLst>
                  <a:innerShdw blurRad="114300">
                    <a:prstClr val="black"/>
                  </a:innerShdw>
                </a:effectLst>
              </a:rPr>
              <a:t>Partnership with Amazon and Facebook</a:t>
            </a:r>
          </a:p>
          <a:p>
            <a:endParaRPr lang="en-US" sz="2400" dirty="0">
              <a:effectLst>
                <a:innerShdw blurRad="114300">
                  <a:prstClr val="black"/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0217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0E77CB-A725-442A-B524-891D9E11A556}"/>
              </a:ext>
            </a:extLst>
          </p:cNvPr>
          <p:cNvSpPr/>
          <p:nvPr/>
        </p:nvSpPr>
        <p:spPr>
          <a:xfrm>
            <a:off x="7038975" y="5743575"/>
            <a:ext cx="2105025" cy="1114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8F6D65D-D7D4-4376-9C5F-DE01E2FCB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80" y="0"/>
            <a:ext cx="7091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98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n-US" dirty="0"/>
              <a:t>Linear Coefficient Correlation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linear correlation of energy vs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acousticness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all the songs was calculated and plotted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linear correlation of year vs popularity of all the songs was calculated and plotted</a:t>
            </a:r>
          </a:p>
          <a:p>
            <a:pPr lvl="1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47A5C-7EEA-43C0-9200-25A67675E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53" y="2704951"/>
            <a:ext cx="3175978" cy="2285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19EFC5-6B5C-4758-8077-2F9EE79B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95" y="5314649"/>
            <a:ext cx="2677886" cy="837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AD37A-505A-406F-B45B-5C87A2096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80" y="2704951"/>
            <a:ext cx="3096522" cy="221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488BE-4F25-418D-9DCA-88679DE34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721" y="5314649"/>
            <a:ext cx="2136393" cy="78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24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D21C6-40E5-41DF-8FDF-E75EF9AB7D26}"/>
              </a:ext>
            </a:extLst>
          </p:cNvPr>
          <p:cNvSpPr/>
          <p:nvPr/>
        </p:nvSpPr>
        <p:spPr>
          <a:xfrm>
            <a:off x="7077075" y="5648325"/>
            <a:ext cx="1943100" cy="120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n-US" dirty="0"/>
              <a:t>Linear Coefficient Correlation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linear correlation of the year vs the average variable for that year was plotted. The results for each calculations are below: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1.00 &gt; Correlation &gt; 0.75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Energy, loudness, popularity, tempo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0.75 &gt; Correlation &gt; 0.50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0.50 &gt; Correlation &gt; 0.00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Danceability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0.00 &gt; Correlation &gt; -0.50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Liveness,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speechiness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valence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-0.50 &gt; Correlation &gt; -0.75</a:t>
            </a:r>
          </a:p>
          <a:p>
            <a:pPr lvl="2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Instrumentalness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-0.75 &gt; Correlation &gt; -1.00</a:t>
            </a:r>
          </a:p>
          <a:p>
            <a:pPr lvl="2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Acousticness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graphs for the largest negative correlation (year vs average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acousticness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largest positive correlation (year vs average energy), and smallest correlation (year vs average valence) are shown</a:t>
            </a:r>
          </a:p>
          <a:p>
            <a:pPr lvl="1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07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7BBD6-1457-47F2-922F-210AE060BFED}"/>
              </a:ext>
            </a:extLst>
          </p:cNvPr>
          <p:cNvSpPr/>
          <p:nvPr/>
        </p:nvSpPr>
        <p:spPr>
          <a:xfrm>
            <a:off x="7038975" y="5743575"/>
            <a:ext cx="2105025" cy="1114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16CF93-E52D-4C96-8152-FD506B9C8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056"/>
            <a:ext cx="3648891" cy="26253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64414-87B1-4E34-A95D-A2B72384A9CF}"/>
              </a:ext>
            </a:extLst>
          </p:cNvPr>
          <p:cNvSpPr txBox="1"/>
          <p:nvPr/>
        </p:nvSpPr>
        <p:spPr>
          <a:xfrm>
            <a:off x="278675" y="3901441"/>
            <a:ext cx="7323908" cy="7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latinLnBrk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Correlation Coefficient for Year vs </a:t>
            </a:r>
            <a:r>
              <a:rPr lang="en-IN" sz="1800" dirty="0" err="1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acousticness</a:t>
            </a:r>
            <a:r>
              <a:rPr lang="en-IN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 : -0.9066824615616447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latinLnBrk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Equation of the line: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acousticness</a:t>
            </a:r>
            <a:r>
              <a:rPr lang="en-IN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= -0.008 Year +(16.92)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7091F-1A92-45B9-A36E-BAE1362BB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779" y="279056"/>
            <a:ext cx="3805644" cy="26253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55E2F-FC44-4389-BC43-83CB6D9319D8}"/>
              </a:ext>
            </a:extLst>
          </p:cNvPr>
          <p:cNvSpPr txBox="1"/>
          <p:nvPr/>
        </p:nvSpPr>
        <p:spPr>
          <a:xfrm>
            <a:off x="278675" y="5037115"/>
            <a:ext cx="9030788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latinLnBrk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Correlation Coefficient for Year vs energy  : 0.9314491358333657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latinLnBrk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Equation of the line:  energy = 0.005 Year +(-9.78)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0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8088630" cy="783771"/>
          </a:xfrm>
        </p:spPr>
        <p:txBody>
          <a:bodyPr>
            <a:normAutofit/>
          </a:bodyPr>
          <a:lstStyle/>
          <a:p>
            <a:r>
              <a:rPr lang="en-US" dirty="0"/>
              <a:t>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0" y="783772"/>
            <a:ext cx="8360228" cy="5730350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represents positive correlation, blue is negative correlation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17E35-BB48-48FC-958E-2B22E5D37D63}"/>
              </a:ext>
            </a:extLst>
          </p:cNvPr>
          <p:cNvSpPr/>
          <p:nvPr/>
        </p:nvSpPr>
        <p:spPr>
          <a:xfrm>
            <a:off x="7077075" y="5543550"/>
            <a:ext cx="2066925" cy="1314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C2B545D-6707-4968-B485-EA72BDBB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65" y="1127650"/>
            <a:ext cx="5800910" cy="57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7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n-US" dirty="0"/>
              <a:t>Regression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1" y="1333501"/>
            <a:ext cx="4705350" cy="5359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Why Random Forest Regression over Linear Regression?</a:t>
            </a:r>
          </a:p>
          <a:p>
            <a:r>
              <a:rPr lang="en-US" sz="2000" dirty="0"/>
              <a:t>Linear Regression is helpful when the data distribution follows a deterministic pattern</a:t>
            </a:r>
          </a:p>
          <a:p>
            <a:r>
              <a:rPr lang="en-US" sz="2000" dirty="0"/>
              <a:t>Since the observed data does not follow any such distribution, a linear regression model would produce a high bias</a:t>
            </a:r>
          </a:p>
          <a:p>
            <a:r>
              <a:rPr lang="en-US" sz="2000" dirty="0"/>
              <a:t>In such a case, non-parametric models such as Random Forest are usually helpful due to their low-bias characteristics</a:t>
            </a:r>
          </a:p>
          <a:p>
            <a:r>
              <a:rPr lang="en-US" sz="2000" dirty="0"/>
              <a:t>Since Random Forest models do not determine an equation based on train data and instead use a cluster of decision trees based on factor values, they are immune to high variance datasets and usually do well with non-deterministic predictor variables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4D6BD8E-FE5E-408E-A0AA-CA4C5632E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8"/>
          <a:stretch/>
        </p:blipFill>
        <p:spPr>
          <a:xfrm>
            <a:off x="4781551" y="2281303"/>
            <a:ext cx="4343400" cy="2811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DFB21-D7F0-448A-A8B1-271D9B8B6F38}"/>
              </a:ext>
            </a:extLst>
          </p:cNvPr>
          <p:cNvSpPr txBox="1"/>
          <p:nvPr/>
        </p:nvSpPr>
        <p:spPr>
          <a:xfrm>
            <a:off x="5576789" y="2027408"/>
            <a:ext cx="23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2583312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F87452-F465-4E74-BE62-4E1AF6C44A3A}"/>
              </a:ext>
            </a:extLst>
          </p:cNvPr>
          <p:cNvSpPr/>
          <p:nvPr/>
        </p:nvSpPr>
        <p:spPr>
          <a:xfrm>
            <a:off x="7077075" y="5543550"/>
            <a:ext cx="2066925" cy="1314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8251"/>
            <a:ext cx="7886700" cy="12572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Through the process of variable selection for training, feature importance plot of the model predictors revealed that ‘Tempo’ &amp; ‘Loudness’ contributed negligibly in predicting the response and hence were removed to reduce training time without impacting accuracy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F972DBF-8418-4540-A0EE-BE8BA7213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23541"/>
              </p:ext>
            </p:extLst>
          </p:nvPr>
        </p:nvGraphicFramePr>
        <p:xfrm>
          <a:off x="200025" y="2388185"/>
          <a:ext cx="8686800" cy="446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6016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n-US" dirty="0"/>
              <a:t>Model Training Statistics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17E35-BB48-48FC-958E-2B22E5D37D63}"/>
              </a:ext>
            </a:extLst>
          </p:cNvPr>
          <p:cNvSpPr/>
          <p:nvPr/>
        </p:nvSpPr>
        <p:spPr>
          <a:xfrm>
            <a:off x="7077075" y="5543550"/>
            <a:ext cx="2066925" cy="1314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06183-D1AE-46FC-95EF-76887A54708D}"/>
              </a:ext>
            </a:extLst>
          </p:cNvPr>
          <p:cNvSpPr txBox="1"/>
          <p:nvPr/>
        </p:nvSpPr>
        <p:spPr>
          <a:xfrm>
            <a:off x="704110" y="3905434"/>
            <a:ext cx="1981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12529"/>
                </a:solidFill>
                <a:effectLst/>
                <a:latin typeface="system-ui"/>
              </a:rPr>
              <a:t>No. of folds: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 5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7A08C1-6ECF-459B-9383-BE57E557B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90180"/>
              </p:ext>
            </p:extLst>
          </p:nvPr>
        </p:nvGraphicFramePr>
        <p:xfrm>
          <a:off x="741343" y="4274766"/>
          <a:ext cx="137160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1561468"/>
                    </a:ext>
                  </a:extLst>
                </a:gridCol>
              </a:tblGrid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k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00660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RMSE: 0.289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28139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MSE: 0.084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370630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MAE: 0.256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494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E78629-B1EB-48EE-96D4-5C59711A2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02691"/>
              </p:ext>
            </p:extLst>
          </p:nvPr>
        </p:nvGraphicFramePr>
        <p:xfrm>
          <a:off x="2220327" y="4274766"/>
          <a:ext cx="137160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1561468"/>
                    </a:ext>
                  </a:extLst>
                </a:gridCol>
              </a:tblGrid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k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00660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RMSE: 0.237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28139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MSE: 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370630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MAE: 0.205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494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31FF12E-FAF1-4562-AD55-582004465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68169"/>
              </p:ext>
            </p:extLst>
          </p:nvPr>
        </p:nvGraphicFramePr>
        <p:xfrm>
          <a:off x="3699311" y="4274766"/>
          <a:ext cx="137160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1561468"/>
                    </a:ext>
                  </a:extLst>
                </a:gridCol>
              </a:tblGrid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k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00660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RMSE: 0.226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28139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MSE: 0.051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370630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MAE: 0.193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494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AE93C68-9ABE-4062-8782-454D618E9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41334"/>
              </p:ext>
            </p:extLst>
          </p:nvPr>
        </p:nvGraphicFramePr>
        <p:xfrm>
          <a:off x="5178295" y="4274766"/>
          <a:ext cx="137160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1561468"/>
                    </a:ext>
                  </a:extLst>
                </a:gridCol>
              </a:tblGrid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k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00660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RMSE: 0.249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28139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MSE: 0.062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370630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MAE: 0.216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494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6B0458F-45E3-4752-8036-ECD3ECB89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54604"/>
              </p:ext>
            </p:extLst>
          </p:nvPr>
        </p:nvGraphicFramePr>
        <p:xfrm>
          <a:off x="6657278" y="4274766"/>
          <a:ext cx="137160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1561468"/>
                    </a:ext>
                  </a:extLst>
                </a:gridCol>
              </a:tblGrid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k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00660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RMSE: 0.193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28139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MSE: 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370630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MAE: 0.154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4944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DB1A3EAA-B687-4B72-A5CE-AFBF0302DAB5}"/>
              </a:ext>
            </a:extLst>
          </p:cNvPr>
          <p:cNvGrpSpPr/>
          <p:nvPr/>
        </p:nvGrpSpPr>
        <p:grpSpPr>
          <a:xfrm>
            <a:off x="1319136" y="1798823"/>
            <a:ext cx="1479031" cy="1813810"/>
            <a:chOff x="831954" y="2031168"/>
            <a:chExt cx="1479031" cy="181381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FE5800A-C39C-4849-87ED-316C9B30DA65}"/>
                </a:ext>
              </a:extLst>
            </p:cNvPr>
            <p:cNvSpPr/>
            <p:nvPr/>
          </p:nvSpPr>
          <p:spPr>
            <a:xfrm>
              <a:off x="831954" y="2031168"/>
              <a:ext cx="1476531" cy="181381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8BA8B3-0BD1-4FF9-90FD-B9B23FD67182}"/>
                </a:ext>
              </a:extLst>
            </p:cNvPr>
            <p:cNvCxnSpPr/>
            <p:nvPr/>
          </p:nvCxnSpPr>
          <p:spPr>
            <a:xfrm>
              <a:off x="831954" y="2381938"/>
              <a:ext cx="147653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C7D9B8-FC17-45E9-B05E-365F35017F9A}"/>
                </a:ext>
              </a:extLst>
            </p:cNvPr>
            <p:cNvCxnSpPr/>
            <p:nvPr/>
          </p:nvCxnSpPr>
          <p:spPr>
            <a:xfrm>
              <a:off x="834454" y="2714218"/>
              <a:ext cx="147653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8D30C5-181F-402B-ACF0-B7A3C7789FA1}"/>
                </a:ext>
              </a:extLst>
            </p:cNvPr>
            <p:cNvCxnSpPr/>
            <p:nvPr/>
          </p:nvCxnSpPr>
          <p:spPr>
            <a:xfrm>
              <a:off x="834454" y="3088974"/>
              <a:ext cx="147653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ABF335-69CA-46E7-831B-8226267790DA}"/>
                </a:ext>
              </a:extLst>
            </p:cNvPr>
            <p:cNvCxnSpPr/>
            <p:nvPr/>
          </p:nvCxnSpPr>
          <p:spPr>
            <a:xfrm>
              <a:off x="834454" y="3440243"/>
              <a:ext cx="147653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52E718-61A4-4F4E-8669-6A6B220A4E89}"/>
              </a:ext>
            </a:extLst>
          </p:cNvPr>
          <p:cNvSpPr/>
          <p:nvPr/>
        </p:nvSpPr>
        <p:spPr>
          <a:xfrm>
            <a:off x="3800502" y="1798824"/>
            <a:ext cx="1476531" cy="13255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6FCFFA-2C02-4C33-AB9B-FFA659DA878D}"/>
              </a:ext>
            </a:extLst>
          </p:cNvPr>
          <p:cNvSpPr/>
          <p:nvPr/>
        </p:nvSpPr>
        <p:spPr>
          <a:xfrm>
            <a:off x="3798049" y="3157786"/>
            <a:ext cx="1476531" cy="4464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58F136-8EDF-45EF-9209-602F7D3FEF13}"/>
              </a:ext>
            </a:extLst>
          </p:cNvPr>
          <p:cNvCxnSpPr/>
          <p:nvPr/>
        </p:nvCxnSpPr>
        <p:spPr>
          <a:xfrm>
            <a:off x="3800502" y="2125610"/>
            <a:ext cx="1476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512D48-D0BB-4DC0-A274-39195D070F6E}"/>
              </a:ext>
            </a:extLst>
          </p:cNvPr>
          <p:cNvCxnSpPr/>
          <p:nvPr/>
        </p:nvCxnSpPr>
        <p:spPr>
          <a:xfrm>
            <a:off x="3800502" y="2435842"/>
            <a:ext cx="1476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B5810A-3208-4D64-842E-CE2682A453B9}"/>
              </a:ext>
            </a:extLst>
          </p:cNvPr>
          <p:cNvCxnSpPr/>
          <p:nvPr/>
        </p:nvCxnSpPr>
        <p:spPr>
          <a:xfrm>
            <a:off x="3800502" y="2743203"/>
            <a:ext cx="1476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0C9FC6-6A0A-4E60-91E9-34FD81BA5A34}"/>
              </a:ext>
            </a:extLst>
          </p:cNvPr>
          <p:cNvSpPr txBox="1"/>
          <p:nvPr/>
        </p:nvSpPr>
        <p:spPr>
          <a:xfrm>
            <a:off x="1619761" y="2512102"/>
            <a:ext cx="8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K-folds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816062-EA35-4F98-A733-B9D2E6197D02}"/>
              </a:ext>
            </a:extLst>
          </p:cNvPr>
          <p:cNvSpPr txBox="1"/>
          <p:nvPr/>
        </p:nvSpPr>
        <p:spPr>
          <a:xfrm>
            <a:off x="4098674" y="2150483"/>
            <a:ext cx="87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K-1 folds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9A0134-9A1B-4792-8F9A-07B0FBB85C68}"/>
              </a:ext>
            </a:extLst>
          </p:cNvPr>
          <p:cNvSpPr txBox="1"/>
          <p:nvPr/>
        </p:nvSpPr>
        <p:spPr>
          <a:xfrm>
            <a:off x="4153593" y="3211748"/>
            <a:ext cx="8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/>
              <a:t> fold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DE875B9-E4CD-4841-8AF3-C79D85F95831}"/>
              </a:ext>
            </a:extLst>
          </p:cNvPr>
          <p:cNvSpPr/>
          <p:nvPr/>
        </p:nvSpPr>
        <p:spPr>
          <a:xfrm>
            <a:off x="5621319" y="1744859"/>
            <a:ext cx="569626" cy="1320055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CA5DE7-E35C-4E75-B7C5-5221B78C6A87}"/>
              </a:ext>
            </a:extLst>
          </p:cNvPr>
          <p:cNvSpPr txBox="1"/>
          <p:nvPr/>
        </p:nvSpPr>
        <p:spPr>
          <a:xfrm>
            <a:off x="6318377" y="2220220"/>
            <a:ext cx="137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endParaRPr lang="en-US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63B307C-E2F1-4247-AB73-064353836391}"/>
              </a:ext>
            </a:extLst>
          </p:cNvPr>
          <p:cNvSpPr/>
          <p:nvPr/>
        </p:nvSpPr>
        <p:spPr>
          <a:xfrm>
            <a:off x="5592315" y="3124388"/>
            <a:ext cx="569626" cy="488245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9B5F53-A810-49AE-8F58-DFC01014C45A}"/>
              </a:ext>
            </a:extLst>
          </p:cNvPr>
          <p:cNvSpPr txBox="1"/>
          <p:nvPr/>
        </p:nvSpPr>
        <p:spPr>
          <a:xfrm>
            <a:off x="6318377" y="3145623"/>
            <a:ext cx="137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en-US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19D6BE7-ADF1-46F1-BB16-DE3105FE9C2A}"/>
              </a:ext>
            </a:extLst>
          </p:cNvPr>
          <p:cNvSpPr/>
          <p:nvPr/>
        </p:nvSpPr>
        <p:spPr>
          <a:xfrm>
            <a:off x="3035508" y="2458492"/>
            <a:ext cx="420708" cy="42294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7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65127"/>
            <a:ext cx="8343900" cy="96837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– Model Performance Statistics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6D90A-0E53-4A31-BE17-33194918677C}"/>
              </a:ext>
            </a:extLst>
          </p:cNvPr>
          <p:cNvSpPr/>
          <p:nvPr/>
        </p:nvSpPr>
        <p:spPr>
          <a:xfrm>
            <a:off x="7077075" y="5543550"/>
            <a:ext cx="2066925" cy="1314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A4F1ED0-F0C9-42FA-91F5-7A4DCF03F8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167278"/>
              </p:ext>
            </p:extLst>
          </p:nvPr>
        </p:nvGraphicFramePr>
        <p:xfrm>
          <a:off x="628651" y="1516566"/>
          <a:ext cx="650813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31889">
                  <a:extLst>
                    <a:ext uri="{9D8B030D-6E8A-4147-A177-3AD203B41FA5}">
                      <a16:colId xmlns:a16="http://schemas.microsoft.com/office/drawing/2014/main" val="2256458692"/>
                    </a:ext>
                  </a:extLst>
                </a:gridCol>
                <a:gridCol w="1610851">
                  <a:extLst>
                    <a:ext uri="{9D8B030D-6E8A-4147-A177-3AD203B41FA5}">
                      <a16:colId xmlns:a16="http://schemas.microsoft.com/office/drawing/2014/main" val="3840361750"/>
                    </a:ext>
                  </a:extLst>
                </a:gridCol>
                <a:gridCol w="1365390">
                  <a:extLst>
                    <a:ext uri="{9D8B030D-6E8A-4147-A177-3AD203B41FA5}">
                      <a16:colId xmlns:a16="http://schemas.microsoft.com/office/drawing/2014/main" val="3355859561"/>
                    </a:ext>
                  </a:extLst>
                </a:gridCol>
              </a:tblGrid>
              <a:tr h="3586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678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RMSE (Root Mean Square Error)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73859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MSE (Mean Square Error)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495297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r>
                        <a:rPr lang="en-US" dirty="0"/>
                        <a:t>MAE (Mean Absolute error)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288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0C93A32-02B6-45A6-94E5-05CF88B0F46B}"/>
              </a:ext>
            </a:extLst>
          </p:cNvPr>
          <p:cNvSpPr txBox="1"/>
          <p:nvPr/>
        </p:nvSpPr>
        <p:spPr>
          <a:xfrm>
            <a:off x="628652" y="3223462"/>
            <a:ext cx="4408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RMSE</a:t>
            </a:r>
            <a:r>
              <a:rPr lang="en-US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MSE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MAE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6D0E0C-292E-420D-AD58-6235C20BFE8C}"/>
                  </a:ext>
                </a:extLst>
              </p:cNvPr>
              <p:cNvSpPr txBox="1"/>
              <p:nvPr/>
            </p:nvSpPr>
            <p:spPr>
              <a:xfrm>
                <a:off x="1204717" y="4134384"/>
                <a:ext cx="3694621" cy="548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𝐴𝑐𝑡𝑢𝑎𝑙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𝑃𝑟𝑒𝑑𝑖𝑐𝑡𝑒𝑑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6D0E0C-292E-420D-AD58-6235C20B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17" y="4134384"/>
                <a:ext cx="3694621" cy="548640"/>
              </a:xfrm>
              <a:prstGeom prst="rect">
                <a:avLst/>
              </a:prstGeom>
              <a:blipFill>
                <a:blip r:embed="rId2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0AB41D-123A-4473-8550-DA08FB1F483A}"/>
                  </a:ext>
                </a:extLst>
              </p:cNvPr>
              <p:cNvSpPr txBox="1"/>
              <p:nvPr/>
            </p:nvSpPr>
            <p:spPr>
              <a:xfrm>
                <a:off x="1282621" y="3220144"/>
                <a:ext cx="3694621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𝐴𝑐𝑡𝑢𝑎𝑙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𝑃𝑟𝑒𝑑𝑖𝑐𝑡𝑒𝑑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0AB41D-123A-4473-8550-DA08FB1F4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621" y="3220144"/>
                <a:ext cx="3694621" cy="818366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A785C8-0340-42BB-ADAD-D817E4ABD827}"/>
                  </a:ext>
                </a:extLst>
              </p:cNvPr>
              <p:cNvSpPr txBox="1"/>
              <p:nvPr/>
            </p:nvSpPr>
            <p:spPr>
              <a:xfrm>
                <a:off x="1204716" y="5047165"/>
                <a:ext cx="3694621" cy="524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𝐴𝑐𝑡𝑢𝑎𝑙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A785C8-0340-42BB-ADAD-D817E4ABD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16" y="5047165"/>
                <a:ext cx="3694621" cy="524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E35350-D6DE-44B0-9D9E-E34E55A50F9C}"/>
              </a:ext>
            </a:extLst>
          </p:cNvPr>
          <p:cNvCxnSpPr>
            <a:cxnSpLocks/>
          </p:cNvCxnSpPr>
          <p:nvPr/>
        </p:nvCxnSpPr>
        <p:spPr>
          <a:xfrm flipH="1">
            <a:off x="4899337" y="3220144"/>
            <a:ext cx="1" cy="25510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BC81E-A876-486C-90A6-ACDD8F95E17B}"/>
              </a:ext>
            </a:extLst>
          </p:cNvPr>
          <p:cNvSpPr txBox="1"/>
          <p:nvPr/>
        </p:nvSpPr>
        <p:spPr>
          <a:xfrm>
            <a:off x="4977241" y="3307946"/>
            <a:ext cx="37381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Performance Statistics across train and test datasets are similar revealing no over-fitting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Additionally, costs across the datasets are not very high thereby supporting ~80% as the average accuracy of the model (using MAE)</a:t>
            </a:r>
          </a:p>
        </p:txBody>
      </p:sp>
    </p:spTree>
    <p:extLst>
      <p:ext uri="{BB962C8B-B14F-4D97-AF65-F5344CB8AC3E}">
        <p14:creationId xmlns:p14="http://schemas.microsoft.com/office/powerpoint/2010/main" val="775466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Spotify is one of the top worldwide music streaming services.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their API, it is possible to get a detailed look into music trends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Radar plots are a good way to show the evolution of music over time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of the variables produced questionable values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correlation was observed when examining the variables vs the year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the data did not exhibit a deterministic pattern, it was not advisable to use linear regression to predict popularity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Instead, Random Forest Modeling was used to try and create a methodology for predicting the popularity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Random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 Modeling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able to predict the popularity at 80% accuracy.  </a:t>
            </a:r>
          </a:p>
          <a:p>
            <a:pPr lvl="1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17E35-BB48-48FC-958E-2B22E5D37D63}"/>
              </a:ext>
            </a:extLst>
          </p:cNvPr>
          <p:cNvSpPr/>
          <p:nvPr/>
        </p:nvSpPr>
        <p:spPr>
          <a:xfrm>
            <a:off x="7077075" y="5543550"/>
            <a:ext cx="2066925" cy="1314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Spotify offers data access through API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 information on tracks, artists, and albums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Spotify API user uploaded Spotify datasets to Kaggle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contain information on songs from 1921 and 2021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was exported in 4 datasets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dataset grouped by song title  - 174k+ songs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dataset grouped by genre – 3k+ genres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grouped by artist - 32k+ artists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dataset grouped by year – 102 years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of these contain 13 common variables while some contain more variables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only use dataset grouped by song title</a:t>
            </a:r>
          </a:p>
          <a:p>
            <a:pPr lvl="1"/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9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65127"/>
            <a:ext cx="8192653" cy="968374"/>
          </a:xfrm>
        </p:spPr>
        <p:txBody>
          <a:bodyPr>
            <a:normAutofit/>
          </a:bodyPr>
          <a:lstStyle/>
          <a:p>
            <a:r>
              <a:rPr lang="en-US" dirty="0"/>
              <a:t>References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 fontScale="92500" lnSpcReduction="10000"/>
          </a:bodyPr>
          <a:lstStyle/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1)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Company Info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Spotify, 16 Mar. 2021, newsroom.spotify.com/company-info/. Accessed 03/26/2021. Accessed 03/26/2021.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2)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“How Did Spotify Become the Number One Music Streaming Provider?”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Performance Magazine How Did Spotify Become the Number One Music Streaming Provider Comments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www.performancemagazine.org/spotify-number-one-music-provider/. Accessed 03/26/2021. Accessed 03/26/2021.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3) Kumar, |By Abhilash. “Global Online Music Streaming Growth Slowed Down in Q2 2020.”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Counterpoint Research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6 Oct. 2020, www.counterpointresearch.com/global-online-music-streaming-growth-slowed-down-in-q2-2020/.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Accessed 03/26/2021.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4) Spotify Usage and Revenue Statistics (2021)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Business of Apps, 12 Mar. 2021, www.businessofapps.com/data/spotify-statistics/#5. Accessed 03/26/2021.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5)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Where Is Spotify Available?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Spotify, 16 Mar. 2021, support.spotify.com/us/article/full-list-of-territories-where-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spotify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-is-available/. Accessed 03/26/2021.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6) Soper, Taylor. “Spotify Becomes First Music Platform to Integrate with Facebook Messenger.” </a:t>
            </a:r>
            <a:r>
              <a:rPr lang="de-DE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GeekWire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3 Mar. 2016, www.geekwire.com/2016/spotify-becomes-first-music-platform-integrate-facebook-messenger/.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Accessed 03/26/2021.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7) Soper, Taylor. “Amazon Echo Can Now Play Music from Spotify for Premium Users.”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GeekWire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4 Feb. 2016, www.geekwire.com/2016/amazon-echo-can-now-play-music-spotify-premium-users/. Accessed 03/26/2021.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8)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Web API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Spotify, developer.spotify.com/documentation/web-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/. Accessed 03/26/2021.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98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65127"/>
            <a:ext cx="8192653" cy="968374"/>
          </a:xfrm>
        </p:spPr>
        <p:txBody>
          <a:bodyPr>
            <a:normAutofit/>
          </a:bodyPr>
          <a:lstStyle/>
          <a:p>
            <a:r>
              <a:rPr lang="en-US" dirty="0"/>
              <a:t>References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 fontScale="92500" lnSpcReduction="20000"/>
          </a:bodyPr>
          <a:lstStyle/>
          <a:p>
            <a:pPr marL="360045" marR="0" indent="-36004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9) Ay,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Yamac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Eren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Spotify Dataset 1921-2020, 160k+ Trac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ks. Kaggle, 24 Jan. 2021, www.kaggle.com/yamaerenay/spotify-dataset-19212020-160k-tracks.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Accessed 03/26/2021.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10)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Web API Reference.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Spotify for Developers, developer.spotify.com/documentation/web-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/reference/. Accessed 03/26/2021. Accessed 03/26/2021.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11)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Pitch (Class).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Open Music Theory, 2018, openmusictheory.com/pitch(Class).html. Accessed 03/26/2021.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0" indent="-36004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12)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Echo Nest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Wikipedia, 27 Jan. 2021, en.wikipedia.org/wiki/The_Echo_Nest#cite_note-fast_company-6.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Accessed 03/26/2021.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13)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Lunden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Ingrid.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Spotify Acquired Music Tech Company The Echo Nest In A $100M Deal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TechCrunch, 7 Mar. 2014, techcrunch.com/2014/03/07/spotify-echo-nest-100m/. Accessed 03/26/2021.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14)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Eagles Discography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Wikipedia , 21 Feb. 2021, en.wikipedia.org/wiki/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Eagles_discography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Accessed 03/26/2021.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0" indent="-36004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15)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Nirvana Discography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Wikipedia , 10 Mar. 2021, en.wikipedia.org/wiki/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Nirvana_discography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Accessed 03/26/2021.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0" indent="-36004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16)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Valence as a Measure of Happiness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Spotify, 11 Feb. 2018, community.spotify.com/t5/Spotify-for-Developers/Valence-as-a-measure-of-happiness/td-p/4385221. Accessed 03/26/2021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0" indent="-36004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17)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How Does Spotify Estimate the Valence of a Song?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Quora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www.quora.com/How-does-Spotify-estimate-the-valence-of-a-song.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Accessed 03/26/2021.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97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65127"/>
            <a:ext cx="8192653" cy="968374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Images References in PowerPoint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 lnSpcReduction="10000"/>
          </a:bodyPr>
          <a:lstStyle/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1) “Web Player: Music for Everyone.”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Spotify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open.spotify.com/. Accessed 03/26/2021.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2)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Industria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Musical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The Echo Nest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Asocia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Con Getty Images. 30 Dec. 2013, industriamusical.es/the-echo-nest-se-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asocia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-con-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getty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-images/. Accessed 03/26/2021. Accessed 03/26/2021.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3)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Adams, Scott. “Dilbert Comic Strip on May 07, 2014.”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Dilbert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7 May 2014, dilbert.com/strip/2014-05-07. Accessed 03/26/2021.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4)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Woods,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Aleia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Lil Wayne Pleads Guilty to Federal Firearm Charge, Faces Prison Time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XXL, 11 Dec. 2020, www.xxlmag.com/lil-wayne-pleads-guilty-federal-firearm-charge/. Accessed 03/26/2021.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5)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AC/DC: Highway to Hell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IMDb, www.imdb.com/title/tt6966694/.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Accessed 03/26/2021.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6)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Johann Sebastian Bach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Encyclopædia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Britannica, Inc., 17 Mar. 2021, www.britannica.com/biography/Johann-Sebastian-Bach. Accessed 03/26/2021.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7)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McPhate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Tim. “Remember When? Beatles' ‘I Want To Hold Your Hand.’”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GRAMMY.com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Recording Academy, 27 Aug. 2020, www.grammy.com/grammys/news/remember-when-beatles-unleash-i-want-hold-your-hand. Accessed 03/26/2021.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8)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“Homer vs. Patty and Selma/Gallery.”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Simpsons Wiki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simpsons.fandom.com/wiki/Homer_vs._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Patty_and_Selma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/Gallery. Accessed 03/26/2021.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6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n-US" dirty="0"/>
              <a:t>Common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0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cousticness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0 to 1.0 scale, 1.0 most acoustic 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Danceability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0 to 1.0 scale, 1.0 most danceable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tempo, rhythm, beat strength, and regularity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0 to 1.0 scale, 1.0 highest energy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dynamic range, perceived loudness, timbre, onset rate, and entropy</a:t>
            </a:r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Instrumentalness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0 to 1.0 scale, 1.0 most instrumental - no words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iveness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0 to 1.0 scale, 1.0 most noticeable audience presence </a:t>
            </a:r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peechiness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0 to 1.0 scale, 1.0 only spoken words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alence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0 to 1.0 scale – 1.0 being a positive track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Duration_ms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milliseconds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oudness – decibels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empo – beats per minute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 – modality of track – 1.0 is major sale and 0.0 is minor scale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– 0 to 11 - pitch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lass notation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Popularity – 0 to 100.0 scale – 100.0 most popular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total number plays and how recent those plays occurred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Gray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0 to 1 scale – 1.0 being highest point of the variable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0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n-US" dirty="0"/>
              <a:t>Variable Creation &amp; Echo Nest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of the variables in the dataset are numerical representation of a subjective concept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by developers at the Echo Nest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 Nest is a music intelligence and data platform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 Nest evolved from dissertation work of MIT Media Lab students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Spotify purchased the Echo Nest for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$100 million in 2014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4F714-A9F1-49DF-BD7A-0A89AD3A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89" y="3953163"/>
            <a:ext cx="2900431" cy="1333067"/>
          </a:xfrm>
          <a:prstGeom prst="rect">
            <a:avLst/>
          </a:prstGeom>
        </p:spPr>
      </p:pic>
      <p:pic>
        <p:nvPicPr>
          <p:cNvPr id="1026" name="Picture 2" descr="The Echo Nest se asocia con Getty Images | Industria Musical">
            <a:extLst>
              <a:ext uri="{FF2B5EF4-FFF2-40B4-BE49-F238E27FC236}">
                <a16:creationId xmlns:a16="http://schemas.microsoft.com/office/drawing/2014/main" id="{27DD824F-A8F9-42C5-8EF7-59F709044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40"/>
          <a:stretch/>
        </p:blipFill>
        <p:spPr bwMode="auto">
          <a:xfrm>
            <a:off x="1193734" y="3560616"/>
            <a:ext cx="4466241" cy="3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77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n-US" dirty="0"/>
              <a:t>Goals of the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if the popularity of a song can be estimated using different parameters in the datasets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Python, SQL, and Excel will be used for the analysis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688FB-B847-4764-B5EF-995C454A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41" y="2452822"/>
            <a:ext cx="4851921" cy="424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044295" cy="96837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step was to understand dataset.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focused on:</a:t>
            </a:r>
          </a:p>
          <a:p>
            <a:pPr marL="457200" lvl="1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Completeness – No missing data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 – Data is recorded in a similar manner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Meaningful – The values provide useful insight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 Integrity – No repeat values</a:t>
            </a:r>
          </a:p>
          <a:p>
            <a:pPr lv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19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044295" cy="96837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3501"/>
            <a:ext cx="7886700" cy="5359399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examination performed in SQL to determine if dataset was appropriate for the project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Although 4 datasets uploaded, only 1 used – songs grouped by title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other datasets used the average values in that particular group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key variable is meaningless as the key variable is based on a 0-11 scale with associated tonal counterparts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hit wonders skew the results 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Despite only being credited with 22 songs combined, 24kGoldn and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Iann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Dior are listed as most popular artist for a collaboration song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Chinese Electropop, Korean Mask Singer, Dutch Rap Pop are listed as the three most genre despite only one artist being credited in each genre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grouped by song will be the only dataset examined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Grouping done manually if desired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2F57C-499A-47CB-8EB7-E3F37911D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01" y="5177050"/>
            <a:ext cx="5321746" cy="16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0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0F452-685A-49F4-8E5C-B44B7A1249A4}"/>
              </a:ext>
            </a:extLst>
          </p:cNvPr>
          <p:cNvSpPr/>
          <p:nvPr/>
        </p:nvSpPr>
        <p:spPr>
          <a:xfrm>
            <a:off x="7200900" y="5648325"/>
            <a:ext cx="1943100" cy="120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5CEFA-B55D-4D00-BFED-DA2F3C8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365127"/>
            <a:ext cx="8820728" cy="96837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9203-A739-42D2-B745-79DD5CFA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33501"/>
            <a:ext cx="7800975" cy="552449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characters are not translated correctly (non-Unicode)</a:t>
            </a:r>
          </a:p>
          <a:p>
            <a:pPr lvl="2"/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Michael </a:t>
            </a:r>
            <a:r>
              <a:rPr lang="en-US" sz="1600" b="0" i="0" dirty="0">
                <a:effectLst/>
              </a:rPr>
              <a:t>Bublé is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Michael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BublÃ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©</a:t>
            </a:r>
          </a:p>
          <a:p>
            <a:pPr lvl="2"/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Turkish Mehmet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Kemiksiz’s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song is </a:t>
            </a:r>
            <a:r>
              <a:rPr lang="pt-BR" sz="1600" dirty="0">
                <a:ea typeface="Calibri" panose="020F0502020204030204" pitchFamily="34" charset="0"/>
                <a:cs typeface="Times New Roman" panose="02020603050405020304" pitchFamily="18" charset="0"/>
              </a:rPr>
              <a:t>Ey BÃ¼lbÃ¼l-i Ter ZebÃ¢n-i Ä°rf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Inconsistent year referencing</a:t>
            </a:r>
          </a:p>
          <a:p>
            <a:pPr lvl="2"/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The most popular song in 1956 is Frank Sinatra’s “I've Got You Under My Skin - Remastered 1998”</a:t>
            </a:r>
          </a:p>
          <a:p>
            <a:pPr lvl="2"/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The most popular song in 2010 is John Lennon’s and Yoko Ono’s “Happy Xmas (War Is Over) - Remastered 2010”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versions of songs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 Album / Extended Instrument / Live – Okay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 Album / Greatest Hits Album / Compilation Album – Unnecessary</a:t>
            </a:r>
          </a:p>
          <a:p>
            <a:pPr lvl="3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similar entries of Eagle’s Hotel California with different years</a:t>
            </a:r>
          </a:p>
          <a:p>
            <a:pPr lvl="3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completely similar entries of Nirvana’s Smells like Teen Spirit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featured artist column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45 different combinations where Jay-Z is the primary artist and has at least a  featured artist, 35 entries where he is the second artist.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data may be too specific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100 jazz categories too much? Make a genre and sub-genres column?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these are most likely autogenerated from record company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large impact on overall results, care needed with specific analysis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6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_CECH" id="{2F61AE52-EABE-D042-81CD-1025025840B9}" vid="{816B6497-2925-3349-8022-8D8ABF861787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UC_Monogram</Template>
  <TotalTime>2326</TotalTime>
  <Words>2756</Words>
  <Application>Microsoft Office PowerPoint</Application>
  <PresentationFormat>On-screen Show (4:3)</PresentationFormat>
  <Paragraphs>287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system-ui</vt:lpstr>
      <vt:lpstr>Times New Roman</vt:lpstr>
      <vt:lpstr>var(--jp-code-font-family)</vt:lpstr>
      <vt:lpstr>Office Theme</vt:lpstr>
      <vt:lpstr> Spotify Analysis – Song Popularity Prediction</vt:lpstr>
      <vt:lpstr>Spotify Background</vt:lpstr>
      <vt:lpstr>Datasets</vt:lpstr>
      <vt:lpstr>Common Variables</vt:lpstr>
      <vt:lpstr>Variable Creation &amp; Echo Nest</vt:lpstr>
      <vt:lpstr>Goals of the Analysis 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Radar Plots</vt:lpstr>
      <vt:lpstr>PowerPoint Presentation</vt:lpstr>
      <vt:lpstr>PowerPoint Presentation</vt:lpstr>
      <vt:lpstr>PowerPoint Presentation</vt:lpstr>
      <vt:lpstr>PowerPoint Presentation</vt:lpstr>
      <vt:lpstr>Python Code</vt:lpstr>
      <vt:lpstr>Histograms</vt:lpstr>
      <vt:lpstr>PowerPoint Presentation</vt:lpstr>
      <vt:lpstr>PowerPoint Presentation</vt:lpstr>
      <vt:lpstr>Linear Coefficient Correlation - 1</vt:lpstr>
      <vt:lpstr>Linear Coefficient Correlation - 2</vt:lpstr>
      <vt:lpstr>PowerPoint Presentation</vt:lpstr>
      <vt:lpstr>Heatmap</vt:lpstr>
      <vt:lpstr>Regression – Random Forest</vt:lpstr>
      <vt:lpstr>Feature Selection</vt:lpstr>
      <vt:lpstr>Model Training Statistics</vt:lpstr>
      <vt:lpstr>Results – Model Performance Statistics</vt:lpstr>
      <vt:lpstr>Conclusions</vt:lpstr>
      <vt:lpstr>References 1</vt:lpstr>
      <vt:lpstr>References 2</vt:lpstr>
      <vt:lpstr>Images References in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Brinkman, Ryan</dc:creator>
  <cp:lastModifiedBy>Shrivastava, Tanmay (shrivaty)</cp:lastModifiedBy>
  <cp:revision>182</cp:revision>
  <dcterms:created xsi:type="dcterms:W3CDTF">2021-03-16T00:56:21Z</dcterms:created>
  <dcterms:modified xsi:type="dcterms:W3CDTF">2021-07-05T21:56:19Z</dcterms:modified>
</cp:coreProperties>
</file>