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3" r:id="rId5"/>
    <p:sldId id="266" r:id="rId6"/>
    <p:sldId id="264" r:id="rId7"/>
    <p:sldId id="267" r:id="rId8"/>
    <p:sldId id="257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F9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A6242-5EF5-4070-ADB7-9F80373031DF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64D06-C330-478A-AA0F-FBFB296B3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8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B83D-45CA-B17C-3ABD-8B18630A6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66624-2A95-8821-AF4F-3F9AB262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02EF-6981-A33F-86EC-DE37D79C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0EF5-3E36-145F-6C02-CCC1AF20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5BC9-1D9D-2952-3002-C6B856C3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41ED-EF2B-F242-7093-A30C7933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DBFC1-B4AB-8E7A-5A58-20C1DD170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5E0F-FF9A-1234-35A7-7ADCE34B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1CDB-0BC9-1C81-BABE-A4D3359D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7C35-5CA8-4148-9A0A-173E3BD8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1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DAF16-7BD8-E0FB-136D-DE5A9DABD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B7506-55C4-EB93-D0A4-EA2AFC2E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6C10-7593-079A-022A-CFD950F9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0355-799A-6E51-BE7F-041139E4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40146-6B58-7F61-C3BA-67656E9B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939-7E5E-B8E1-D74D-0DFC1C41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04DF-CC00-4ADE-FA7F-24FA64F1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47BA-6615-6AFD-8D3C-70EEC488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405C-22B4-03E2-589A-BF66FD55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6E35-8B1C-3EC1-9532-41FCEB62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37A8-1620-58AA-B81D-975177D2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E4137-B4CE-BD0A-D98C-6A1911BE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5A1B3-CC33-F28D-0530-2DA1BEF8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1074-35FF-A403-ED3B-E348DDE4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B64F-F285-1A1C-806E-F63842AF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B929-67B5-FAD5-281D-C29964C1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4363-1F73-5117-6177-A71CBD0F6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0920-DE5B-9753-4047-5472FF50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84CA-48C9-6A4B-7946-AFB7BA00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38305-EEC5-DCA2-9347-473D0D1B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049E-B5C2-7040-6C30-A4014F37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9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525-3E7B-B918-B9D4-E5671E64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4590-9E5D-6A64-1D00-25D1FB04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43632-22A4-F055-7CC6-4440DABB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8D453-1F35-D593-3601-AD59ADBC1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DCF1D-A48C-9915-BEDD-056D79062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8E08F-39E2-A535-35F4-36641BC2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9E0D1-F858-3429-5A35-583CE3BF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ADF13-1AF1-869D-5F97-11D1D295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EFBA-5F13-AC1C-7769-2BD15731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1F903-42C1-C44C-014A-192A1A3C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6DE08-99EA-0A94-CC72-5388126C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E9089-584A-79A1-71EE-43DB70A6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02790-73A6-685F-2627-799F81AC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C6731-5F4E-FCFC-E705-F41B1A9E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FC931-3963-753B-FE60-D50DEDA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57F3-8B43-A99B-9AA6-A906E98D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1AAD-A18F-3952-8B05-DC3020B0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17FBD-3997-FB9C-1C1A-3FAB7067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19D2-47F0-F47E-E194-5742F8F4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524F-1C32-C694-21C0-32AB4313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E665-1EB1-E791-F3D9-CB9A4204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A238-09E1-010E-8A30-F2C2209C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F9811-833E-52B0-CAFD-615DCE7E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44DC-2C58-DC86-DC4B-08B66C0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D8B6-0750-577D-E434-DBEC8565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38EC-8C8E-0A1F-BAA6-FB77D290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9DAF-8B8A-A8F4-FC41-B26C522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E214D-9D1F-BFB7-9B08-21BBFACB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D2940-BF64-5C66-A7C0-82812694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7BD1-B03F-3679-9D29-7CFE06D6B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E283-6DAF-40FA-A644-014D05CEA30E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D1A0-10D7-0C2B-F0B9-C320117F2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5760-793E-E81D-1A60-3048F009C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EABE-0768-4183-8BA5-AA8644219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382847-97EC-2A39-2783-3C7E9A485324}"/>
              </a:ext>
            </a:extLst>
          </p:cNvPr>
          <p:cNvSpPr/>
          <p:nvPr/>
        </p:nvSpPr>
        <p:spPr>
          <a:xfrm>
            <a:off x="0" y="819150"/>
            <a:ext cx="12192000" cy="971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F99FE-3CA7-9C15-78E9-82F87976399D}"/>
              </a:ext>
            </a:extLst>
          </p:cNvPr>
          <p:cNvSpPr txBox="1"/>
          <p:nvPr/>
        </p:nvSpPr>
        <p:spPr>
          <a:xfrm>
            <a:off x="1462086" y="885825"/>
            <a:ext cx="926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 Pro Semibold" panose="020B0704030504040204" pitchFamily="34" charset="0"/>
                <a:ea typeface="Yu Gothic UI Semibold" panose="020B0700000000000000" pitchFamily="34" charset="-128"/>
              </a:rPr>
              <a:t>COMPLAINT ANALYSIS</a:t>
            </a:r>
            <a:endParaRPr lang="en-IN" sz="4800" b="1" dirty="0">
              <a:latin typeface="Verdana Pro Semibold" panose="020B070403050404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3BC401-5BC6-A6BA-F1DD-F595A2D25FA1}"/>
              </a:ext>
            </a:extLst>
          </p:cNvPr>
          <p:cNvSpPr/>
          <p:nvPr/>
        </p:nvSpPr>
        <p:spPr>
          <a:xfrm>
            <a:off x="2747959" y="2665868"/>
            <a:ext cx="6696075" cy="29253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6DE3B-9F73-C95B-33BA-995E46D7A0BB}"/>
              </a:ext>
            </a:extLst>
          </p:cNvPr>
          <p:cNvSpPr txBox="1"/>
          <p:nvPr/>
        </p:nvSpPr>
        <p:spPr>
          <a:xfrm>
            <a:off x="4029073" y="2789693"/>
            <a:ext cx="4133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badi" panose="020B0604020104020204" pitchFamily="34" charset="0"/>
              </a:rPr>
              <a:t>Group 4</a:t>
            </a:r>
          </a:p>
          <a:p>
            <a:pPr algn="ctr"/>
            <a:endParaRPr lang="en-IN" sz="2400" dirty="0">
              <a:latin typeface="Abadi" panose="020B0604020104020204" pitchFamily="34" charset="0"/>
            </a:endParaRPr>
          </a:p>
          <a:p>
            <a:pPr algn="ctr"/>
            <a:r>
              <a:rPr lang="en-IN" sz="2400" dirty="0">
                <a:latin typeface="Abadi" panose="020B0604020104020204" pitchFamily="34" charset="0"/>
              </a:rPr>
              <a:t>Tanmay Talekar</a:t>
            </a:r>
            <a:br>
              <a:rPr lang="en-IN" sz="2400" dirty="0">
                <a:latin typeface="Abadi" panose="020B0604020104020204" pitchFamily="34" charset="0"/>
              </a:rPr>
            </a:br>
            <a:r>
              <a:rPr lang="en-IN" sz="2400" dirty="0">
                <a:latin typeface="Abadi" panose="020B0604020104020204" pitchFamily="34" charset="0"/>
              </a:rPr>
              <a:t>Disha Kadam</a:t>
            </a:r>
            <a:br>
              <a:rPr lang="en-IN" sz="2400" dirty="0">
                <a:latin typeface="Abadi" panose="020B0604020104020204" pitchFamily="34" charset="0"/>
              </a:rPr>
            </a:br>
            <a:r>
              <a:rPr lang="en-IN" sz="2400" dirty="0">
                <a:latin typeface="Abadi" panose="020B0604020104020204" pitchFamily="34" charset="0"/>
              </a:rPr>
              <a:t>Parvathy Nair</a:t>
            </a:r>
            <a:br>
              <a:rPr lang="en-IN" sz="2400" dirty="0">
                <a:latin typeface="Abadi" panose="020B0604020104020204" pitchFamily="34" charset="0"/>
              </a:rPr>
            </a:br>
            <a:r>
              <a:rPr lang="en-IN" sz="2400" dirty="0">
                <a:latin typeface="Abadi" panose="020B0604020104020204" pitchFamily="34" charset="0"/>
              </a:rPr>
              <a:t>Rahul Panchal</a:t>
            </a:r>
            <a:br>
              <a:rPr lang="en-IN" sz="2400" dirty="0">
                <a:latin typeface="Abadi" panose="020B0604020104020204" pitchFamily="34" charset="0"/>
              </a:rPr>
            </a:br>
            <a:r>
              <a:rPr lang="en-IN" sz="2400" dirty="0">
                <a:latin typeface="Abadi" panose="020B0604020104020204" pitchFamily="34" charset="0"/>
              </a:rPr>
              <a:t>Sankar Murugan</a:t>
            </a:r>
          </a:p>
        </p:txBody>
      </p:sp>
    </p:spTree>
    <p:extLst>
      <p:ext uri="{BB962C8B-B14F-4D97-AF65-F5344CB8AC3E}">
        <p14:creationId xmlns:p14="http://schemas.microsoft.com/office/powerpoint/2010/main" val="2426727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144AFCB-2075-914F-EAF3-2A40235BC6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39846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144AFCB-2075-914F-EAF3-2A40235BC6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7023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6BC4C5F-5FEC-20B0-9A9C-FA507738F8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29616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6BC4C5F-5FEC-20B0-9A9C-FA507738F8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9864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A4198-1D05-A754-9AC4-55E9926E38AC}"/>
              </a:ext>
            </a:extLst>
          </p:cNvPr>
          <p:cNvSpPr/>
          <p:nvPr/>
        </p:nvSpPr>
        <p:spPr>
          <a:xfrm>
            <a:off x="0" y="257175"/>
            <a:ext cx="12192000" cy="971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30222-D88C-4E01-0A38-B9B2DB076D0D}"/>
              </a:ext>
            </a:extLst>
          </p:cNvPr>
          <p:cNvSpPr txBox="1"/>
          <p:nvPr/>
        </p:nvSpPr>
        <p:spPr>
          <a:xfrm>
            <a:off x="1462087" y="419784"/>
            <a:ext cx="92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Verdana Pro Semibold" panose="020B0704030504040204" pitchFamily="34" charset="0"/>
                <a:ea typeface="Yu Gothic UI Semibold" panose="020B0700000000000000" pitchFamily="34" charset="-128"/>
              </a:rPr>
              <a:t>Introduction </a:t>
            </a:r>
            <a:endParaRPr lang="en-IN" sz="3600" b="1" dirty="0">
              <a:latin typeface="Verdana Pro Semibold" panose="020B070403050404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FAEE1-91E7-86DE-27C8-727B06903CE5}"/>
              </a:ext>
            </a:extLst>
          </p:cNvPr>
          <p:cNvSpPr txBox="1"/>
          <p:nvPr/>
        </p:nvSpPr>
        <p:spPr>
          <a:xfrm>
            <a:off x="1333498" y="4259669"/>
            <a:ext cx="9525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Our dataset contains a list of</a:t>
            </a:r>
            <a:r>
              <a:rPr lang="en-US" sz="2000" b="0" i="0" u="none" strike="noStrike" dirty="0">
                <a:effectLst/>
                <a:latin typeface="Abadi" panose="020B0604020104020204" pitchFamily="34" charset="0"/>
              </a:rPr>
              <a:t> consumer complaints filed against Insurance companies. </a:t>
            </a:r>
            <a:br>
              <a:rPr lang="en-US" sz="2000" b="0" i="0" u="none" strike="noStrike" dirty="0">
                <a:effectLst/>
                <a:latin typeface="Abadi" panose="020B0604020104020204" pitchFamily="34" charset="0"/>
              </a:rPr>
            </a:br>
            <a:br>
              <a:rPr lang="en-US" sz="2000" b="0" i="0" u="none" strike="noStrike" dirty="0">
                <a:effectLst/>
                <a:latin typeface="Abadi" panose="020B0604020104020204" pitchFamily="34" charset="0"/>
              </a:rPr>
            </a:br>
            <a:r>
              <a:rPr lang="en-US" sz="2000" b="0" i="0" u="none" strike="noStrike" dirty="0">
                <a:effectLst/>
                <a:latin typeface="Abadi" panose="020B0604020104020204" pitchFamily="34" charset="0"/>
              </a:rPr>
              <a:t>This dataset includes the </a:t>
            </a:r>
            <a:r>
              <a:rPr lang="en-US" sz="2000" dirty="0">
                <a:latin typeface="Abadi" panose="020B0604020104020204" pitchFamily="34" charset="0"/>
              </a:rPr>
              <a:t>Nature of Complaints</a:t>
            </a:r>
            <a:r>
              <a:rPr lang="en-US" sz="2000" b="0" i="0" u="none" strike="noStrike" dirty="0">
                <a:effectLst/>
                <a:latin typeface="Abadi" panose="020B0604020104020204" pitchFamily="34" charset="0"/>
              </a:rPr>
              <a:t>, Line of Business, Reason of Complaint, Recovery</a:t>
            </a:r>
            <a:r>
              <a:rPr lang="en-US" sz="2000" dirty="0">
                <a:latin typeface="Abadi" panose="020B0604020104020204" pitchFamily="34" charset="0"/>
              </a:rPr>
              <a:t> and Conclusion.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5A7F8-3A80-4C18-584D-4300AC0F0B6A}"/>
              </a:ext>
            </a:extLst>
          </p:cNvPr>
          <p:cNvSpPr txBox="1"/>
          <p:nvPr/>
        </p:nvSpPr>
        <p:spPr>
          <a:xfrm>
            <a:off x="2495549" y="1692875"/>
            <a:ext cx="6848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badi" panose="020B0604020104020204" pitchFamily="34" charset="0"/>
              </a:rPr>
              <a:t>Complaint Analysis</a:t>
            </a:r>
            <a:br>
              <a:rPr lang="en-US" sz="2000" dirty="0">
                <a:latin typeface="Verdana Pro Semibold" panose="020B0704030504040204" pitchFamily="34" charset="0"/>
              </a:rPr>
            </a:br>
            <a:r>
              <a:rPr lang="en-US" sz="2200" dirty="0">
                <a:latin typeface="Abadi" panose="020B0604020104020204" pitchFamily="34" charset="0"/>
                <a:ea typeface="Segoe UI Emoji" panose="020B0502040204020203" pitchFamily="34" charset="0"/>
              </a:rPr>
              <a:t>Complaints filed against Insurance Companies</a:t>
            </a:r>
            <a:endParaRPr lang="en-IN" sz="2200" dirty="0">
              <a:latin typeface="Abadi" panose="020B0604020104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6487F-C4DE-79EB-CD62-BE9991600E68}"/>
              </a:ext>
            </a:extLst>
          </p:cNvPr>
          <p:cNvSpPr txBox="1"/>
          <p:nvPr/>
        </p:nvSpPr>
        <p:spPr>
          <a:xfrm>
            <a:off x="2090736" y="3022438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The objective of our analysis is to study the reasons of the complaint and suggest some points to avoid them.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885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1763FD-65B6-F894-2F9B-DEFF4558A20C}"/>
              </a:ext>
            </a:extLst>
          </p:cNvPr>
          <p:cNvSpPr/>
          <p:nvPr/>
        </p:nvSpPr>
        <p:spPr>
          <a:xfrm>
            <a:off x="0" y="0"/>
            <a:ext cx="12192000" cy="620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Verdana Pro Semibold" panose="020B0704030504040204" pitchFamily="34" charset="0"/>
              </a:rPr>
              <a:t>DATA</a:t>
            </a:r>
            <a:endParaRPr lang="en-IN" sz="32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3C50360-1745-8CB2-B691-4FBCCC4B1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6458"/>
              </p:ext>
            </p:extLst>
          </p:nvPr>
        </p:nvGraphicFramePr>
        <p:xfrm>
          <a:off x="1289531" y="3429000"/>
          <a:ext cx="9612936" cy="283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67">
                  <a:extLst>
                    <a:ext uri="{9D8B030D-6E8A-4147-A177-3AD203B41FA5}">
                      <a16:colId xmlns:a16="http://schemas.microsoft.com/office/drawing/2014/main" val="1008884096"/>
                    </a:ext>
                  </a:extLst>
                </a:gridCol>
                <a:gridCol w="6965177">
                  <a:extLst>
                    <a:ext uri="{9D8B030D-6E8A-4147-A177-3AD203B41FA5}">
                      <a16:colId xmlns:a16="http://schemas.microsoft.com/office/drawing/2014/main" val="3205542068"/>
                    </a:ext>
                  </a:extLst>
                </a:gridCol>
                <a:gridCol w="972592">
                  <a:extLst>
                    <a:ext uri="{9D8B030D-6E8A-4147-A177-3AD203B41FA5}">
                      <a16:colId xmlns:a16="http://schemas.microsoft.com/office/drawing/2014/main" val="744438588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Column Name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Description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Size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7226"/>
                  </a:ext>
                </a:extLst>
              </a:tr>
              <a:tr h="41166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Company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Companies against complaints received.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671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95243"/>
                  </a:ext>
                </a:extLst>
              </a:tr>
              <a:tr h="41166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File No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Complaint Number in a particular company.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18018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56064"/>
                  </a:ext>
                </a:extLst>
              </a:tr>
              <a:tr h="411661">
                <a:tc>
                  <a:txBody>
                    <a:bodyPr/>
                    <a:lstStyle/>
                    <a:p>
                      <a:r>
                        <a:rPr lang="en-US" sz="16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Opened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Date of opening for the complaint.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18018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664"/>
                  </a:ext>
                </a:extLst>
              </a:tr>
              <a:tr h="41166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Closed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Date of closing of the complaint.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17598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24560"/>
                  </a:ext>
                </a:extLst>
              </a:tr>
              <a:tr h="41166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Coverage 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Type of Insurance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70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9555"/>
                  </a:ext>
                </a:extLst>
              </a:tr>
              <a:tr h="41166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Sub-Coverage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Amount of risk covered for specific disease or treatment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73</a:t>
                      </a:r>
                      <a:endParaRPr lang="en-IN" sz="16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724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0B6C47C-DDC4-D805-581A-19CEF94F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18" y="725686"/>
            <a:ext cx="10805562" cy="25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05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8E36BC-0569-3F1E-1096-AFBBA8B77418}"/>
              </a:ext>
            </a:extLst>
          </p:cNvPr>
          <p:cNvSpPr/>
          <p:nvPr/>
        </p:nvSpPr>
        <p:spPr>
          <a:xfrm>
            <a:off x="0" y="0"/>
            <a:ext cx="12192000" cy="620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Verdana Pro Semibold" panose="020B0704030504040204" pitchFamily="34" charset="0"/>
              </a:rPr>
              <a:t>DATA</a:t>
            </a:r>
            <a:endParaRPr lang="en-IN" sz="32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33D61E58-31DB-B415-5F98-FB172520A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70072"/>
              </p:ext>
            </p:extLst>
          </p:nvPr>
        </p:nvGraphicFramePr>
        <p:xfrm>
          <a:off x="1289531" y="3429000"/>
          <a:ext cx="9612936" cy="282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956">
                  <a:extLst>
                    <a:ext uri="{9D8B030D-6E8A-4147-A177-3AD203B41FA5}">
                      <a16:colId xmlns:a16="http://schemas.microsoft.com/office/drawing/2014/main" val="1008884096"/>
                    </a:ext>
                  </a:extLst>
                </a:gridCol>
                <a:gridCol w="6789867">
                  <a:extLst>
                    <a:ext uri="{9D8B030D-6E8A-4147-A177-3AD203B41FA5}">
                      <a16:colId xmlns:a16="http://schemas.microsoft.com/office/drawing/2014/main" val="3205542068"/>
                    </a:ext>
                  </a:extLst>
                </a:gridCol>
                <a:gridCol w="948113">
                  <a:extLst>
                    <a:ext uri="{9D8B030D-6E8A-4147-A177-3AD203B41FA5}">
                      <a16:colId xmlns:a16="http://schemas.microsoft.com/office/drawing/2014/main" val="744438588"/>
                    </a:ext>
                  </a:extLst>
                </a:gridCol>
              </a:tblGrid>
              <a:tr h="3982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Column Name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Description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Size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7226"/>
                  </a:ext>
                </a:extLst>
              </a:tr>
              <a:tr h="403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Reason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Written expression of dissatisfaction by complainant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12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95243"/>
                  </a:ext>
                </a:extLst>
              </a:tr>
              <a:tr h="403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Sub Reason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Detailed expression of dissatisfaction under reason of complaint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69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56064"/>
                  </a:ext>
                </a:extLst>
              </a:tr>
              <a:tr h="403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Disposition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Stand of company against the complaint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54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664"/>
                  </a:ext>
                </a:extLst>
              </a:tr>
              <a:tr h="403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Conclusion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Final conclusion of the complaint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9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24560"/>
                  </a:ext>
                </a:extLst>
              </a:tr>
              <a:tr h="403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Recovery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Compensation paid by the company to the complainant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2224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9555"/>
                  </a:ext>
                </a:extLst>
              </a:tr>
              <a:tr h="403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Status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Status of Complaint (Opened or Closed)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5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7244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5675810-0969-BA3C-DB15-702B92E3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08" y="713320"/>
            <a:ext cx="9746182" cy="26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115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1F992D-A67D-8986-DB80-73AD42CF6BAA}"/>
              </a:ext>
            </a:extLst>
          </p:cNvPr>
          <p:cNvSpPr/>
          <p:nvPr/>
        </p:nvSpPr>
        <p:spPr>
          <a:xfrm>
            <a:off x="0" y="0"/>
            <a:ext cx="12192000" cy="620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Approach towards Dashboard</a:t>
            </a:r>
            <a:endParaRPr lang="en-IN" sz="28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6C0FD-B73C-BE6D-EA5E-60639573196F}"/>
              </a:ext>
            </a:extLst>
          </p:cNvPr>
          <p:cNvSpPr txBox="1"/>
          <p:nvPr/>
        </p:nvSpPr>
        <p:spPr>
          <a:xfrm>
            <a:off x="1651793" y="2141091"/>
            <a:ext cx="8888413" cy="185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Analyze past data by months and year</a:t>
            </a:r>
            <a:endParaRPr lang="en-IN" sz="2000" dirty="0">
              <a:latin typeface="Abadi" panose="020B0604020104020204" pitchFamily="34" charset="0"/>
              <a:ea typeface="Verdana" panose="020B0604030504040204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badi" panose="020B060402010402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Review key reasons of Complaints, their resolution time, compensation paid.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badi" panose="020B060402010402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Analyse the final conclusion and identify ways to reduce complaints</a:t>
            </a:r>
            <a:endParaRPr lang="en-US" sz="2000" dirty="0">
              <a:latin typeface="Abadi" panose="020B0604020104020204" pitchFamily="34" charset="0"/>
              <a:ea typeface="Verdana" panose="020B0604030504040204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682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8D324-8CFD-5A7A-C48D-45A924E7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713"/>
            <a:ext cx="12192000" cy="2141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833078-3EEB-35E7-5C1B-DA471B217865}"/>
              </a:ext>
            </a:extLst>
          </p:cNvPr>
          <p:cNvSpPr/>
          <p:nvPr/>
        </p:nvSpPr>
        <p:spPr>
          <a:xfrm>
            <a:off x="0" y="0"/>
            <a:ext cx="12192000" cy="620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Verdana Pro Semibold" panose="020B0704030504040204" pitchFamily="34" charset="0"/>
              </a:rPr>
              <a:t>Data Cleaning</a:t>
            </a:r>
            <a:endParaRPr lang="en-IN" sz="3200" dirty="0">
              <a:solidFill>
                <a:schemeClr val="tx1"/>
              </a:solidFill>
              <a:latin typeface="Verdana Pro Semibold" panose="020B07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56B89-3C59-4EA6-EE4B-B75BA7F8A7FD}"/>
              </a:ext>
            </a:extLst>
          </p:cNvPr>
          <p:cNvSpPr txBox="1"/>
          <p:nvPr/>
        </p:nvSpPr>
        <p:spPr>
          <a:xfrm>
            <a:off x="2266950" y="2840593"/>
            <a:ext cx="765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  <a:cs typeface="Segoe UI Semibold" panose="020B0702040204020203" pitchFamily="34" charset="0"/>
              </a:rPr>
              <a:t>Data Cleaning using Excel</a:t>
            </a:r>
            <a:endParaRPr lang="en-IN" sz="2000" dirty="0">
              <a:latin typeface="Abadi" panose="020B0604020104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A4F04-31BB-D212-C602-F5B8761EB902}"/>
              </a:ext>
            </a:extLst>
          </p:cNvPr>
          <p:cNvSpPr txBox="1"/>
          <p:nvPr/>
        </p:nvSpPr>
        <p:spPr>
          <a:xfrm>
            <a:off x="1095375" y="3240703"/>
            <a:ext cx="10001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Select Columns Opened and Closed -&gt; Use Data Tool [Text to Column] -&gt; Select Column Date format to Month/Date/Year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Add column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“Resolution Time”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by using formula =[Closed-Opened]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Select ‘Number’ format for Resolution Time with 0 decimals, as it is in 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Change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“Recovery”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column to Currency format.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00F84-5EFA-93B8-0603-2DB3A025E754}"/>
              </a:ext>
            </a:extLst>
          </p:cNvPr>
          <p:cNvSpPr txBox="1"/>
          <p:nvPr/>
        </p:nvSpPr>
        <p:spPr>
          <a:xfrm>
            <a:off x="1462087" y="4967884"/>
            <a:ext cx="9267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Duplicates</a:t>
            </a:r>
          </a:p>
          <a:p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Pros: Efficient/Accurate Data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Cons: Same file no. even if companies are different, which may lead to error conclusion.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99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668D14A9-78E4-3A06-239E-6D9E0C7711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43296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668D14A9-78E4-3A06-239E-6D9E0C7711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4711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E9E3FB4-6970-F6C5-A7F3-C0819BB40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230672"/>
                  </p:ext>
                </p:extLst>
              </p:nvPr>
            </p:nvGraphicFramePr>
            <p:xfrm>
              <a:off x="0" y="-91440"/>
              <a:ext cx="12192000" cy="69494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E9E3FB4-6970-F6C5-A7F3-C0819BB409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91440"/>
                <a:ext cx="12192000" cy="69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3716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74D4B39-B206-D704-B7CC-A99F77FE7F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1082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74D4B39-B206-D704-B7CC-A99F77FE7F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6681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16894A4C-E685-4093-ABF3-87C420CFBEE1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40,234)&quot;"/>
    <we:property name="bookmark" value="&quot;H4sIAAAAAAAAA+1abW/bNhD+K4G+bAPsQqQkSuy3xkmxYllXJEWGYSiGI3my1SqSIclpvMD/fUdJju3Eb2nWxGlsIIhFno7He+6V9LVjknKYwvg9XKDz2jnM8y8XUHw5YE7HyRbHPMm1jkCKUOoYXSYZl0SVD6skz0rn9bVTQdHH6jwpR5BahjT496eOA2n6Afr2KYa0xI4zxKLMM0iTf7EhpqmqGOGk4+DVMM0LsCzPKqjQsr0kcnomUdgrj1YEXSWXeIa6akZPcZgX1fS545TNt1qkxTnLrF6wl2cVJBkxtmM6ijyMhaeVhsBFlzOX2fE4SauWRI2Pr4YF7ed6qpa39aSnQQslAAPX5zyQvgeaRKjGQ0vTox308yLRkNJgw85yO5/uiHect0V+UfNtIUiI8jirkmpsH7JyVECmsavziyFk4/p/SqJXZbdAIv1Yr+ROSM9/DpCGLCvankmmO36fV/aflR/Lsh18ly2Ole176egiu0t9lo8KjacYzx5qSSeE2IciJzxraWlZnY7qlyZWoHNIR7UREOuThPZOarC7t8NEno3S1BJ+mtjPpwb9uVW3kmZrVa2TteMM8q+9Agku47xmk871cgQfUT5r/aPyjmxuracyyfpp6zszo25MwSnTRJOZkWeqz2T3tfleIHmm/WKgghrqYbNUgs18bupprI18KVo/HdEbJv+a/eS0eE2mrkhif57zuRvYH0tF1oA65MV+IJUR0oSBKwLhKrHGi58c35Hq5RTZKDDuQd5aTy3SSoSe9CWgAiF46EsZbRmvgTFEYZTBGJRm9JFyVbx+1Gi0N4X7KKmxg1AwBtxTfuxiGMZGCOPutMefIpRLEs4e5OVaalA2TETGg9iEke+6PviR0Ft6uzC+CJkMlYse/SnDpPuCq7OZ++x6bbYiGu5EZbb7TmxboHTa8tzhWFaktOqsFvSsptvAv+7adiU+3AoOtgBAzpjHNQbABTf+mlLgqU2n1xDtsu08OcAzHbVJHiT3I3Bdw2MR8ygKjXwQwr8mpIRCD8YneInp3V3czN+dmop5DkXSnFG00fb/00SbZ25WcBaU88cQMzIYSzgnpnNE2z2YDdjpdnPO73lWDZ67wb1MyBr7p0bF48qNQ+2iCQKKcBjWYXwdeBVeVSq/WkCv5gYqjn3goUY34jJikgux0ZvemEurAnPHld70+wX2YVrLHD9mEi6JvV344GNy0Uy/HWVtzmPfYO8aCrOoL3ooDBaH41oXR0kxTalUFx4/Fz00DqYV04EmCDmaGLSv3OhZwt5L87J1ptkugxeD9qrtNyBj4PlcULoUXBtPoAzDNY3S7oJMvRsevM9fvViYVyugATqSYFtZRcWvdFkgPB4EW3bEqLRxOadYQOHf076AQD2sI07nO+KTnF61qe0jqBT/oWViQYmmS1+g6yvNuxB4rMuVFhgjdyUp6km75PS27m+S74Nb5OdctMwFmofVmZR6QA/QHM2uGRuYElMXMZqWfGcajyJRi6Sc+tf06bckaxidYFzd3/VuWaTv+iwKEbueF4Vdn6ywS24gulxQ4wihDGPFV5lExzlN+oNqRWHbmkNzZLVwqfrzYQrZl18cayOb4+7LMpu/EIol3ckWetrF8Hzv/ARE2xtAUd1OUks7ojY8j599T/Tt4WXaEyHEfuD7iAwC8MJArUmAP7LH3b+73Ohx+7OTTWcn++j0Q0enh57YMBFxH2KgNiygMgOQy80/RJizpF26idq6Knt0wG9ddH23wmS7mm/fACzNK/WF3UIDqgNfeVzIQCGLfc9EoVj5A4xdcoTvcyU71fKuX8jOrGHVdey+ulpXXT3ZbcshlImev2pZcfrFbp9+vUjYrB/u76KWKKaJOpPl5pmPqnIIGj9AhkvMlMwTMoNmg6ku/spgMvkPiLIoqZsuAAA=&quot;"/>
    <we:property name="creatorTenantId" value="&quot;33f9d33e-6914-4562-9c5c-b6e2744feecb&quot;"/>
    <we:property name="datasetId" value="&quot;264070a0-dc64-4b0f-949a-58b19907907c&quot;"/>
    <we:property name="embedUrl" value="&quot;/reportEmbed?reportId=952f812d-f405-4de1-935d-ca56aab2b7a8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abU/bSBD+K8hfeicllb221zbfeCm6qhQqqDidTlU1uztOtnXsyHYouSr//WZtJyQhIVAoBBIkRLy7np155tl5WfLTUrroJzA8gR5au9Z+ln3vQf59x7FaVtqMnZ5++Lh39uHryd7HdzSc9UudpYW1+9MqIe9geaGLASRGAg3++6VlQZJ8go55iiEpsGX1MS+yFBL9H9aLaarMBzhqWXjVT7IcjMjzEko0Yi9pOT3T3s5bl3YEWepLPEdZ1qNn2M/ycvzcsor6U6XS7JwRVm14kKUl6JQEmzH0XY9xiBhnUrkcoyCQZjzWSdksEcN3V/2c7CErh32Dw566hFSisiqlcyyKZoe9TifHDow3fDczeZAlg96C8fNskEs8w7iaSktdDmkPnRaD3OzSllmvD+mw+puQ5mXRztEaEWKf8ozwrJYf6QR3TrK31fjRIG2M9s1jN/txkCMhqqxde/SFRgqddpLGAdfIfK6tk5AbyzLxjaAzCNALWa4w3x9WIBzqfIwpa83Zso4AkMU0JIUjfUlOY6hikJ6wQ/4SHX2QZAUptKluXmZ+7WSMEWLP9zxEB3xwA1/4v+7kvzTmkMvu8BgvMblp0GT+5tRY4wvIdR3RKuMfE5QmTk92sGZwOu1j2uA0paZ1SPTYuR4w041x1j8IuXWTR60JTgc01MlyLYlMmw3VR0oh3VuxWsPA8YgZAmjtQRfycj5+1OmZNv02lYcb3tRRZTOJQsGJRsMIhHIiIYBHtuNzl/m3RKem5jqqJlFIZTNGCSxkkSs9Dr4g5RaezFqckXYxrp4ogB/lWa+S29hoVk6wOc7oVWPHZxAJfqVtYm6HrE0foO0Jydrgu06bCckpxDI7ImxbVs0G4kvL+rtLOlbiqbxSekzvk6y86Z73cwwvmvfuwP2xx0n7OXZPkG6R95JBVX+S1GNNUNQMroZpZTpIzNtfjE9GFddfTyibyo4PC2VUL4Hsojq87glqN2llVC4kbfle1TGLVM11MY5g46cPOq0FHWNc3j+4zTHSsz0nDBDbrhsGbY9Y2KZjwNuMKy+EIApiwZZRomWd6U630mE5HaoDOtsB/bGfQPr9T8tw5HUXC/enzcpiYZsAX2EC/PXwUidAEHHsAQskUnKJQoe67hfZg51hQeLNxjufdQ/nCOVsTDO2EodxVwYuE3YcSBuV73OmMKiyyG2IlHhViuxqFhQjzeEh8yAGzqRP2QCQRc59SHS38khPl0erYPnlUujOyfPJo8ak0tK/N3/cLTVv67SFCdcxCXemT5C+J1zGI1+gE3uuCgMePaxPeJqD8Bg9gV56V/TwpuCp7rRuePc1l52Pdke1Mr0WiZZE9elcYvUw71TGKiiholu/Vk1jPZ+pahqrVLKQNW/2odDyjdWQZnnOduZz9ka6zZzDhQXy5HBuKDB1dRxAxKiZtW3FYh6zMAxUtLKw2V7KrrqUfbbgcEhvqOxHOh0ftvRf3h0K4ByZ47hMog+M2gQvfBD/f2/Srhe9dMI9EUa1hxX1bsqFWAWhZ9seeCG/5Z/tM4UtVx4PnCgQNrr0a+7R7c0tbLNLcn4HX0Bpe63p8uL22c7wGYJpvdf4CJtvtCTjKvKGxKIk0MrzStHzat0K+dWXcNYlOkzQb8of7jjAXOHFNgZBrDhX9vqG//OBWH/2PLuLp1GqvSwFD9zIiwBNumeBF0W3JPmZFACOg8iVUBiDkA79REvvNtYhxG2JsDhj1TwIPT8Sikcq8G3uc1vw1be4z3nat26+N05jT4cuxtyVQoJvo80c+xZPz5x4V4LkggP6tseYH3kuyA0u+lKZDKqXXkDZN6XrGhZ+5vvFg2J7lO8CUU2g0WKLs0FZ9EHiJ0hxgeVkMaQK1V3L0pYBW4tkFVzmG+MToEaj/wF70SOCvC4AAA==&quot;"/>
    <we:property name="isFiltersActionButtonVisible" value="true"/>
    <we:property name="pageDisplayName" value="&quot;Monthly Trends&quot;"/>
    <we:property name="pageName" value="&quot;ReportSection&quot;"/>
    <we:property name="reportEmbeddedTime" value="&quot;2022-07-23T12:40:19.886Z&quot;"/>
    <we:property name="reportName" value="&quot;Final&quot;"/>
    <we:property name="reportState" value="&quot;CONNECTED&quot;"/>
    <we:property name="reportUrl" value="&quot;/groups/me/reports/952f812d-f405-4de1-935d-ca56aab2b7a8/ReportSection?bookmarkGuid=d9118c0d-9d92-4a99-b6f6-68f5db0ef7f6&amp;bookmarkUsage=1&amp;ctid=33f9d33e-6914-4562-9c5c-b6e2744feecb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830D37D-87D5-4B29-A2C3-BFF472E5AE31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24,243,248)&quot;"/>
    <we:property name="bookmark" value="&quot;H4sIAAAAAAAAA+1aS2/bOBD+K4EuvbiFKEqU1FvzKLbYbrdIiiwWixyG5NBWK0uGJKfxBv7vO5Tk+JE4dtJ14sQOECQih8N5fyOK145OykEKoy/QR+e9c5jnP/pQ/DhgTsfJ5scwVIEAcBkTvglYGHDtEVU+qJI8K533104FRRer86QcQmoZ0uA/Fx0H0vQrdO2TgbTEjjPAoswzSJN/sSGmqaoY4rjj4NUgzQuwLM8qqNCyvSRyeiZR2DtOO4Kqkks8Q1U1o6c4yIuqfXYZBMwNtetHgSs0Az8AWlM2s7WYq+ntprVgR3lWQZKRAHYMDHghi2KfMSal70aBYHbcJGnVksjRydWgIL2vJ+b7WE+iNL5vmIpR+GA8ZIYbEqsaDSzNEWnazYtEQUqDDTvL7XyiuddxPhZ5v+bbuiohypOsSqqRfcjKYQGZwrcq7w8gG9V/UxK9Kt8WSKTf6p3cMfnjrx7JU7Mi9XTSWJH45pX9Y+XHsmwHP2XzY2W7Lh32s9vUZ/mwUHiKZvpQSzomz34tcvJ7Le3ZUJ4iUAjQBMlzDumwjhXi/Dkh1ckKVnk7TNRvvuQHtKKoV7yxSy7G9ueiCZeZ7X9LaG2heqPPeInpbfFu5ldIvrZZrV4zTJ1Gq4PpkCVohZnTuuP08p9HpFKFmrzScRSoHurjaTI2hk60ladUZLpP9b9HVo4iKRupp0+/J1nD6DOaqplaw0UPUnSJAzvOadLt1Xuu47yxXTFfdGZJHOvW60lefNCXVijtLHr6Q7dbYBcmoTuv4kZVP0WVU0FqXPtxmLVFyL3l0xk15tP7JcXssoCtk69Msm7aVvBpyWwKjaPSYWnrnj6E4qgHRWWhQn6nomvrJK3OC43F4agO8+OkmFRzqnQnW+9qW7UaFCLy7zPQ0nq60eqFuPaiTkkTcIx9P0ZuvCgGZXwp1sQ2BlprKSMmTBjKCEMZ8z227bFtj20vDNsonfHgS/5uoeAFO4Zt6ym3UU8cNUQ7CrzL43A94H0i1zTAGXDPFVHkM+5HWqDhPr0WLwXO5w4s+1I9LO8N+hddmFamhxlmGab7nNhMVDUp4Rmg7jEOPBCBwED66K97TuJGntGRixxDFcbgxh61oftect9L7nvJe3rJV92EbSEenWJJ7O3GB9+SPi7UZLabXdtKo7zCUxMXjOIqILxzfeMZlNKL6kp0n68rvKpkfjXvYctNcA89brQQRlDAGzeO3ZWt5Ex6bBMgrl2Af8Hfk+A7J9bNJ6MWSh+Ct61Vbng4891+mpdk28UYOaaIXRIhfyMUK8t9NkzTpsj/z/j8OJM8KFc2ZrBbADDXGarAl9yjrlIiMz7XUSjine0Mb6y8ui1sQ21pM7jZl+VpNMx6l60GxDJNFLlwtkY6fSy6dShrqKA246DZKsFmPtf1NNYl8u4+6xDKRLUN1sV4ObCyRWDdyaRcCtk3QbejhmngP0QQEaCSaKRWTMVKrgbsDTXrz27LPweYPcyWf+RZ1XvMGeemisMxrdD5z2y2Przm8H+8y5r4564wyMOYSQMGBcNAwS/F/7Yeqm9TwD3t6bYIeMxdBtLzQskj4bJ4uYfnGjahfRGyOJQucvqVmtHbzM42bPYmAXTxBbRsU0kXm7Yt+DD2+AspT5XC9q5hOukib3EsKzJadVYLelbTreBfX5ncluqweGeER4ozDwM/jLXWyoPonuLw3KFzz7ny9kTPs7t47ptDc8blSy+IDCpgoQJXIwR8TQgAxhCFlhoNSMXoJ176zr4NJW4fCHcjVh0HEIUgEVD7wENPoIbmrHNrs33v5gfbqa3rlPDAuNAQRkr4PtNhsGbGcwVKSAEYuL7nBbHPQe1w05fZ7zrJmh9wn7ntm5F1Cxu/pRdX9ql85y2MOpHv0jgfVuUAFH6FDO/QnDSGTKN+UFs6Hv8HjtbjCEk0AAA=&quot;"/>
    <we:property name="creatorTenantId" value="&quot;33f9d33e-6914-4562-9c5c-b6e2744feecb&quot;"/>
    <we:property name="datasetId" value="&quot;264070a0-dc64-4b0f-949a-58b19907907c&quot;"/>
    <we:property name="embedUrl" value="&quot;/reportEmbed?reportId=952f812d-f405-4de1-935d-ca56aab2b7a8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bWW/bOBD+K4Fe+uIWog5K6luuYou2aeEUWSwWwWJIDm21smToSOMN/N93KMnxkTh20nXj1DYQ2CKHwzm+OUQpN5aKi2ECozMYoPXWOsqy7wPIvx8wq2Ol7djnzx8+HXY//HN2+OmUhrNhGWdpYb29sUrIe1hexEUFieFAg39fdixIki/QM1cakgI71hDzIkshif/FhpimyrzCccfC62GS5WBYnpdQomF7ReR0TXuzNy7tCLKMr/AcZdmMdnGY5WV7bTPwmR0o2wt9mysGng+0pmhmazFX05tNa8GOs7SEOCUBzBhocAIWRh5jTAjPDn3OzLiOk7IlEaPT62FOet9M7PWunkShPU8zGSH3QDvItKtJrHI0NDTHpGkvy2MJCQ027Ay3i4nmTsd6l2eDmm/rm5goT9MyLkfmIi2qHFKJr2U2GEI6qr8TEr0sXudIpF/rnewx+ePPPslTsyL1VNxYkfhmpfky8mNRtIPv0/mxol2XVIP0LvV5VuUSu6inF7WkY/Lslzwjv9fSnleii0AQoAmS5wKSqsYKcf4Yk+pkBaO8GSbqV2fZAa3I6xWvzJLLsflcNnCZ2f6PmNbmsj/6iFeY3BXvdn6F5Gub1eg1w9RqtDqYDhmCVpg5rTtWP/txTCqVqMgrHUuC7KM6mUZfY+hYGXkKSaZ7X/88NnLkcdFIPb36EKcNo4+oy2ZqDRc9StElDuxY3bjXr/dcx3ljs2I+y8ySWMatN5O4OFRXRihlLXr6sNfLsQcT6M6ruFHVuygzSkiNa99VaZuE7Ds+nVFjPrxfEmaXAbYOviJOe0mbwacps0k0lkyqwuQ9dQT5cR/y0pQK8Y2SrsmTtDrLFeZHoxrmJ3E+yeaU6U633tUmazVViMi/zZSW1tONVi/EtZd1SGrfxcjzInS1E0YgtSf4mrWNgVJKiJBxHQQixEBE7r627Wvbvra9sNpG4YwHZ9mbhYTn71htW0+5jXriuCHa0cK7HIfrFd5f5JqmcPquY/Mw9JjrhYqjdj3lLC+czw0sc1NdFQ+C/kUnppXhoas0xWQfE5tBVRMSjgbqHiPfAe5z9IWH3rrnJHboaBXa6GIggwjsyKE2dN9L7nvJfS/5QC/5WzdhW1iPulgQe7Pxwdd4gAs5me1m17bSKL/hqYkNWrrSp3pne9rRKIQT1pnoIV+XeF2K7Hrew4Ybdx10XK0415wAr+0osle2kjPhsU0Fce0E/BP+noDvglg3j4zaUvqYetta5ZaHNd/tJ1lBtl3EyAkhdglC/kLIV6b7tEqSJsn/z/X5aSZ5VKxszGB3CsBcZyh9T7gOdZUCmfZcFQY82tnO8NbKq9vCFmpLm8HN3ixP0TDrXba6IBZJLMmFsznSGmDeq6GsoITajMNmqxib+UzV01inyPv7rCMoYtk2WJfj5YWVLRbWnQzKpSX7FnQ7apim/AcIPASUArVQkslIitUFe0PN+rPb8vMQ08fZ8lOWlv2nnHFuKjmc0AqV/Uhn88PvDP+nu6zBv2tzjW4QMaFBI2foS/gp/G/rofo2Ae7Xnm5z341cm4FwnEC4IbdZtNzDcw0bVx4PWBQIG136E4rR3czONmzmTQLo4Qto2aaSLjZtW/Bg7OkvpPyqEDbvGiaTLvIOx6Iko5XntaDnNd0K/vUrk9uSHRbfGXFD6TIHfS+IlFLSgfCB5PDc0HngXHl70PPsLp575tCccXnC8UONElggwVYIvrtmCQDGELkSCjUIyegTLb1n34YUtwfC/RWrxgGEAQgEVB64gcNRQXPWubXRvnfzo+3U5nUKeGAuVxCEknseU4G/ZsS7EiQXHNC3PcfxI88FucNNX2qe68RrPsB95rZvRtYtbPyWvriyD+V738KoA/k+jbOqLIYg8QukeI/mpDGkCtW6bWnHGDsWySpzmf/vuTXUePwfwRylMGo0AAA=&quot;"/>
    <we:property name="isFiltersActionButtonVisible" value="true"/>
    <we:property name="isFooterCollapsed" value="true"/>
    <we:property name="pageDisplayName" value="&quot;Analysis on Reason &amp; SubReason&quot;"/>
    <we:property name="pageName" value="&quot;ReportSection01a5107d048506d1a45a&quot;"/>
    <we:property name="reportEmbeddedTime" value="&quot;2022-07-22T17:20:06.389Z&quot;"/>
    <we:property name="reportName" value="&quot;Final&quot;"/>
    <we:property name="reportState" value="&quot;CONNECTED&quot;"/>
    <we:property name="reportUrl" value="&quot;/groups/me/reports/952f812d-f405-4de1-935d-ca56aab2b7a8/ReportSection01a5107d048506d1a45a?bookmarkGuid=2079b963-d792-4127-811b-33b4aaadb83a&amp;bookmarkUsage=1&amp;ctid=33f9d33e-6914-4562-9c5c-b6e2744feecb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640D472-C484-45A4-9C98-ACF75D39D753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24,243,248)&quot;"/>
    <we:property name="bookmark" value="&quot;H4sIAAAAAAAAA+1aW2/bNhT+K4FeugFuIUokJfatuRQr1nVFXGQYBj8ckoe2WkUyJDmNF/i/j5Ts+BJ7sZsmsWMHCAKR1NHh+b5zI3Pj6aTspzD8BJfovfWO8/zbJRTfjojX8rL5MapIEMSggQP1mQCOWthVeb9K8qz03t54FRRdrC6ScgCpE2gH/+m0PEjTz9B1TwbSElteH4syzyBN/sVmsZ2qigGOWh5e99O8ACeyXUGFTuyVXW6frSrkTWi/CKpKrrCNqmpGz7GfF9X4GZgvImKAUBmiUTKOBdp3yma2VvP+9e6jtWIneVZBklkF3JhWSmFAQ6VNIJgfGqOpGzdJWo2XyOHZdb+w+76ZmO99PRkD15ISTuI44tSP0WduK9Ww79ac2J128yJRkNrBRpyTdjHZedDy3hf5ZS13DFViV55lVVIN3UNWDgrIFL5W+WUfsmH9N7WqV+XrwhngS/0lf2Tx+KuHdsiJstvTSWNFKzev3B+nP5blePBDNj9Wjt9LB5fZ3dXtfFAoPEczfag1HVlkPxe5xb3W9iS3kFpG2HGrzgWkg5oqVvDHxO7cGsHt3Q3bxdkgTd3Czsj9dBqOzHxzLV3WNtRqTVteL/9+UqCFSntvyai1gHCktYgZNxw40ZE0UcyjvUW4PZA/FeTfEvtGoXrDj3iF6V21bud/Jg9mhN4S4Wg66JaM1VnY7zxV/JanQPVQn05DbWPkRDudSmXN9kE3XLa6FEk5Yfbk6fckawR9RFM9OukXN3OedHv1V1cDN3Lr5lPJL8cpZN9+9RyaNxM3eKevnB7aWwT4XbdbYBcmTD17Ohe33otHn/I39fj7QTbOKuwOjDPbmPfm3aLqap7WflcmWTcdp+VpHmxii6fSQWkpgPoYipMeFJXL//KrzaQu+dm380JjcTys2X2aFJMUbYPb2dbD7cJUU1rY5V9n6oUx2s2udgjeTu2VxhDgAfXRNxpDQhlDtmbRwjXlERGR9DG0v1IT4e9tSnspRcsaIexRtTtHcPntB6JPmSbKUmw25HiXaFuOujaHCmqY+82nEmzmc11PY03wpVi9OrVv6Px79qpJZB3XLaST0HVHYllZo1XtWtF2ve4e+XXTMxbtdr00xtzy6ams35km7KmdvF6iNbppO2ubPGlQm1CZUMYs1DEN1wwcgByAKh6ECjAmklElDoFjxwPHHMIBiECAJn4cUIkAHGF/+9lDt3Podnak2zlH5TY7XCh//UO38yK7ndVwv9Buh4Q08EOIIyIpQV8CMfHqouW5a2F3xD0ol3Bzq2PI+icm97qYGWQZprvnVw89RXgaVjUu4SOLQDAuEImOY8ZkIO51iS2k3TmWVrz78NGX5BIXTE9+JMBDoXePe/faoWkzQ59zrSIIQkKV0kgZyE1g36aqfe1K8QH5amLhCyu6uX8c1/ubNAVjq9zK8Ob7qzQvrW0Xc9ypJeyK/PY3QrFBVfqTm4kfM8lGvH40g93Jp3Ptq2JUhgEXTCIxNNRxxPf4gGJi5W0/npiyYf5w4tlODo+hTNTk2HC0OnuQxeyxl065sjSaOfzcS8M0dRoTwDDmJgxtjWYDFBpfOQ3/l9kVXlcyv56vYuprH0oESkGZogpCRljE1YMaoV1G5s8+Zpsh80eeVb1tvqRY5yZhPyFrvEmJwEglQQacMEH8mMXBg/j/yCfv9aJdJ9wT2ahBGKTiMVWBDlCZkMQW5mg1woeL7Zd+P/XcPny42N6Si203gwIIFbaeEoxxwhmR0RaH//ZAbj97nh3iWSuNjzZ9wbWODQ9kLIz0paKwZgoAQhC5lhqNTSTE/oiVJwDbEOIORFiesWoeBOj7MREmUJz4WnFOjdlqbz/AvLGdGqRFRGRMIo2R0r4OI2bCdT0+VKC45IDMp0HABA1B7XHRl7nr7aQJptte9s3ouoWF38pb3IMrr7iSjJQhWgeBFIFvPVFJ6t9/OLWVV5JL/71in+4iVxlg1Bn/n9QyaueDquyDws+Q4RKKW3gh06g36j9Go/8APiHWdc04AAA=&quot;"/>
    <we:property name="creatorTenantId" value="&quot;33f9d33e-6914-4562-9c5c-b6e2744feecb&quot;"/>
    <we:property name="datasetId" value="&quot;264070a0-dc64-4b0f-949a-58b19907907c&quot;"/>
    <we:property name="embedUrl" value="&quot;/reportEmbed?reportId=952f812d-f405-4de1-935d-ca56aab2b7a8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b227bOBD9lUAv3QXcQpRISupbbsUWvaSwiywWi2AxJIe2WkUyJDmNN/C/LynJ8SXxxmmaRI4doAhEUqPhnDM3Mr1yVFwMExh/hnN03joHWfb9HPLve8TpOGkzdnLy4dN+98M/n/c/HZvhbFjGWVo4b6+cEvI+lqdxMYLESjCDf591HEiSL9C3TxqSAjvOEPMiSyGJ/8V6sZkq8xFOOg5eDpMsByuyV0KJVuyFWW6ezbfJG998EWQZX2APZVmPdnGY5WXzDMyNAqKBUOGjliIMIzTvFPVspebd6+1HK8UOs7SEODUK2DElpUSP+lJpL2Kur7WidlzHSdksEePjy2Fu9n01tde7ajIErgQlnIRhwKkbosvsVsrx0K45NDvtZ3ksITGDtTgr7XS6c6/jvMuz80pug01sVh6nZVyO7UNajHJIJb6W2fkQ0nH1OzGql8Xr3Brga/Uld2Lw+HOAZsiKMttTcW1FIzcr7S+rPxZFM/g+XRwrmveS0Xl6c3UvG+USu6hnD5WmE4PslzwzuFfaHmYGUsMIM27UOYVkVFHFCP4Ym50bI9i922GzOB0liV14NrE/ZzVH5r65li5rG2q1ph1nkP04zNFApZy3ZNJZQjhQKgoZ1xw4UYHQQciDrUW4NxK/FOQ/YvNGLgfjj3iByU21rud/JQ/mhF4TYW82aJc06iztd5EqbseRIAeojmaxtTZyrKxOhTRme69qLhtd8riYMnv69CFOa0EfUZePTvrlzXTj/qD66mrgJnbdYu747SCB9PvvjkXzauoG++rC6qGcZYD3+/0c+zBl6vHTubjxXtz7nL2pxt+N0iarsBswzm1j0Zs3i6qreVr5XRGn/aRJy7M8WMcWRyajwlAA1QHkhwPIS5v/xTeTSW3yM29nucL8YFyx+yjOpynaBLfj1sNtw1RdWpjl3+bqhQbtelcbBO9Z5ZVaE+AeddHVCn1CGUO2ZtHCFeUBiQLhom/+CUUid2tT2kspWtYIYY+qXRfB5refiD5FEktDsfmQ45yjaTmq2hxKqGAe1p+KsZ7PVDWNFcFvxerVkXlDZT/SV3UiO7PdQjINXTckFqUxWtmrFO1V6+6QXzU9jWi761tjzDWfnsr6Z7OEPbOTM4iVQjttZqnLhEalfal9ETJfhdRfM3AAcgAquedLwJAIRmW0CxwbHjgWEPYg8iJQxA09KhCAI2xvP7vrdnbdzoZ0O12UdrPjpfLX3XU7L7LbWQ33C+12iE8914cwIIISdAUQHa4uWp67FrZH3KPiFm62Ooasf2Jyp4vpUZpisnl+9dBThKdhVe0SLrIAIsYjRKLCkDHhRXe6RAtp18XCiLcf3vsan+OS6cnPBHjI1eZx70471G2m73KuZACeT6iUCikDcR/Y21S1r10pPiBfTS18akTX949NvX+fpqCxyrUMZ7G/SrLC2HY5xx0Zwq7Ib38h5PeoSn9xM/FzJrkXrx/NYDfy6UL7KhkVvscjJpBo6qsw4Ft8QDG1ctuPJ2ZsWDyceLaTwwMoYjk9Npyszh5kOXtspVOuLI3mDj+30jB1ncYiYBhy7fumRjMBCrUrrYb/y+wSL0uRXS5WMdW1DyURiogySSX4jLCAywc1QpuMzMkQ0/sh8ylLy0GbLynWuUnYTshqb5KRp4UUIDxOWETckIXeg/j/yCfv1aJNJ9wT2ahGGITkIZWe8lBqn4QG5mA1wruL7Zd+P/XcPry72G7JxbadwQgIjUw9FTHGCWdEBC0O/72RaD97nh3ieSs1R5tuxJUKNfdEGGnhCklhzRQAhCByJRRqk0iI+YlWngC0IcTtiHB7xqp44KHrhiTSnuTEVZJzqnWrvX0H873tVCMdBUSEJFAYSOUqP2DaX9fjfQmSCw7IXOp5LKI+yC0u+lJ7vR3XwbTtZd+cri0s/Fbe4u5cecWVZCA1UcrzROS5xhOloO7dh1OtvJK89c8rtukucpUBJmfN30ndRu1sVBZDkPgFUryF4gZeSBWqdfuPjjVlLJK7/ML+H8Nrj5hM/gNPojFw7jgAAA==&quot;"/>
    <we:property name="isFiltersActionButtonVisible" value="true"/>
    <we:property name="pageDisplayName" value="&quot;Analysis on Coverage &amp; SubCoverage&quot;"/>
    <we:property name="pageName" value="&quot;ReportSectiona50971fa14b3efcb889e&quot;"/>
    <we:property name="reportEmbeddedTime" value="&quot;2022-07-23T11:18:18.632Z&quot;"/>
    <we:property name="reportName" value="&quot;Final&quot;"/>
    <we:property name="reportState" value="&quot;CONNECTED&quot;"/>
    <we:property name="reportUrl" value="&quot;/groups/me/reports/952f812d-f405-4de1-935d-ca56aab2b7a8/ReportSectiona50971fa14b3efcb889e?bookmarkGuid=c1f2eee2-1932-4403-ada7-919ca5b898ce&amp;bookmarkUsage=1&amp;ctid=33f9d33e-6914-4562-9c5c-b6e2744feecb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359A6F1-A89D-41D7-865A-E8822B56BBAF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952f812d-f405-4de1-935d-ca56aab2b7a8/ReportSection2d382556354d8ca17745?bookmarkGuid=bbfff8c1-92c8-44ac-87ec-2fb588970734&amp;bookmarkUsage=1&amp;ctid=33f9d33e-6914-4562-9c5c-b6e2744feecb&amp;fromEntryPoint=export&quot;"/>
    <we:property name="reportName" value="&quot;Final&quot;"/>
    <we:property name="reportState" value="&quot;CONNECTED&quot;"/>
    <we:property name="embedUrl" value="&quot;/reportEmbed?reportId=952f812d-f405-4de1-935d-ca56aab2b7a8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pageName" value="&quot;ReportSection2d382556354d8ca17745&quot;"/>
    <we:property name="pageDisplayName" value="&quot;Analysis Complaints Journey&quot;"/>
    <we:property name="datasetId" value="&quot;264070a0-dc64-4b0f-949a-58b19907907c&quot;"/>
    <we:property name="backgroundColor" value="&quot;rgb(231,224,247)&quot;"/>
    <we:property name="bookmark" value="&quot;H4sIAAAAAAAAA+1aX0/cOBD/KigvfdlWduLYSd/ahepO1+tVUPV0qnjwn8niNhuvnISyh/juZzu7wO4SCvQKWSASYjO2xzO/mfGM7ZxGStezks8/8ClEr6O3xnybcvttB0ejqFqlkQwrlBeqYJxLhVBMEul6mVmjTVVHr0+jhtsJNJ913fLSM3TEL4ejiJflRz7xbwUvaxhFM7C1qXip/4Wus2tqbAtnowhOZqWx3LM8aHgDnu2x6+7enSj4VeJm5LLRx3AAsumo+zAztlm8xyrJ4jSlSUpUJjlmjKRuTN21BjF/3N9PGgQbm6rhunICeBrlGMcy51lOMSMYUYqIpxe6bBZdxHzvZGad3g6N+czDN3ZaTIzVkpdR0M9C3alzGo1N2U7Dr70V+oFprYR9KEJT1ehm7jjpqm4tryS8lGY649U8/C+dfE390kJ05vD7aI1DN3Qfd50C+ch8H1twkqjoNTo7dJRaV5NyAf+Fvp86metSS7DeuOKrgyloNgVnXP9D8YYHBWfdXBq6dqNCMwT9T6P32mHS8f7My9azfbHrRijzvXrhhHLPoRets6aT++slE4URdZjlnjBysrimzD2M8pzKlKQq4SxlxU9Z+DftQLDyaP4ejqHc1OK8fbNpKeZnbnUXEEHj/xOJRdSfzxCtgPPXDCrnML7jJTGjXafuzgXBNy+Ui/504XK07Q73NE3W+X+CUCqIRDymKXKLYszjZLgr3EEr9oG7VLLtLndvKHVWVgzRIosVSIQAcsoZ0H4rL8qAd6HRZUAAqoSCgguJ3ZPnDsOH9oSxcUWCqzGeHeFmIHV+kKdS5pLQTGAsMoQlFsOO9mcz3xqnztKsUCTHeaYgZZQSnIjkmsp1NeIzAowmKEVMsSTPU8XSvojv2AVllzV7PIreWTMNfBe5S7ueN1ZuFHX2cxYeRX8fgSN1CFZKNwvYPphmE8vf1/C9BfLLrO0k3QihSpZtGHTmBTq36ZcrnaNqy9J3PFy4xj2viZdkXQ+X0XP1euPq9WZY/VJb9pY5F7K9Uceen9oQ7M1kYmHCl8Gyd39SuwUEdj6YV4H+rq0WG/Z0y9TYB+nX0/maGmiQnuJPTdp6mF68q+uZqbtle+t8oHbs/cQ7n/QU1lwB36EeabgoYe9kpSBxY4xVYN/OQ7La1XZ5yOXS6N5goOgLh674yXghGVdJIUiWFCTOiIAb1hqAgSghk5hgX6IUSS7i51rj8dQaAwzsnhwV3yGiPQLeiVUn8PiI22b7wrsfEO+EV+5sFoE5v48t7OWYCFsbIlCW0FhgmpEs5ShHTP5wEztAR+xZVu+SWia8ncD2eV4/Al1iSYFIwWKFKI0lYMKyPBxXXJ9m4aQRZi3Nem40EzHguEhZLKhUUiX8mkOwTb8ZUv4J1xhW1+tvf+jKe4zf4hTNg2zo1tLb9Vu2cWnq223Z/gFuA2FfT46Chv2ZsScvbvMe9ycA20jRK4WYTIlIYpqnAnBBEpUx2nvMO6RA+DWF2BLloRdhF95w2br44c5G3/Jay8sHoz1JCK8noScZlL311SO5nLwzMF2hh1lWSBTHHAkkgRaZ5Nfcza8sZ4nkkgrKIUUkjtOcJFw+3eXscewr8RBOtHpP256vozYgOv/CRilasDQFyQCyjOQ3vXumilCGcyYQJO5PKJyjJxzFF1d8Q4/hnkvbQUTw8D8g8R8vlstKaYNj3TjQmoMg6EHo9wP+4RvMoSwOKx+mhPXhKjBN29QzLuEjr+AKCJyyvFLeardQ/OzsPzQMi2D8KgAA&quot;"/>
    <we:property name="initialStateBookmark" value="&quot;H4sIAAAAAAAAA+1abU/cOBD+Kyhf+mVbxYljJ3yjC+hOtLSCitOpQie/TBa32XjlJJQ9xH8/29kFdpfAll5pthAJsRk745lnZjzjl8tAqmpSsOkhG0OwHbzV+uuYma9bKBgE5Yz24cPB+52jg38Od97vWbKe1EqXVbB9GdTMjKA+UVXDCsfBEj+fDgJWFB/ZyL3lrKhgEEzAVLpkhfoX2s62qTYNXA0CuJgU2jDH8rhmNTi257a7fbdjozexHZGJWp3DMYi6pR7BRJt69h7JOI2ShMQJlqlgiFKc2G+qttWL+XB/N6gXbKjLmqnSCuBohCEUiYylGUEUo5CQEDt6rop61oVP9y4mxupt0ZhOHF5Dq8VIGyVYEXj9DFStOpfBUBfN2P/aW6Af68YIOILcN5W1qqeWkyqrxrBSwGuhxxNWTv3/wspXV68NBFcWv49GW3R992HbyZPP9LehASuJDLbDq1NLqVQ5Kmbw3+j7qZW5KpQA44zLv1iYvGZjsMZ1PySrmVdw0o6loG3X0jeD1/8yeKcsJi3vE1Y0ju2rXfuF1N/KV1Yo+5w60VprWrm/3DKR/6LyozwRRlYW25TahxKWEZHgRMaMJjT/IQv/oSwIRpxN38E5FKtaXLevNs3FPGFGtQHhNf4/kZiF+fUIwQI4HyZQWodxHW+JGexadbduCK55plzw3obL2aY73PM0Wev/cRgmHIuQRSQJ7aQYsSju7wx33PAjYDaVbLrLPRlKrZUlDUmeRhJEGAJkhFEg3Vae5f1932gzIACRXELOuED2yTKL4a/2hKG2RYKtMV4cYT2QWj/IEiEygUnKEeJpiATi/Y72FzN/N06tpWkucYayVEJCCcEo5vE9letixKcYKInDJKSSxlmWSJp0RXzLzis7r9mjQbBv9NjzneUuZXuurdwgaO1nLTwI/joDS2oRLKWqZ7Ad6noVyz+X8P0O5OdZ20q6EkKlKBr/0ZUT6Nqmn+90jrIpCtfxdOYaTzwn3pJ1OVwGL9Xr2tXrelj9VFt2ljk3su3Ic8dPrgi2MxoZGLF5sOw9ndR2AoGtQ/3G0/ebcrZgTzZMjSMQbj6dLqkR9tJT3K5JU/XTi3dVNdFVO21vnA9Ulr0beOuTGsOSK6BH1CM14wXsXSwUJPYbbSSYt1OfrHaVmW9y2TS61xsousKhLX5SlgvKZJxznMY5jlLMYc1aAxBgyUUcYeRKlDzOePRSa/w+tUYPA7sjR0WPiGiHgHNi2Qo8PGOm3rzw7gbEOeGdK5tZYE6fYgl7Oyb80gbzMI1JxBFJcZqwMAupeHAR20NH7JhWH5NaRqwZweZ5XjcCbWJJAAtOIxkSEglAmKaZ3664P83CRc31Upp13EjKI0BRntCIEyGFjNk9m2CrftOn/OOPMYyqlt8OVOk8xi1x8vqXLOiW0tv9S7ZhoavvW7L9Dcx4wpEanXkNuzNjR17c5DXuDwC2kqIXCjGRYB5HJEs4oBzHMqWkc5u3T4HwcwqxOcp9L8JuvOG2ddGv2xt9yyolbm+MdiQhtJyEnmVQdtZXv8nh5KOBaQs9RNNchFHEQh4KIHkq2D1n8wvTWSyYIJwwSEIcRUmGYyae73T2e6wrUR92tDp3216Oo1Ygur5hIyXJaZKAoABpirN1z56JxISijPIQYvvHJcrCZxzFN0d8fY/hjkPbXkRw/y+QuMuLxbxSWuFY1Ra0+tgLeuz7PcDf38Hsy+SwcDHFzw93gambupowAR9ZCXdAYJVlpXRWW0/xgbOj4sVDlnBXUq+Burr6D5Cd0HkdKwAA&quot;"/>
    <we:property name="isFiltersActionButtonVisible" value="true"/>
    <we:property name="reportEmbeddedTime" value="&quot;2022-07-23T11:18:43.419Z&quot;"/>
    <we:property name="creatorTenantId" value="&quot;33f9d33e-6914-4562-9c5c-b6e2744feecb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A4B31BE4-FF37-46E9-8583-C929428C6E22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952f812d-f405-4de1-935d-ca56aab2b7a8/ReportSection83ec907ee9fdaef4e29c?bookmarkGuid=0be70207-dee6-41f9-829a-0c9eaa6cf507&amp;bookmarkUsage=1&amp;ctid=33f9d33e-6914-4562-9c5c-b6e2744feecb&amp;fromEntryPoint=export&quot;"/>
    <we:property name="reportName" value="&quot;Final&quot;"/>
    <we:property name="reportState" value="&quot;CONNECTED&quot;"/>
    <we:property name="embedUrl" value="&quot;/reportEmbed?reportId=952f812d-f405-4de1-935d-ca56aab2b7a8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pageName" value="&quot;ReportSection83ec907ee9fdaef4e29c&quot;"/>
    <we:property name="pageDisplayName" value="&quot;Analysis by Company&quot;"/>
    <we:property name="datasetId" value="&quot;264070a0-dc64-4b0f-949a-58b19907907c&quot;"/>
    <we:property name="backgroundColor" value="&quot;rgb(243,240,251)&quot;"/>
    <we:property name="bookmark" value="&quot;H4sIAAAAAAAAA+1bWW/bOBD+K4Fesgu4BQ+REvvWJC222G63SIouFkUeeAwdtbJkSHIab5D/vqPDje3EjpvmsOMECGyRFMX5Zr45KPo8cEk5TPX4gx5A8CrYy/NvA11826FBL8hm25yj3FLqYmu4MiLyEQgclQ+rJM/K4NV5UOmiD9XnpBzptJ4QG78c9wKdph91v77yOi2hFwyhKPNMp8l/0A7GrqoYwUUvgLNhmhe6nvKo0hXU057icLzGpdCXHJ+obZWcwhHYqm09hGFeVN11zMEqEgEo7zT4EJiyeE/Z9jbLvHl8/dBmYft5VukkwwXUbSGJHJM8hkjo0FMtPWN1u0/Sqhtixm/OhgXKjWiMhzV8+yhFPy8Sq9Ogka+AshXnPPgjgUIX9mT8Hk4hrVveXN9/tetjkSOM1fizLpIWrnxUWLg6sG0/BN90ZVVS4WxBkpWjQmcWXth8MNTZuPlMUdaqfFFAcIG66GzixxNw+ZOnYvPfQ8jANQOnlhkcoLg7lw11dydc8BeCedK0nOTf9wvAkS54RS6OsaVMsn7aWcMl/J9aCMs0sVDUtma+otYaoAeAtlZ/cbrSDd7Ddm0JtP25a7qhUcd58D5BFbVzf9bpqJ529wDvcPn3bBcXhX/H9dJa40I5v05ZTHNH2TxlO1WG0GCrJJHUgsRSMRErbwUx7pfsfz9PR4PsLgGYkna/HbTpBvdAGLUaNuDRp1EaeVBcAI2cJYs13AWIt02ndKGMqIoMAY7/xlFFEMFrraCdrhF04ttZL3hb5INm3s6KExy5smC9oNUdarcX/HMC2NSil7mk6iD7kFdXcXw3h+1PoD7hL670Cq4YtDDm1cD2LrX55VqzyEZpWg887ozigVnyY6WzNKEXvcfn8CFozBTWmcJ1apFOUpErM5YVglYdNQs9asbdMH+TIa2Ld/iBfuscYhJKxqVE129EaCz3Llpf9380MutvPY+u4mmUWi0LMEIrIUOhQmu9jD1VK4YATSmAdMaB1wZLBUqVWhQC1sHFPRvC9RGrTQWcMSqKUadERWFsiLXhWrP9Wc0/jVOraWWl45ZESkbOOUlpLJb49RnGc6utNFKDICFj6DG4tluc9GU2HTU3bUDaN7XWNUz86s2fUflM5VUg6rKzOOTcWh0yTMt0KELQuklBl4FVwVll8rMZtFqfwFQsWMyYYZpyarWDm0v91+60Xr5bM7I3RW6RlPNXfyZZbVL1bodvbnvwvZ05X7J892Y/zcuf2735F3TRNBwm/ZNqgWF3bmiBE9rk7a5fAGzW5/Tmop7F6oczqYQB6kPu4kguzHPXiQj3E/UmKK97xLu0htlo92gRZU+XiZ0OJ3nhoNgbN9MdJMVkV4H2FpFum0hZ29dT3py/NTBd2c4kt8AZI5HQhEShoTeXa1MBe5aJr/v9Avp64k3m4+k90hQ9LOx8yF827W9HWccBcYtM0OrCzWY2CynG5im2jgC0TsKHmsecEamMYqHADyo2UdGHYOtCdDwnJ9kaRS8GoFN0LGNGDQeiQmZR57FcouiZBCVyXjtnYkdDa2T9no7H25ugPI2ynEyV5WtI57v024gAqgXcni72T3RRbR63lznxBWlMx8rxQ2z1ThOiyR48YOpgJHhCvOWOY+Ef3xhU1vDN/jNFnilyH+civFC6KfUdgchrjt/pirE4JC7WxPGIuCi2PoxAyK2NxTOvG28Mxbsf8h28o2ju2F0WlH+h8Lu9vUyXaa1UCwq1Ja+ie5i82hNwB5fHMFugk2a7tbQI3TvXknHFXcwHfKu+bF/xivIaIs0eN50eEtRqneOOktyBEdxJQxWj3BnitpY7d3qm6NEJM5FmAWUWv8zdNMbMSLLaRvw8TX7bS3X27ffrGCKkjWMVGxNiBseljiVjW8uQuZfbT54kSw89bBpP5oW5C6rc7xH8B8gcFp5gW+tC5y639ja/0Fm2z7dKobMhFtoWStopbbUCaTkVIVZMhq+6aSk5OGBSEOtjrUPrPRHbHMqeC6UND2cPWChxoQThnilqjJcuipjd3k2GrcoBn04CeL+FUiRiYx2LpVehYFQRy6OtZchzobTBPLnHQul2tcSja/8QSgS8XtzOp2SwyAjmRs2l43RZjfUEC8g1qbzWAL07sZ0nWMqx0GsuohCctRosibwwK5Zy9e/AQDqFBR2hERcMP7Y22D6B3wKv4C4Go7RKDvGeK2exuvBz3eHZfFSVQ23ho87gmkO0KLrOuh8eLDlIO/ub2YuL/wGFU/ds1UQAAA==&quot;"/>
    <we:property name="initialStateBookmark" value="&quot;H4sIAAAAAAAAA+1cWW/bOBD+K4Fesgu4BUWKlNi3HC22aJsWTtHFoggWPIaOWkUyJLmNN8h/39HhxHZix01zyHEMBLZJiuJ8M98cFJ0zz8bFMFHjA3UC3itvN8u+n6j8+5bv9by0bfv48d2Hnf67fw92PrzG5mxYxllaeK/OvFLlAyi/xMVIJdUM2Pj1qOepJPmkBtU3p5ICet4Q8iJLVRL/B81g7CrzEZz3PDgdJlmuqikPS1VCNe0PHI7f8d7+S4Z3VKaMf8AhmLJp7cMwy8v2e8TASBICSGcVuACoNHhN0fTWy7x5fHXTemF7WVqqOMUFVG0BCS0VLIKQq8D5SjhKq3YXJ2U7RI9fnw5zlBvRGA8rvPZQikGWx0YlXi1fDkUjzpn3Vwy5ys3x+D38gKRqeX19/9WuT3mGMJbjLyqPG7iyUW7g6sCmvQ+u7krLuMTZvDgtRrlKDbww2clQpeP6PUFZy+JFDt456qI1gos74PInd8Xmj0NIwdYDp5bp7aO4W5cNVXcrnPcBwTyuW46zn3s54EjrvSLnR9hSxOkgaa3hEv7PDYRFEhvIK1vT31BrNdAngLZWfbCqVDXew2ZtMTT9ma27oVbHmfc+RhU1c39Ryaiadnsfr7DZz3QbF4Wvo2ppjXGhnN+mLKa+oqjvspkqQ2iwVZBQKE4iISmPpDOcaPtb9r+XJaOT9C4BmJJ2rxm07gb3QBg1Gtbg0Kf5fuhAMg5+aA1ZrOE2IrypO4UNROjLUBNg+KetLwkieK0VNNPVgk58O+15b/LspJ63teIYR64sWM9rdIfa7Xl/HwM2NeilNi5byA6y8iqOb+ew/QXUJ/zFlV7BFYMWxrwK2N6lNr9eaxbpKEmqgUetUTwwSy5WOksT/7z3+Bzug8JMocsUrlKLZJKKXJmxKBG08rBe6GE97ob56wypK97hAv3GOUQkEJQJga5f80Ab5mzYXfd/ONLdt55HV/E0So2WOWiuJBcBl4ExTkTOlyuGAOX7AMJqC05p4+NLykUhoAsu7tkQro9YTSpgtZZhhDolMgwiTYwJOs32ZzX/Mk6NpqURlhkSShFaa4XvR3yJX59hPDPKCC0UcBJQih6DKbPBSV9qklF90RqkfVNr7WDiV23+jIpnKq8CUZudRQFjxqiAYlqmAh6AUnUKugysEk5LnZ3OoNX4BCojTiNKNVU+842ycHOpv2N/VMu3HSN7XeTmcTH/7V2cViZV7Xa4+rIH39uZ8yXLd2/2kqz4td2bf0DldUM/HhyXCwy7dUMLnNA6b3f9BmCzPqc3F/UMVj+MCsk1+C5gNgrFwjy3S0S4n6g3QbnrEe/SGmaj3aNFlF1VxGY6nGS5hXx3XE+3H+eTXQW/t4h0m0TKyr6e8ub8rYFpy3YqmAFGKQm5IiQMtH9zuTYVsGeZuDMY5DBQE28yH0/vkaboYWHrIHtZt78ZpS0H+C0yQaNyO5vZLKQYnadYFwFonIQLFIsYJUJqSQOObz5fR0X3wVSF6HhOTrIxil4MQKvoSETU1wyIDKhBnUdiiaJnEpTQOmWtjqwfGC2q53Qs2twE5WmU5WSqLO8gne/SbyMCqBawuyrfO1Z5uX7cXubEF6QxLSvHD7HVO02IOntwgKmDFuAIcYZZhoV/dGNQ6eCT/WeKPFPkPs5FOC5VXepbAqFTDD/7K8bigNhIEctCYsPIuCAELjY2Fs88brwxFG8fZFt4RV5fsb0sKP9G4Xd7e5ku0xqpFhRqSx5F9zB5Ncdg9y/PXTZAx/V2a2EQure2IeOKu5gP+FR92b7iFeXVRJo9Xzo9xKvUOscdKZgFzZkV2pfUZ1YTu7HcudMzRY9OmIk0Cyiz+GHuujFmRpLVNuLnafLHbqLS739exxAuTBTJSOsAMzgmVCQo3ViGzD3cfvIkWXroYd14Mi/MXVDlfo/gP0DmsPAEW6cLnbvc2lv/QmfZPt8qhc6aWGhTKCkrlVEShGE+D7Bi0mzVTUvBwAIVnBgXKRUY5wjf5FD2XCiteTh7wEKJcckJc1T6Wjthw5Cazd1k2Kgc8OkkgPdbKIU80sbSSDgZcOpLYli4sQx5LpTWmCf3WCjdrpZ4dO33oUDAq8VtfY5PFhnB3Ki5dNxfVmM9wQKyI5VXB9C7E9t5gqUcDZxiPAzAGqPAkNBxvWIpV/0ODISVWNARP2Sc4tvGBtsn8FvgFdzFySgp4z5ec+UsVht+rjs8m43KYqgMfFIpXHOIFkVXafvDgyUHaS9+M9urlhTr5KaTt9X/Grk4dnt+/j9gYIXt9kQAAA==&quot;"/>
    <we:property name="isFiltersActionButtonVisible" value="true"/>
    <we:property name="reportEmbeddedTime" value="&quot;2022-07-23T11:19:06.563Z&quot;"/>
    <we:property name="creatorTenantId" value="&quot;33f9d33e-6914-4562-9c5c-b6e2744feec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329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Segoe UI Semibold</vt:lpstr>
      <vt:lpstr>Verdana</vt:lpstr>
      <vt:lpstr>Verdana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Talekar</dc:creator>
  <cp:lastModifiedBy>Tanmay Talekar</cp:lastModifiedBy>
  <cp:revision>9</cp:revision>
  <dcterms:created xsi:type="dcterms:W3CDTF">2022-07-21T16:35:16Z</dcterms:created>
  <dcterms:modified xsi:type="dcterms:W3CDTF">2022-08-05T19:39:08Z</dcterms:modified>
</cp:coreProperties>
</file>