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4" r:id="rId2"/>
    <p:sldId id="911" r:id="rId3"/>
    <p:sldId id="912" r:id="rId4"/>
    <p:sldId id="913" r:id="rId5"/>
    <p:sldId id="914" r:id="rId6"/>
    <p:sldId id="915" r:id="rId7"/>
    <p:sldId id="916" r:id="rId8"/>
    <p:sldId id="9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7"/>
    <p:restoredTop sz="89052"/>
  </p:normalViewPr>
  <p:slideViewPr>
    <p:cSldViewPr snapToGrid="0" snapToObjects="1">
      <p:cViewPr varScale="1">
        <p:scale>
          <a:sx n="87" d="100"/>
          <a:sy n="8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wheeler.com/essays/heartbleed.html" TargetMode="External"/><Relationship Id="rId2" Type="http://schemas.openxmlformats.org/officeDocument/2006/relationships/hyperlink" Target="https://en.wikipedia.org/wiki/Therac-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edge.kernel.org/pub/linux/kernel/people/paulmck/perfbook/perfbook.2021.12.22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Lec5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Bugs matter (loss of lives, property, wasted time, poor user experience..)</a:t>
            </a:r>
          </a:p>
          <a:p>
            <a:pPr lvl="1"/>
            <a:r>
              <a:rPr lang="en-US" dirty="0" err="1"/>
              <a:t>Therac</a:t>
            </a:r>
            <a:r>
              <a:rPr lang="en-US" dirty="0"/>
              <a:t> incident </a:t>
            </a:r>
            <a:r>
              <a:rPr lang="en-US" dirty="0">
                <a:hlinkClick r:id="rId2"/>
              </a:rPr>
              <a:t>https://en.wikipedia.org/wiki/Therac-25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Patients killed</a:t>
            </a:r>
          </a:p>
          <a:p>
            <a:pPr lvl="1"/>
            <a:r>
              <a:rPr lang="en-US" dirty="0"/>
              <a:t>Heartbleed </a:t>
            </a:r>
            <a:r>
              <a:rPr lang="en-US" dirty="0">
                <a:hlinkClick r:id="rId3"/>
              </a:rPr>
              <a:t>https://dwheeler.com/essays/heartbleed.html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 huge mistake</a:t>
            </a:r>
          </a:p>
          <a:p>
            <a:r>
              <a:rPr lang="en-US" dirty="0"/>
              <a:t>Protocols baked into code are inscrutably complex (hard to debug at that level)</a:t>
            </a:r>
          </a:p>
          <a:p>
            <a:pPr lvl="1"/>
            <a:r>
              <a:rPr lang="en-US" dirty="0"/>
              <a:t>Build models (like executable blueprints – or like scale model of an airplane in a wind tunnel)</a:t>
            </a:r>
          </a:p>
          <a:p>
            <a:pPr lvl="2"/>
            <a:r>
              <a:rPr lang="en-US" dirty="0"/>
              <a:t>Error-prone but can be gotten right – readable rigorous specification!</a:t>
            </a:r>
          </a:p>
          <a:p>
            <a:pPr lvl="2"/>
            <a:r>
              <a:rPr lang="en-US" dirty="0"/>
              <a:t>You’ll see the styles that matter + the extras (checks in SPIN) that help </a:t>
            </a:r>
          </a:p>
          <a:p>
            <a:pPr lvl="3"/>
            <a:r>
              <a:rPr lang="en-US" dirty="0" err="1"/>
              <a:t>Murphi’s</a:t>
            </a:r>
            <a:r>
              <a:rPr lang="en-US" dirty="0"/>
              <a:t> rule-style shines! – will later show the power of Table-based transition systems! (like Excel sheets)</a:t>
            </a:r>
          </a:p>
          <a:p>
            <a:pPr lvl="1"/>
            <a:r>
              <a:rPr lang="en-US" dirty="0"/>
              <a:t>Then auto-generate C or protocols – have MULTIPLE models (so we can check all vantage-points)</a:t>
            </a:r>
          </a:p>
          <a:p>
            <a:pPr lvl="1"/>
            <a:r>
              <a:rPr lang="en-US" dirty="0"/>
              <a:t>After tuning/tweaking, switch to C-level verification</a:t>
            </a:r>
          </a:p>
          <a:p>
            <a:r>
              <a:rPr lang="en-US" dirty="0"/>
              <a:t>Asg-2 is to take you through these paths</a:t>
            </a:r>
          </a:p>
          <a:p>
            <a:pPr lvl="1"/>
            <a:r>
              <a:rPr lang="en-US" dirty="0"/>
              <a:t>We will experience typing a model</a:t>
            </a:r>
          </a:p>
          <a:p>
            <a:pPr lvl="1"/>
            <a:r>
              <a:rPr lang="en-US" dirty="0"/>
              <a:t>We will sow a bug in Distributed Termination (work channel slack)</a:t>
            </a:r>
          </a:p>
          <a:p>
            <a:pPr lvl="2"/>
            <a:r>
              <a:rPr lang="en-US" dirty="0"/>
              <a:t>And experience how verification goes</a:t>
            </a:r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it from the experts!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Paul E. McKenney</a:t>
            </a:r>
          </a:p>
          <a:p>
            <a:pPr lvl="1"/>
            <a:r>
              <a:rPr lang="en-US" dirty="0"/>
              <a:t>Top Linux Developer at IBM (now works for Facebook)</a:t>
            </a:r>
          </a:p>
          <a:p>
            <a:pPr lvl="1"/>
            <a:r>
              <a:rPr lang="en-US" dirty="0"/>
              <a:t>Has authored a free book on parallel programming that he maintains</a:t>
            </a:r>
          </a:p>
          <a:p>
            <a:pPr lvl="2"/>
            <a:r>
              <a:rPr lang="en-US" dirty="0"/>
              <a:t>A fantastic collection on (shared memory) parallel programming</a:t>
            </a:r>
          </a:p>
          <a:p>
            <a:pPr lvl="2"/>
            <a:r>
              <a:rPr lang="en-US" dirty="0">
                <a:hlinkClick r:id="rId2"/>
              </a:rPr>
              <a:t>https://mirrors.edge.kernel.org/pub/linux/kernel/people/paulmck/perfbook/perfbook.2021.12.22a.pdf</a:t>
            </a:r>
            <a:r>
              <a:rPr lang="en-US" dirty="0"/>
              <a:t> </a:t>
            </a:r>
          </a:p>
          <a:p>
            <a:r>
              <a:rPr lang="en-US" dirty="0"/>
              <a:t>Look at its table of contents (next slide)</a:t>
            </a:r>
          </a:p>
        </p:txBody>
      </p:sp>
    </p:spTree>
    <p:extLst>
      <p:ext uri="{BB962C8B-B14F-4D97-AF65-F5344CB8AC3E}">
        <p14:creationId xmlns:p14="http://schemas.microsoft.com/office/powerpoint/2010/main" val="38345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it from the experts!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EE8A03-E28B-B447-BC9C-3BDB2113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583"/>
            <a:ext cx="7610168" cy="419577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EB2785C-1830-184E-B54E-B305E679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90" y="2170375"/>
            <a:ext cx="6617110" cy="4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E152D9-4AAB-6441-BE11-CD6FEC5A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47" y="0"/>
            <a:ext cx="7552706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13590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7D319B-8E59-2D46-84C0-D5F0A75F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0"/>
            <a:ext cx="790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BCBCD2-F302-3E4B-B296-2BBFD22C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77" y="0"/>
            <a:ext cx="7095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FBB16-3CBA-8B46-9099-67EFD88A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365125"/>
            <a:ext cx="1356851" cy="854075"/>
          </a:xfrm>
        </p:spPr>
        <p:txBody>
          <a:bodyPr>
            <a:normAutofit/>
          </a:bodyPr>
          <a:lstStyle/>
          <a:p>
            <a:r>
              <a:rPr lang="en-US" sz="2000" dirty="0" err="1"/>
              <a:t>Dist</a:t>
            </a:r>
            <a:r>
              <a:rPr lang="en-US" sz="2000" dirty="0"/>
              <a:t> Term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B5913C8-BF64-7F45-85E8-51BD0293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58" y="0"/>
            <a:ext cx="802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16513</TotalTime>
  <Words>313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Trebuchet MS</vt:lpstr>
      <vt:lpstr>Office Theme</vt:lpstr>
      <vt:lpstr>CS 6110 Software Correctness, Spring 2022 Lec5</vt:lpstr>
      <vt:lpstr>Slides for Lec5 : Agenda</vt:lpstr>
      <vt:lpstr>Take it from the experts!</vt:lpstr>
      <vt:lpstr>Take it from the experts!</vt:lpstr>
      <vt:lpstr>Dist Term</vt:lpstr>
      <vt:lpstr>Dist Term</vt:lpstr>
      <vt:lpstr>Dist Term</vt:lpstr>
      <vt:lpstr>Dist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492</cp:revision>
  <cp:lastPrinted>2019-01-14T14:01:29Z</cp:lastPrinted>
  <dcterms:created xsi:type="dcterms:W3CDTF">2017-08-23T19:27:01Z</dcterms:created>
  <dcterms:modified xsi:type="dcterms:W3CDTF">2022-01-25T20:44:42Z</dcterms:modified>
</cp:coreProperties>
</file>