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B4A74-DB3F-4652-89D4-0EA324657190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2B00A4-96D9-4093-9435-7E41EB206ABC}">
      <dgm:prSet/>
      <dgm:spPr/>
      <dgm:t>
        <a:bodyPr/>
        <a:lstStyle/>
        <a:p>
          <a:r>
            <a:rPr lang="en-IN"/>
            <a:t>Data Collection and Cleaning</a:t>
          </a:r>
          <a:endParaRPr lang="en-US"/>
        </a:p>
      </dgm:t>
    </dgm:pt>
    <dgm:pt modelId="{0B366CDB-0032-4A4C-82FB-459258902E5A}" type="parTrans" cxnId="{5110C614-AACF-4D0F-B168-E09281D72A56}">
      <dgm:prSet/>
      <dgm:spPr/>
      <dgm:t>
        <a:bodyPr/>
        <a:lstStyle/>
        <a:p>
          <a:endParaRPr lang="en-US"/>
        </a:p>
      </dgm:t>
    </dgm:pt>
    <dgm:pt modelId="{60F628EE-EE42-49F5-B417-FBBDAE02979C}" type="sibTrans" cxnId="{5110C614-AACF-4D0F-B168-E09281D72A56}">
      <dgm:prSet/>
      <dgm:spPr/>
      <dgm:t>
        <a:bodyPr/>
        <a:lstStyle/>
        <a:p>
          <a:endParaRPr lang="en-US"/>
        </a:p>
      </dgm:t>
    </dgm:pt>
    <dgm:pt modelId="{6830886E-D985-4CE8-8930-F64DCFD3080F}">
      <dgm:prSet/>
      <dgm:spPr/>
      <dgm:t>
        <a:bodyPr/>
        <a:lstStyle/>
        <a:p>
          <a:r>
            <a:rPr lang="en-IN"/>
            <a:t>Exploratory Data Analysis</a:t>
          </a:r>
          <a:endParaRPr lang="en-US"/>
        </a:p>
      </dgm:t>
    </dgm:pt>
    <dgm:pt modelId="{53406479-63CA-44E3-AE1C-0BCCC54AC5B7}" type="parTrans" cxnId="{FCAB06AA-F284-495E-A9AF-5F663B6A12F1}">
      <dgm:prSet/>
      <dgm:spPr/>
      <dgm:t>
        <a:bodyPr/>
        <a:lstStyle/>
        <a:p>
          <a:endParaRPr lang="en-US"/>
        </a:p>
      </dgm:t>
    </dgm:pt>
    <dgm:pt modelId="{E5742DC8-F903-46C4-AC03-9D5EC5BB5793}" type="sibTrans" cxnId="{FCAB06AA-F284-495E-A9AF-5F663B6A12F1}">
      <dgm:prSet/>
      <dgm:spPr/>
      <dgm:t>
        <a:bodyPr/>
        <a:lstStyle/>
        <a:p>
          <a:endParaRPr lang="en-US"/>
        </a:p>
      </dgm:t>
    </dgm:pt>
    <dgm:pt modelId="{B6372268-4C23-48BE-B9BC-4806261D51FE}">
      <dgm:prSet/>
      <dgm:spPr/>
      <dgm:t>
        <a:bodyPr/>
        <a:lstStyle/>
        <a:p>
          <a:r>
            <a:rPr lang="en-IN" dirty="0"/>
            <a:t>Dimensionality Reduction (PCA, UMAP, t-SNE)</a:t>
          </a:r>
          <a:endParaRPr lang="en-US" dirty="0"/>
        </a:p>
      </dgm:t>
    </dgm:pt>
    <dgm:pt modelId="{F14755A9-97AE-492E-B514-A2BC7A25ED71}" type="parTrans" cxnId="{D2817EB2-E0F2-4FB0-87B3-18F5AC5EE9C0}">
      <dgm:prSet/>
      <dgm:spPr/>
      <dgm:t>
        <a:bodyPr/>
        <a:lstStyle/>
        <a:p>
          <a:endParaRPr lang="en-US"/>
        </a:p>
      </dgm:t>
    </dgm:pt>
    <dgm:pt modelId="{BCCEADAD-95CA-448B-A526-33A1BB0735A9}" type="sibTrans" cxnId="{D2817EB2-E0F2-4FB0-87B3-18F5AC5EE9C0}">
      <dgm:prSet/>
      <dgm:spPr/>
      <dgm:t>
        <a:bodyPr/>
        <a:lstStyle/>
        <a:p>
          <a:endParaRPr lang="en-US"/>
        </a:p>
      </dgm:t>
    </dgm:pt>
    <dgm:pt modelId="{BD6DA441-F322-4C53-9E04-25124AF313EF}">
      <dgm:prSet/>
      <dgm:spPr/>
      <dgm:t>
        <a:bodyPr/>
        <a:lstStyle/>
        <a:p>
          <a:r>
            <a:rPr lang="en-IN" dirty="0"/>
            <a:t>Clustering and Unsupervised Learning</a:t>
          </a:r>
          <a:endParaRPr lang="en-US" dirty="0"/>
        </a:p>
      </dgm:t>
    </dgm:pt>
    <dgm:pt modelId="{1EFC8DCF-153D-40AB-B517-98122A708EB8}" type="parTrans" cxnId="{6DB8F8F2-029D-4103-9457-F50813665CF3}">
      <dgm:prSet/>
      <dgm:spPr/>
      <dgm:t>
        <a:bodyPr/>
        <a:lstStyle/>
        <a:p>
          <a:endParaRPr lang="en-US"/>
        </a:p>
      </dgm:t>
    </dgm:pt>
    <dgm:pt modelId="{8802EF8A-2EB6-4785-9FC8-57DFACBA794F}" type="sibTrans" cxnId="{6DB8F8F2-029D-4103-9457-F50813665CF3}">
      <dgm:prSet/>
      <dgm:spPr/>
      <dgm:t>
        <a:bodyPr/>
        <a:lstStyle/>
        <a:p>
          <a:endParaRPr lang="en-US"/>
        </a:p>
      </dgm:t>
    </dgm:pt>
    <dgm:pt modelId="{DF455370-C853-4D3D-898E-307446CF9774}">
      <dgm:prSet/>
      <dgm:spPr/>
      <dgm:t>
        <a:bodyPr/>
        <a:lstStyle/>
        <a:p>
          <a:r>
            <a:rPr lang="en-IN" dirty="0"/>
            <a:t>Cross-Validation and Baseline Models</a:t>
          </a:r>
          <a:endParaRPr lang="en-US" dirty="0"/>
        </a:p>
      </dgm:t>
    </dgm:pt>
    <dgm:pt modelId="{7B96E12F-AA94-48BC-9A80-E5F181FFECF4}" type="parTrans" cxnId="{9CE3D1C5-6BF4-4850-BD02-85EB9DA80658}">
      <dgm:prSet/>
      <dgm:spPr/>
      <dgm:t>
        <a:bodyPr/>
        <a:lstStyle/>
        <a:p>
          <a:endParaRPr lang="en-US"/>
        </a:p>
      </dgm:t>
    </dgm:pt>
    <dgm:pt modelId="{BD2F7700-53C2-4519-947E-E4746BBCC6B6}" type="sibTrans" cxnId="{9CE3D1C5-6BF4-4850-BD02-85EB9DA80658}">
      <dgm:prSet/>
      <dgm:spPr/>
      <dgm:t>
        <a:bodyPr/>
        <a:lstStyle/>
        <a:p>
          <a:endParaRPr lang="en-US"/>
        </a:p>
      </dgm:t>
    </dgm:pt>
    <dgm:pt modelId="{3FF1CB0F-4994-40DC-8014-1009F9A65E46}">
      <dgm:prSet/>
      <dgm:spPr/>
      <dgm:t>
        <a:bodyPr/>
        <a:lstStyle/>
        <a:p>
          <a:r>
            <a:rPr lang="en-IN"/>
            <a:t>Model Tuning and Experiments</a:t>
          </a:r>
          <a:endParaRPr lang="en-US"/>
        </a:p>
      </dgm:t>
    </dgm:pt>
    <dgm:pt modelId="{7FAE51B6-725B-4AB9-BFFA-012197B64350}" type="parTrans" cxnId="{8D960FDD-8669-4074-950F-C58D12C15340}">
      <dgm:prSet/>
      <dgm:spPr/>
      <dgm:t>
        <a:bodyPr/>
        <a:lstStyle/>
        <a:p>
          <a:endParaRPr lang="en-US"/>
        </a:p>
      </dgm:t>
    </dgm:pt>
    <dgm:pt modelId="{E41D3C92-564D-46B2-9221-1921DF0A1EAA}" type="sibTrans" cxnId="{8D960FDD-8669-4074-950F-C58D12C15340}">
      <dgm:prSet/>
      <dgm:spPr/>
      <dgm:t>
        <a:bodyPr/>
        <a:lstStyle/>
        <a:p>
          <a:endParaRPr lang="en-US"/>
        </a:p>
      </dgm:t>
    </dgm:pt>
    <dgm:pt modelId="{61A67CEA-9CF7-4946-9D1D-487055D11B40}">
      <dgm:prSet/>
      <dgm:spPr/>
      <dgm:t>
        <a:bodyPr/>
        <a:lstStyle/>
        <a:p>
          <a:r>
            <a:rPr lang="en-IN"/>
            <a:t>Insights and Predictions</a:t>
          </a:r>
          <a:endParaRPr lang="en-US"/>
        </a:p>
      </dgm:t>
    </dgm:pt>
    <dgm:pt modelId="{8E423BF2-CA2C-4E16-BB99-1F561990543B}" type="parTrans" cxnId="{257254E5-CEB2-4F1E-B96A-6C7286E07391}">
      <dgm:prSet/>
      <dgm:spPr/>
      <dgm:t>
        <a:bodyPr/>
        <a:lstStyle/>
        <a:p>
          <a:endParaRPr lang="en-US"/>
        </a:p>
      </dgm:t>
    </dgm:pt>
    <dgm:pt modelId="{578808AC-4FAF-44B5-B59D-7B2CBFC33BB0}" type="sibTrans" cxnId="{257254E5-CEB2-4F1E-B96A-6C7286E07391}">
      <dgm:prSet/>
      <dgm:spPr/>
      <dgm:t>
        <a:bodyPr/>
        <a:lstStyle/>
        <a:p>
          <a:endParaRPr lang="en-US"/>
        </a:p>
      </dgm:t>
    </dgm:pt>
    <dgm:pt modelId="{22E5E4D9-F7CB-4DBE-B4B5-253B6C6E988D}" type="pres">
      <dgm:prSet presAssocID="{ABEB4A74-DB3F-4652-89D4-0EA324657190}" presName="Name0" presStyleCnt="0">
        <dgm:presLayoutVars>
          <dgm:dir/>
          <dgm:resizeHandles val="exact"/>
        </dgm:presLayoutVars>
      </dgm:prSet>
      <dgm:spPr/>
    </dgm:pt>
    <dgm:pt modelId="{F83E6C0A-CF11-43A7-91BB-774B03A7ABE2}" type="pres">
      <dgm:prSet presAssocID="{532B00A4-96D9-4093-9435-7E41EB206ABC}" presName="parTxOnly" presStyleLbl="node1" presStyleIdx="0" presStyleCnt="7">
        <dgm:presLayoutVars>
          <dgm:bulletEnabled val="1"/>
        </dgm:presLayoutVars>
      </dgm:prSet>
      <dgm:spPr/>
    </dgm:pt>
    <dgm:pt modelId="{9D6C9CA0-E30E-4433-B728-2BB9FC9F4221}" type="pres">
      <dgm:prSet presAssocID="{60F628EE-EE42-49F5-B417-FBBDAE02979C}" presName="parSpace" presStyleCnt="0"/>
      <dgm:spPr/>
    </dgm:pt>
    <dgm:pt modelId="{78FAAA2D-8225-4900-81D8-7378AAD66FAA}" type="pres">
      <dgm:prSet presAssocID="{6830886E-D985-4CE8-8930-F64DCFD3080F}" presName="parTxOnly" presStyleLbl="node1" presStyleIdx="1" presStyleCnt="7">
        <dgm:presLayoutVars>
          <dgm:bulletEnabled val="1"/>
        </dgm:presLayoutVars>
      </dgm:prSet>
      <dgm:spPr/>
    </dgm:pt>
    <dgm:pt modelId="{F5CBB594-0563-4B2B-B7CA-A5D38A724E78}" type="pres">
      <dgm:prSet presAssocID="{E5742DC8-F903-46C4-AC03-9D5EC5BB5793}" presName="parSpace" presStyleCnt="0"/>
      <dgm:spPr/>
    </dgm:pt>
    <dgm:pt modelId="{659CC060-B870-445D-A118-3C372BCF366C}" type="pres">
      <dgm:prSet presAssocID="{B6372268-4C23-48BE-B9BC-4806261D51FE}" presName="parTxOnly" presStyleLbl="node1" presStyleIdx="2" presStyleCnt="7">
        <dgm:presLayoutVars>
          <dgm:bulletEnabled val="1"/>
        </dgm:presLayoutVars>
      </dgm:prSet>
      <dgm:spPr/>
    </dgm:pt>
    <dgm:pt modelId="{CAB27C4C-53A0-4F41-9C93-79F20EDCA936}" type="pres">
      <dgm:prSet presAssocID="{BCCEADAD-95CA-448B-A526-33A1BB0735A9}" presName="parSpace" presStyleCnt="0"/>
      <dgm:spPr/>
    </dgm:pt>
    <dgm:pt modelId="{28151F54-0E0C-4809-B349-F96C6751EFE7}" type="pres">
      <dgm:prSet presAssocID="{BD6DA441-F322-4C53-9E04-25124AF313EF}" presName="parTxOnly" presStyleLbl="node1" presStyleIdx="3" presStyleCnt="7">
        <dgm:presLayoutVars>
          <dgm:bulletEnabled val="1"/>
        </dgm:presLayoutVars>
      </dgm:prSet>
      <dgm:spPr/>
    </dgm:pt>
    <dgm:pt modelId="{C93E1D60-2FE5-4E8E-9164-DFE3A8F25C6A}" type="pres">
      <dgm:prSet presAssocID="{8802EF8A-2EB6-4785-9FC8-57DFACBA794F}" presName="parSpace" presStyleCnt="0"/>
      <dgm:spPr/>
    </dgm:pt>
    <dgm:pt modelId="{93B7DEC2-7E7E-4D79-8401-2F396EC53487}" type="pres">
      <dgm:prSet presAssocID="{DF455370-C853-4D3D-898E-307446CF9774}" presName="parTxOnly" presStyleLbl="node1" presStyleIdx="4" presStyleCnt="7">
        <dgm:presLayoutVars>
          <dgm:bulletEnabled val="1"/>
        </dgm:presLayoutVars>
      </dgm:prSet>
      <dgm:spPr/>
    </dgm:pt>
    <dgm:pt modelId="{B37E6C7C-B1D9-4679-8EF7-6EF2CA6A2E67}" type="pres">
      <dgm:prSet presAssocID="{BD2F7700-53C2-4519-947E-E4746BBCC6B6}" presName="parSpace" presStyleCnt="0"/>
      <dgm:spPr/>
    </dgm:pt>
    <dgm:pt modelId="{7EFFA2C9-A55E-4BD7-B7EE-9FA46FECFC3E}" type="pres">
      <dgm:prSet presAssocID="{3FF1CB0F-4994-40DC-8014-1009F9A65E46}" presName="parTxOnly" presStyleLbl="node1" presStyleIdx="5" presStyleCnt="7">
        <dgm:presLayoutVars>
          <dgm:bulletEnabled val="1"/>
        </dgm:presLayoutVars>
      </dgm:prSet>
      <dgm:spPr/>
    </dgm:pt>
    <dgm:pt modelId="{58746D6C-6A5D-4708-9C6B-7D561BEF2B9E}" type="pres">
      <dgm:prSet presAssocID="{E41D3C92-564D-46B2-9221-1921DF0A1EAA}" presName="parSpace" presStyleCnt="0"/>
      <dgm:spPr/>
    </dgm:pt>
    <dgm:pt modelId="{FF92B420-FA9B-4094-872F-271A3E8A5181}" type="pres">
      <dgm:prSet presAssocID="{61A67CEA-9CF7-4946-9D1D-487055D11B40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110C614-AACF-4D0F-B168-E09281D72A56}" srcId="{ABEB4A74-DB3F-4652-89D4-0EA324657190}" destId="{532B00A4-96D9-4093-9435-7E41EB206ABC}" srcOrd="0" destOrd="0" parTransId="{0B366CDB-0032-4A4C-82FB-459258902E5A}" sibTransId="{60F628EE-EE42-49F5-B417-FBBDAE02979C}"/>
    <dgm:cxn modelId="{4C893B19-AA44-43E9-A33F-55C59E1E2236}" type="presOf" srcId="{3FF1CB0F-4994-40DC-8014-1009F9A65E46}" destId="{7EFFA2C9-A55E-4BD7-B7EE-9FA46FECFC3E}" srcOrd="0" destOrd="0" presId="urn:microsoft.com/office/officeart/2005/8/layout/hChevron3"/>
    <dgm:cxn modelId="{2F03D746-FFFD-4EFF-BC0A-44701F0CE370}" type="presOf" srcId="{B6372268-4C23-48BE-B9BC-4806261D51FE}" destId="{659CC060-B870-445D-A118-3C372BCF366C}" srcOrd="0" destOrd="0" presId="urn:microsoft.com/office/officeart/2005/8/layout/hChevron3"/>
    <dgm:cxn modelId="{7C1ECF47-A9E5-4BA8-B307-2777CD3355B3}" type="presOf" srcId="{6830886E-D985-4CE8-8930-F64DCFD3080F}" destId="{78FAAA2D-8225-4900-81D8-7378AAD66FAA}" srcOrd="0" destOrd="0" presId="urn:microsoft.com/office/officeart/2005/8/layout/hChevron3"/>
    <dgm:cxn modelId="{58B5CB87-E60B-4E1E-9E96-6C787ABA1261}" type="presOf" srcId="{ABEB4A74-DB3F-4652-89D4-0EA324657190}" destId="{22E5E4D9-F7CB-4DBE-B4B5-253B6C6E988D}" srcOrd="0" destOrd="0" presId="urn:microsoft.com/office/officeart/2005/8/layout/hChevron3"/>
    <dgm:cxn modelId="{42B60F89-DD31-4866-BFC8-555279AD6408}" type="presOf" srcId="{DF455370-C853-4D3D-898E-307446CF9774}" destId="{93B7DEC2-7E7E-4D79-8401-2F396EC53487}" srcOrd="0" destOrd="0" presId="urn:microsoft.com/office/officeart/2005/8/layout/hChevron3"/>
    <dgm:cxn modelId="{FCAB06AA-F284-495E-A9AF-5F663B6A12F1}" srcId="{ABEB4A74-DB3F-4652-89D4-0EA324657190}" destId="{6830886E-D985-4CE8-8930-F64DCFD3080F}" srcOrd="1" destOrd="0" parTransId="{53406479-63CA-44E3-AE1C-0BCCC54AC5B7}" sibTransId="{E5742DC8-F903-46C4-AC03-9D5EC5BB5793}"/>
    <dgm:cxn modelId="{819F1AAA-8BCF-4065-9299-777EF706BD52}" type="presOf" srcId="{61A67CEA-9CF7-4946-9D1D-487055D11B40}" destId="{FF92B420-FA9B-4094-872F-271A3E8A5181}" srcOrd="0" destOrd="0" presId="urn:microsoft.com/office/officeart/2005/8/layout/hChevron3"/>
    <dgm:cxn modelId="{D2817EB2-E0F2-4FB0-87B3-18F5AC5EE9C0}" srcId="{ABEB4A74-DB3F-4652-89D4-0EA324657190}" destId="{B6372268-4C23-48BE-B9BC-4806261D51FE}" srcOrd="2" destOrd="0" parTransId="{F14755A9-97AE-492E-B514-A2BC7A25ED71}" sibTransId="{BCCEADAD-95CA-448B-A526-33A1BB0735A9}"/>
    <dgm:cxn modelId="{548F45BA-317E-46E9-B381-27EEA95AAAA0}" type="presOf" srcId="{BD6DA441-F322-4C53-9E04-25124AF313EF}" destId="{28151F54-0E0C-4809-B349-F96C6751EFE7}" srcOrd="0" destOrd="0" presId="urn:microsoft.com/office/officeart/2005/8/layout/hChevron3"/>
    <dgm:cxn modelId="{9CE3D1C5-6BF4-4850-BD02-85EB9DA80658}" srcId="{ABEB4A74-DB3F-4652-89D4-0EA324657190}" destId="{DF455370-C853-4D3D-898E-307446CF9774}" srcOrd="4" destOrd="0" parTransId="{7B96E12F-AA94-48BC-9A80-E5F181FFECF4}" sibTransId="{BD2F7700-53C2-4519-947E-E4746BBCC6B6}"/>
    <dgm:cxn modelId="{221649CC-0410-4F8C-8DE5-B5FA1B487EC9}" type="presOf" srcId="{532B00A4-96D9-4093-9435-7E41EB206ABC}" destId="{F83E6C0A-CF11-43A7-91BB-774B03A7ABE2}" srcOrd="0" destOrd="0" presId="urn:microsoft.com/office/officeart/2005/8/layout/hChevron3"/>
    <dgm:cxn modelId="{8D960FDD-8669-4074-950F-C58D12C15340}" srcId="{ABEB4A74-DB3F-4652-89D4-0EA324657190}" destId="{3FF1CB0F-4994-40DC-8014-1009F9A65E46}" srcOrd="5" destOrd="0" parTransId="{7FAE51B6-725B-4AB9-BFFA-012197B64350}" sibTransId="{E41D3C92-564D-46B2-9221-1921DF0A1EAA}"/>
    <dgm:cxn modelId="{257254E5-CEB2-4F1E-B96A-6C7286E07391}" srcId="{ABEB4A74-DB3F-4652-89D4-0EA324657190}" destId="{61A67CEA-9CF7-4946-9D1D-487055D11B40}" srcOrd="6" destOrd="0" parTransId="{8E423BF2-CA2C-4E16-BB99-1F561990543B}" sibTransId="{578808AC-4FAF-44B5-B59D-7B2CBFC33BB0}"/>
    <dgm:cxn modelId="{6DB8F8F2-029D-4103-9457-F50813665CF3}" srcId="{ABEB4A74-DB3F-4652-89D4-0EA324657190}" destId="{BD6DA441-F322-4C53-9E04-25124AF313EF}" srcOrd="3" destOrd="0" parTransId="{1EFC8DCF-153D-40AB-B517-98122A708EB8}" sibTransId="{8802EF8A-2EB6-4785-9FC8-57DFACBA794F}"/>
    <dgm:cxn modelId="{78CA4D44-69DE-480F-934A-3B45AEB96BF3}" type="presParOf" srcId="{22E5E4D9-F7CB-4DBE-B4B5-253B6C6E988D}" destId="{F83E6C0A-CF11-43A7-91BB-774B03A7ABE2}" srcOrd="0" destOrd="0" presId="urn:microsoft.com/office/officeart/2005/8/layout/hChevron3"/>
    <dgm:cxn modelId="{5FC956ED-9CA6-4FB4-843D-1CC576658DF5}" type="presParOf" srcId="{22E5E4D9-F7CB-4DBE-B4B5-253B6C6E988D}" destId="{9D6C9CA0-E30E-4433-B728-2BB9FC9F4221}" srcOrd="1" destOrd="0" presId="urn:microsoft.com/office/officeart/2005/8/layout/hChevron3"/>
    <dgm:cxn modelId="{EC220D21-CD5F-48D7-B0E5-ECD2816E8BF1}" type="presParOf" srcId="{22E5E4D9-F7CB-4DBE-B4B5-253B6C6E988D}" destId="{78FAAA2D-8225-4900-81D8-7378AAD66FAA}" srcOrd="2" destOrd="0" presId="urn:microsoft.com/office/officeart/2005/8/layout/hChevron3"/>
    <dgm:cxn modelId="{FAFD77B6-5025-4C6B-9222-4E349BDFAAB0}" type="presParOf" srcId="{22E5E4D9-F7CB-4DBE-B4B5-253B6C6E988D}" destId="{F5CBB594-0563-4B2B-B7CA-A5D38A724E78}" srcOrd="3" destOrd="0" presId="urn:microsoft.com/office/officeart/2005/8/layout/hChevron3"/>
    <dgm:cxn modelId="{F5769936-872F-4AFF-A213-3254A26DC778}" type="presParOf" srcId="{22E5E4D9-F7CB-4DBE-B4B5-253B6C6E988D}" destId="{659CC060-B870-445D-A118-3C372BCF366C}" srcOrd="4" destOrd="0" presId="urn:microsoft.com/office/officeart/2005/8/layout/hChevron3"/>
    <dgm:cxn modelId="{154C85C8-677F-48B3-87EA-788D743952B4}" type="presParOf" srcId="{22E5E4D9-F7CB-4DBE-B4B5-253B6C6E988D}" destId="{CAB27C4C-53A0-4F41-9C93-79F20EDCA936}" srcOrd="5" destOrd="0" presId="urn:microsoft.com/office/officeart/2005/8/layout/hChevron3"/>
    <dgm:cxn modelId="{BBCE80E7-4F9A-4181-9099-DA123D4EFF46}" type="presParOf" srcId="{22E5E4D9-F7CB-4DBE-B4B5-253B6C6E988D}" destId="{28151F54-0E0C-4809-B349-F96C6751EFE7}" srcOrd="6" destOrd="0" presId="urn:microsoft.com/office/officeart/2005/8/layout/hChevron3"/>
    <dgm:cxn modelId="{1D9B9D8E-EF17-48A1-BAB4-7EC136D7CB19}" type="presParOf" srcId="{22E5E4D9-F7CB-4DBE-B4B5-253B6C6E988D}" destId="{C93E1D60-2FE5-4E8E-9164-DFE3A8F25C6A}" srcOrd="7" destOrd="0" presId="urn:microsoft.com/office/officeart/2005/8/layout/hChevron3"/>
    <dgm:cxn modelId="{BBAAEAE5-7654-49F5-998A-512EE9CEEDEA}" type="presParOf" srcId="{22E5E4D9-F7CB-4DBE-B4B5-253B6C6E988D}" destId="{93B7DEC2-7E7E-4D79-8401-2F396EC53487}" srcOrd="8" destOrd="0" presId="urn:microsoft.com/office/officeart/2005/8/layout/hChevron3"/>
    <dgm:cxn modelId="{F9A178BE-3893-4632-A8E4-0BC1CBB38959}" type="presParOf" srcId="{22E5E4D9-F7CB-4DBE-B4B5-253B6C6E988D}" destId="{B37E6C7C-B1D9-4679-8EF7-6EF2CA6A2E67}" srcOrd="9" destOrd="0" presId="urn:microsoft.com/office/officeart/2005/8/layout/hChevron3"/>
    <dgm:cxn modelId="{A52A1153-12FB-4145-AFA6-A50C0C72225A}" type="presParOf" srcId="{22E5E4D9-F7CB-4DBE-B4B5-253B6C6E988D}" destId="{7EFFA2C9-A55E-4BD7-B7EE-9FA46FECFC3E}" srcOrd="10" destOrd="0" presId="urn:microsoft.com/office/officeart/2005/8/layout/hChevron3"/>
    <dgm:cxn modelId="{28D6AC85-931E-4023-911C-01B1F09B9802}" type="presParOf" srcId="{22E5E4D9-F7CB-4DBE-B4B5-253B6C6E988D}" destId="{58746D6C-6A5D-4708-9C6B-7D561BEF2B9E}" srcOrd="11" destOrd="0" presId="urn:microsoft.com/office/officeart/2005/8/layout/hChevron3"/>
    <dgm:cxn modelId="{45E60100-D47B-48F6-9F88-B26AB4492A30}" type="presParOf" srcId="{22E5E4D9-F7CB-4DBE-B4B5-253B6C6E988D}" destId="{FF92B420-FA9B-4094-872F-271A3E8A5181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13B668-ECE5-4394-BF30-892FA94C86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F394DE-AA3A-4177-B739-A4EB6D67FC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Correlation heatmaps to identify feature relationships.</a:t>
          </a:r>
        </a:p>
      </dgm:t>
    </dgm:pt>
    <dgm:pt modelId="{97466C04-09AD-41BB-9E60-2671B19C4572}" type="parTrans" cxnId="{B1D23A89-9F95-473E-AC5B-975AC96A4324}">
      <dgm:prSet/>
      <dgm:spPr/>
      <dgm:t>
        <a:bodyPr/>
        <a:lstStyle/>
        <a:p>
          <a:endParaRPr lang="en-US"/>
        </a:p>
      </dgm:t>
    </dgm:pt>
    <dgm:pt modelId="{1125CD57-8377-4852-83F3-CF014F790B19}" type="sibTrans" cxnId="{B1D23A89-9F95-473E-AC5B-975AC96A4324}">
      <dgm:prSet/>
      <dgm:spPr/>
      <dgm:t>
        <a:bodyPr/>
        <a:lstStyle/>
        <a:p>
          <a:endParaRPr lang="en-US"/>
        </a:p>
      </dgm:t>
    </dgm:pt>
    <dgm:pt modelId="{D61F84EC-7281-4796-B5FB-57AC3646B1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Bar Chart</a:t>
          </a:r>
          <a:r>
            <a:rPr lang="en-US"/>
            <a:t>: Highlighting the top 10 most frequent crime types</a:t>
          </a:r>
        </a:p>
      </dgm:t>
    </dgm:pt>
    <dgm:pt modelId="{17E20993-5A97-4043-B7C3-60426D3F1436}" type="parTrans" cxnId="{7A891E2F-FD8A-4082-AF03-1A440022FFDB}">
      <dgm:prSet/>
      <dgm:spPr/>
      <dgm:t>
        <a:bodyPr/>
        <a:lstStyle/>
        <a:p>
          <a:endParaRPr lang="en-US"/>
        </a:p>
      </dgm:t>
    </dgm:pt>
    <dgm:pt modelId="{0DB46FCF-ADCF-415F-A0AD-90FDA6007305}" type="sibTrans" cxnId="{7A891E2F-FD8A-4082-AF03-1A440022FFDB}">
      <dgm:prSet/>
      <dgm:spPr/>
      <dgm:t>
        <a:bodyPr/>
        <a:lstStyle/>
        <a:p>
          <a:endParaRPr lang="en-US"/>
        </a:p>
      </dgm:t>
    </dgm:pt>
    <dgm:pt modelId="{CEA3C965-0CB1-492E-8223-B47AE95B8D36}" type="pres">
      <dgm:prSet presAssocID="{4C13B668-ECE5-4394-BF30-892FA94C86C5}" presName="root" presStyleCnt="0">
        <dgm:presLayoutVars>
          <dgm:dir/>
          <dgm:resizeHandles val="exact"/>
        </dgm:presLayoutVars>
      </dgm:prSet>
      <dgm:spPr/>
    </dgm:pt>
    <dgm:pt modelId="{70A83EAF-9534-4020-91C2-550D47A3DFF2}" type="pres">
      <dgm:prSet presAssocID="{44F394DE-AA3A-4177-B739-A4EB6D67FC94}" presName="compNode" presStyleCnt="0"/>
      <dgm:spPr/>
    </dgm:pt>
    <dgm:pt modelId="{AFA7DAF0-DFE1-4B16-B33D-A9478363F7F0}" type="pres">
      <dgm:prSet presAssocID="{44F394DE-AA3A-4177-B739-A4EB6D67FC94}" presName="bgRect" presStyleLbl="bgShp" presStyleIdx="0" presStyleCnt="2"/>
      <dgm:spPr/>
    </dgm:pt>
    <dgm:pt modelId="{F272C616-81CD-45A7-B189-E91A021069DB}" type="pres">
      <dgm:prSet presAssocID="{44F394DE-AA3A-4177-B739-A4EB6D67FC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4FA4A2C-0514-4C81-874A-D584AA51C718}" type="pres">
      <dgm:prSet presAssocID="{44F394DE-AA3A-4177-B739-A4EB6D67FC94}" presName="spaceRect" presStyleCnt="0"/>
      <dgm:spPr/>
    </dgm:pt>
    <dgm:pt modelId="{73AE7860-1333-4700-96C8-3BD75AB301A7}" type="pres">
      <dgm:prSet presAssocID="{44F394DE-AA3A-4177-B739-A4EB6D67FC94}" presName="parTx" presStyleLbl="revTx" presStyleIdx="0" presStyleCnt="2">
        <dgm:presLayoutVars>
          <dgm:chMax val="0"/>
          <dgm:chPref val="0"/>
        </dgm:presLayoutVars>
      </dgm:prSet>
      <dgm:spPr/>
    </dgm:pt>
    <dgm:pt modelId="{2C8DC11B-33AF-4412-91AF-D9ED9E9DD823}" type="pres">
      <dgm:prSet presAssocID="{1125CD57-8377-4852-83F3-CF014F790B19}" presName="sibTrans" presStyleCnt="0"/>
      <dgm:spPr/>
    </dgm:pt>
    <dgm:pt modelId="{A9E7C7D7-0660-4702-A776-0EBD16C25F02}" type="pres">
      <dgm:prSet presAssocID="{D61F84EC-7281-4796-B5FB-57AC3646B181}" presName="compNode" presStyleCnt="0"/>
      <dgm:spPr/>
    </dgm:pt>
    <dgm:pt modelId="{DE3290B1-78A5-4B35-9294-1AB5A212A8EC}" type="pres">
      <dgm:prSet presAssocID="{D61F84EC-7281-4796-B5FB-57AC3646B181}" presName="bgRect" presStyleLbl="bgShp" presStyleIdx="1" presStyleCnt="2"/>
      <dgm:spPr/>
    </dgm:pt>
    <dgm:pt modelId="{C209E0E2-2A6F-4CE1-8C67-8BCEE36EE249}" type="pres">
      <dgm:prSet presAssocID="{D61F84EC-7281-4796-B5FB-57AC3646B1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AF0B427-AB5C-4EDD-AFD5-3C7E2C3C999B}" type="pres">
      <dgm:prSet presAssocID="{D61F84EC-7281-4796-B5FB-57AC3646B181}" presName="spaceRect" presStyleCnt="0"/>
      <dgm:spPr/>
    </dgm:pt>
    <dgm:pt modelId="{DEAF2845-13F9-4BC2-BCBC-79A6431B657F}" type="pres">
      <dgm:prSet presAssocID="{D61F84EC-7281-4796-B5FB-57AC3646B1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A891E2F-FD8A-4082-AF03-1A440022FFDB}" srcId="{4C13B668-ECE5-4394-BF30-892FA94C86C5}" destId="{D61F84EC-7281-4796-B5FB-57AC3646B181}" srcOrd="1" destOrd="0" parTransId="{17E20993-5A97-4043-B7C3-60426D3F1436}" sibTransId="{0DB46FCF-ADCF-415F-A0AD-90FDA6007305}"/>
    <dgm:cxn modelId="{B316D545-1848-4F25-BA96-0567BBA9373B}" type="presOf" srcId="{4C13B668-ECE5-4394-BF30-892FA94C86C5}" destId="{CEA3C965-0CB1-492E-8223-B47AE95B8D36}" srcOrd="0" destOrd="0" presId="urn:microsoft.com/office/officeart/2018/2/layout/IconVerticalSolidList"/>
    <dgm:cxn modelId="{B1D23A89-9F95-473E-AC5B-975AC96A4324}" srcId="{4C13B668-ECE5-4394-BF30-892FA94C86C5}" destId="{44F394DE-AA3A-4177-B739-A4EB6D67FC94}" srcOrd="0" destOrd="0" parTransId="{97466C04-09AD-41BB-9E60-2671B19C4572}" sibTransId="{1125CD57-8377-4852-83F3-CF014F790B19}"/>
    <dgm:cxn modelId="{34F9F29F-FB4D-408C-A8EB-D5AB29BCB1BD}" type="presOf" srcId="{D61F84EC-7281-4796-B5FB-57AC3646B181}" destId="{DEAF2845-13F9-4BC2-BCBC-79A6431B657F}" srcOrd="0" destOrd="0" presId="urn:microsoft.com/office/officeart/2018/2/layout/IconVerticalSolidList"/>
    <dgm:cxn modelId="{B5F207F5-0301-4B16-92A9-0D85D0B3376F}" type="presOf" srcId="{44F394DE-AA3A-4177-B739-A4EB6D67FC94}" destId="{73AE7860-1333-4700-96C8-3BD75AB301A7}" srcOrd="0" destOrd="0" presId="urn:microsoft.com/office/officeart/2018/2/layout/IconVerticalSolidList"/>
    <dgm:cxn modelId="{679EB953-3E40-479D-B736-622C86EA0706}" type="presParOf" srcId="{CEA3C965-0CB1-492E-8223-B47AE95B8D36}" destId="{70A83EAF-9534-4020-91C2-550D47A3DFF2}" srcOrd="0" destOrd="0" presId="urn:microsoft.com/office/officeart/2018/2/layout/IconVerticalSolidList"/>
    <dgm:cxn modelId="{0446470D-4C49-4720-9824-1B906F299D21}" type="presParOf" srcId="{70A83EAF-9534-4020-91C2-550D47A3DFF2}" destId="{AFA7DAF0-DFE1-4B16-B33D-A9478363F7F0}" srcOrd="0" destOrd="0" presId="urn:microsoft.com/office/officeart/2018/2/layout/IconVerticalSolidList"/>
    <dgm:cxn modelId="{B2C6A358-8E5C-449B-84A9-3D45E86A5A1E}" type="presParOf" srcId="{70A83EAF-9534-4020-91C2-550D47A3DFF2}" destId="{F272C616-81CD-45A7-B189-E91A021069DB}" srcOrd="1" destOrd="0" presId="urn:microsoft.com/office/officeart/2018/2/layout/IconVerticalSolidList"/>
    <dgm:cxn modelId="{CFFBC205-603F-4DAE-A924-112D25FC5D2B}" type="presParOf" srcId="{70A83EAF-9534-4020-91C2-550D47A3DFF2}" destId="{54FA4A2C-0514-4C81-874A-D584AA51C718}" srcOrd="2" destOrd="0" presId="urn:microsoft.com/office/officeart/2018/2/layout/IconVerticalSolidList"/>
    <dgm:cxn modelId="{1FF02B72-9C95-469F-95A0-4CDE67FB0F24}" type="presParOf" srcId="{70A83EAF-9534-4020-91C2-550D47A3DFF2}" destId="{73AE7860-1333-4700-96C8-3BD75AB301A7}" srcOrd="3" destOrd="0" presId="urn:microsoft.com/office/officeart/2018/2/layout/IconVerticalSolidList"/>
    <dgm:cxn modelId="{01C52C6B-8DF2-4344-A2C7-6786312B9D9B}" type="presParOf" srcId="{CEA3C965-0CB1-492E-8223-B47AE95B8D36}" destId="{2C8DC11B-33AF-4412-91AF-D9ED9E9DD823}" srcOrd="1" destOrd="0" presId="urn:microsoft.com/office/officeart/2018/2/layout/IconVerticalSolidList"/>
    <dgm:cxn modelId="{A7DED5FF-B109-4EFA-877E-396E7D71C49B}" type="presParOf" srcId="{CEA3C965-0CB1-492E-8223-B47AE95B8D36}" destId="{A9E7C7D7-0660-4702-A776-0EBD16C25F02}" srcOrd="2" destOrd="0" presId="urn:microsoft.com/office/officeart/2018/2/layout/IconVerticalSolidList"/>
    <dgm:cxn modelId="{E205CF55-CE93-48EB-8723-22CDB4DF8BD6}" type="presParOf" srcId="{A9E7C7D7-0660-4702-A776-0EBD16C25F02}" destId="{DE3290B1-78A5-4B35-9294-1AB5A212A8EC}" srcOrd="0" destOrd="0" presId="urn:microsoft.com/office/officeart/2018/2/layout/IconVerticalSolidList"/>
    <dgm:cxn modelId="{ABAD8FE0-F902-4AEA-9FD0-F2FF781C16EA}" type="presParOf" srcId="{A9E7C7D7-0660-4702-A776-0EBD16C25F02}" destId="{C209E0E2-2A6F-4CE1-8C67-8BCEE36EE249}" srcOrd="1" destOrd="0" presId="urn:microsoft.com/office/officeart/2018/2/layout/IconVerticalSolidList"/>
    <dgm:cxn modelId="{52825C5D-5DF9-4A25-A49B-D818CA784987}" type="presParOf" srcId="{A9E7C7D7-0660-4702-A776-0EBD16C25F02}" destId="{BAF0B427-AB5C-4EDD-AFD5-3C7E2C3C999B}" srcOrd="2" destOrd="0" presId="urn:microsoft.com/office/officeart/2018/2/layout/IconVerticalSolidList"/>
    <dgm:cxn modelId="{55D0B565-541C-4B74-AA4F-A3B5D97384E6}" type="presParOf" srcId="{A9E7C7D7-0660-4702-A776-0EBD16C25F02}" destId="{DEAF2845-13F9-4BC2-BCBC-79A6431B65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E6C0A-CF11-43A7-91BB-774B03A7ABE2}">
      <dsp:nvSpPr>
        <dsp:cNvPr id="0" name=""/>
        <dsp:cNvSpPr/>
      </dsp:nvSpPr>
      <dsp:spPr>
        <a:xfrm>
          <a:off x="1530" y="2237221"/>
          <a:ext cx="1801470" cy="72058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Data Collection and Cleaning</a:t>
          </a:r>
          <a:endParaRPr lang="en-US" sz="1100" kern="1200"/>
        </a:p>
      </dsp:txBody>
      <dsp:txXfrm>
        <a:off x="1530" y="2237221"/>
        <a:ext cx="1621323" cy="720588"/>
      </dsp:txXfrm>
    </dsp:sp>
    <dsp:sp modelId="{78FAAA2D-8225-4900-81D8-7378AAD66FAA}">
      <dsp:nvSpPr>
        <dsp:cNvPr id="0" name=""/>
        <dsp:cNvSpPr/>
      </dsp:nvSpPr>
      <dsp:spPr>
        <a:xfrm>
          <a:off x="1442707" y="2237221"/>
          <a:ext cx="1801470" cy="720588"/>
        </a:xfrm>
        <a:prstGeom prst="chevron">
          <a:avLst/>
        </a:prstGeom>
        <a:solidFill>
          <a:schemeClr val="accent5">
            <a:hueOff val="2901644"/>
            <a:satOff val="1282"/>
            <a:lumOff val="-1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Exploratory Data Analysis</a:t>
          </a:r>
          <a:endParaRPr lang="en-US" sz="1100" kern="1200"/>
        </a:p>
      </dsp:txBody>
      <dsp:txXfrm>
        <a:off x="1803001" y="2237221"/>
        <a:ext cx="1080882" cy="720588"/>
      </dsp:txXfrm>
    </dsp:sp>
    <dsp:sp modelId="{659CC060-B870-445D-A118-3C372BCF366C}">
      <dsp:nvSpPr>
        <dsp:cNvPr id="0" name=""/>
        <dsp:cNvSpPr/>
      </dsp:nvSpPr>
      <dsp:spPr>
        <a:xfrm>
          <a:off x="2883884" y="2237221"/>
          <a:ext cx="1801470" cy="720588"/>
        </a:xfrm>
        <a:prstGeom prst="chevron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Dimensionality Reduction (PCA, UMAP, t-SNE)</a:t>
          </a:r>
          <a:endParaRPr lang="en-US" sz="1100" kern="1200" dirty="0"/>
        </a:p>
      </dsp:txBody>
      <dsp:txXfrm>
        <a:off x="3244178" y="2237221"/>
        <a:ext cx="1080882" cy="720588"/>
      </dsp:txXfrm>
    </dsp:sp>
    <dsp:sp modelId="{28151F54-0E0C-4809-B349-F96C6751EFE7}">
      <dsp:nvSpPr>
        <dsp:cNvPr id="0" name=""/>
        <dsp:cNvSpPr/>
      </dsp:nvSpPr>
      <dsp:spPr>
        <a:xfrm>
          <a:off x="4325060" y="2237221"/>
          <a:ext cx="1801470" cy="720588"/>
        </a:xfrm>
        <a:prstGeom prst="chevron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Clustering and Unsupervised Learning</a:t>
          </a:r>
          <a:endParaRPr lang="en-US" sz="1100" kern="1200" dirty="0"/>
        </a:p>
      </dsp:txBody>
      <dsp:txXfrm>
        <a:off x="4685354" y="2237221"/>
        <a:ext cx="1080882" cy="720588"/>
      </dsp:txXfrm>
    </dsp:sp>
    <dsp:sp modelId="{93B7DEC2-7E7E-4D79-8401-2F396EC53487}">
      <dsp:nvSpPr>
        <dsp:cNvPr id="0" name=""/>
        <dsp:cNvSpPr/>
      </dsp:nvSpPr>
      <dsp:spPr>
        <a:xfrm>
          <a:off x="5766237" y="2237221"/>
          <a:ext cx="1801470" cy="720588"/>
        </a:xfrm>
        <a:prstGeom prst="chevron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Cross-Validation and Baseline Models</a:t>
          </a:r>
          <a:endParaRPr lang="en-US" sz="1100" kern="1200" dirty="0"/>
        </a:p>
      </dsp:txBody>
      <dsp:txXfrm>
        <a:off x="6126531" y="2237221"/>
        <a:ext cx="1080882" cy="720588"/>
      </dsp:txXfrm>
    </dsp:sp>
    <dsp:sp modelId="{7EFFA2C9-A55E-4BD7-B7EE-9FA46FECFC3E}">
      <dsp:nvSpPr>
        <dsp:cNvPr id="0" name=""/>
        <dsp:cNvSpPr/>
      </dsp:nvSpPr>
      <dsp:spPr>
        <a:xfrm>
          <a:off x="7207413" y="2237221"/>
          <a:ext cx="1801470" cy="720588"/>
        </a:xfrm>
        <a:prstGeom prst="chevron">
          <a:avLst/>
        </a:prstGeom>
        <a:solidFill>
          <a:schemeClr val="accent5">
            <a:hueOff val="14508220"/>
            <a:satOff val="6410"/>
            <a:lumOff val="-7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Model Tuning and Experiments</a:t>
          </a:r>
          <a:endParaRPr lang="en-US" sz="1100" kern="1200"/>
        </a:p>
      </dsp:txBody>
      <dsp:txXfrm>
        <a:off x="7567707" y="2237221"/>
        <a:ext cx="1080882" cy="720588"/>
      </dsp:txXfrm>
    </dsp:sp>
    <dsp:sp modelId="{FF92B420-FA9B-4094-872F-271A3E8A5181}">
      <dsp:nvSpPr>
        <dsp:cNvPr id="0" name=""/>
        <dsp:cNvSpPr/>
      </dsp:nvSpPr>
      <dsp:spPr>
        <a:xfrm>
          <a:off x="8648590" y="2237221"/>
          <a:ext cx="1801470" cy="720588"/>
        </a:xfrm>
        <a:prstGeom prst="chevron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Insights and Predictions</a:t>
          </a:r>
          <a:endParaRPr lang="en-US" sz="1100" kern="1200"/>
        </a:p>
      </dsp:txBody>
      <dsp:txXfrm>
        <a:off x="9008884" y="2237221"/>
        <a:ext cx="1080882" cy="720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7DAF0-DFE1-4B16-B33D-A9478363F7F0}">
      <dsp:nvSpPr>
        <dsp:cNvPr id="0" name=""/>
        <dsp:cNvSpPr/>
      </dsp:nvSpPr>
      <dsp:spPr>
        <a:xfrm>
          <a:off x="0" y="595457"/>
          <a:ext cx="4832803" cy="1099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2C616-81CD-45A7-B189-E91A021069DB}">
      <dsp:nvSpPr>
        <dsp:cNvPr id="0" name=""/>
        <dsp:cNvSpPr/>
      </dsp:nvSpPr>
      <dsp:spPr>
        <a:xfrm>
          <a:off x="332539" y="842800"/>
          <a:ext cx="604617" cy="604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E7860-1333-4700-96C8-3BD75AB301A7}">
      <dsp:nvSpPr>
        <dsp:cNvPr id="0" name=""/>
        <dsp:cNvSpPr/>
      </dsp:nvSpPr>
      <dsp:spPr>
        <a:xfrm>
          <a:off x="1269697" y="595457"/>
          <a:ext cx="3563105" cy="109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3" tIns="116343" rIns="116343" bIns="1163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Correlation heatmaps to identify feature relationships.</a:t>
          </a:r>
        </a:p>
      </dsp:txBody>
      <dsp:txXfrm>
        <a:off x="1269697" y="595457"/>
        <a:ext cx="3563105" cy="1099305"/>
      </dsp:txXfrm>
    </dsp:sp>
    <dsp:sp modelId="{DE3290B1-78A5-4B35-9294-1AB5A212A8EC}">
      <dsp:nvSpPr>
        <dsp:cNvPr id="0" name=""/>
        <dsp:cNvSpPr/>
      </dsp:nvSpPr>
      <dsp:spPr>
        <a:xfrm>
          <a:off x="0" y="1969588"/>
          <a:ext cx="4832803" cy="1099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9E0E2-2A6F-4CE1-8C67-8BCEE36EE249}">
      <dsp:nvSpPr>
        <dsp:cNvPr id="0" name=""/>
        <dsp:cNvSpPr/>
      </dsp:nvSpPr>
      <dsp:spPr>
        <a:xfrm>
          <a:off x="332539" y="2216932"/>
          <a:ext cx="604617" cy="604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F2845-13F9-4BC2-BCBC-79A6431B657F}">
      <dsp:nvSpPr>
        <dsp:cNvPr id="0" name=""/>
        <dsp:cNvSpPr/>
      </dsp:nvSpPr>
      <dsp:spPr>
        <a:xfrm>
          <a:off x="1269697" y="1969588"/>
          <a:ext cx="3563105" cy="109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3" tIns="116343" rIns="116343" bIns="1163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Bar Chart</a:t>
          </a:r>
          <a:r>
            <a:rPr lang="en-US" sz="1800" kern="1200"/>
            <a:t>: Highlighting the top 10 most frequent crime types</a:t>
          </a:r>
        </a:p>
      </dsp:txBody>
      <dsp:txXfrm>
        <a:off x="1269697" y="1969588"/>
        <a:ext cx="3563105" cy="1099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0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24/dqcy-ctma/about_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E4CA9-CB5C-BE8A-BAEC-48A0C4425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4"/>
            <a:ext cx="4879210" cy="2445784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Chicago Crime Analysis and Predictive Modeling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3D3CC-B983-C9C2-DC71-5C0AAD53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900" y="4546920"/>
            <a:ext cx="7121700" cy="211867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By: </a:t>
            </a:r>
            <a:r>
              <a:rPr lang="en-US" sz="2000" b="1" dirty="0"/>
              <a:t>Group 39</a:t>
            </a:r>
          </a:p>
          <a:p>
            <a:r>
              <a:rPr lang="en-US" sz="2000" dirty="0"/>
              <a:t>Tanmay Pramanick</a:t>
            </a:r>
            <a:r>
              <a:rPr lang="en-IN" sz="2000" dirty="0"/>
              <a:t> – A20541164</a:t>
            </a:r>
          </a:p>
          <a:p>
            <a:r>
              <a:rPr lang="en-IN" sz="2000" dirty="0"/>
              <a:t>Kunal Rajput – A20540912</a:t>
            </a:r>
          </a:p>
          <a:p>
            <a:r>
              <a:rPr lang="en-IN" sz="2000" dirty="0"/>
              <a:t>Dhruv Patel </a:t>
            </a:r>
            <a:r>
              <a:rPr lang="en-IN" sz="2000"/>
              <a:t>– A20545903</a:t>
            </a:r>
            <a:endParaRPr lang="en-IN" sz="2000" dirty="0"/>
          </a:p>
          <a:p>
            <a:r>
              <a:rPr lang="en-IN" sz="2000" dirty="0"/>
              <a:t>Soham Sonar – A20541266</a:t>
            </a:r>
          </a:p>
          <a:p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ainting of a city with red paint splatters&#10;&#10;Description automatically generated">
            <a:extLst>
              <a:ext uri="{FF2B5EF4-FFF2-40B4-BE49-F238E27FC236}">
                <a16:creationId xmlns:a16="http://schemas.microsoft.com/office/drawing/2014/main" id="{A9BFF2F1-3434-3A8D-23A1-3EC51D16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98" y="0"/>
            <a:ext cx="7598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6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1B7A-D26A-4C9B-0A81-FAEEE4AD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Experiments to Improve Model Performance</a:t>
            </a: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6AD5E7-C884-B67C-B942-979B2B56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/>
              <a:t>Experiment 1: Feature Selection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Used Random Forest feature importance to retain top features.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Achieved </a:t>
            </a:r>
            <a:r>
              <a:rPr lang="en-US" sz="1600" b="1"/>
              <a:t>99.4% </a:t>
            </a:r>
            <a:r>
              <a:rPr lang="en-US" sz="1600"/>
              <a:t>validation accuracy with reduced dataset size.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Improved interpretability by focusing on influential features.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/>
              <a:t>Experiment 2: Regularization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Implemented Logistic Regression with </a:t>
            </a:r>
            <a:r>
              <a:rPr lang="en-US" sz="1600" b="1"/>
              <a:t>L1 (Lasso)</a:t>
            </a:r>
            <a:r>
              <a:rPr lang="en-US" sz="1600"/>
              <a:t> and </a:t>
            </a:r>
            <a:r>
              <a:rPr lang="en-US" sz="1600" b="1"/>
              <a:t>L2 (Ridge)</a:t>
            </a:r>
            <a:r>
              <a:rPr lang="en-US" sz="1600"/>
              <a:t> regularization.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Both models achieved </a:t>
            </a:r>
            <a:r>
              <a:rPr lang="en-US" sz="1600" b="1"/>
              <a:t>100% </a:t>
            </a:r>
            <a:r>
              <a:rPr lang="en-US" sz="1600"/>
              <a:t>validation accuracy.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Insights: L1 (Lasso) effectively selected key features by shrinking irrelevant coefficients, while L2 (Ridge) minimized overfitting by penalizing large coefficients.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100000"/>
              </a:lnSpc>
            </a:pP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42615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AEFF5-3F63-374B-3257-405DB13D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 dirty="0"/>
              <a:t>Conclusion</a:t>
            </a:r>
            <a:endParaRPr lang="en-IN" sz="4800" dirty="0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1F58C37-490B-6098-2EA5-3A06995B0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47488" y="727164"/>
            <a:ext cx="6653668" cy="52690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Crime patterns are highly influenced by community areas and certain features like FBI codes.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 selection and regularization significantly improved model performance and interpretability.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Outcomes: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99%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validation accuracy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using optimized models.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Demonstrated effective use of data science to analyze and predict crime types.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 Scope: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Explore real-time predictions for public safety initiatives.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Extend analysis to include temporal trends and seasonal patterns for better crime prevention.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9C68-6A53-76A6-EB77-B944A214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E0AFAB5-5764-F26B-C41C-5350C844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9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8F19A-53F1-1C4C-0E48-4987FBB5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539F-3666-98B7-711C-3748D2C7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/>
              <a:t>Objective -</a:t>
            </a:r>
          </a:p>
          <a:p>
            <a:pPr>
              <a:lnSpc>
                <a:spcPct val="100000"/>
              </a:lnSpc>
            </a:pPr>
            <a:r>
              <a:rPr lang="en-US" sz="2200"/>
              <a:t>Analyze Chicago crime data to uncover patterns.</a:t>
            </a:r>
          </a:p>
          <a:p>
            <a:pPr>
              <a:lnSpc>
                <a:spcPct val="100000"/>
              </a:lnSpc>
            </a:pPr>
            <a:r>
              <a:rPr lang="en-US" sz="2200"/>
              <a:t>Predict crime types based on features using ML.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/>
              <a:t>Dataset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/>
              <a:t>Accessed via </a:t>
            </a:r>
            <a:r>
              <a:rPr lang="en-US" sz="2200" b="1"/>
              <a:t>Socrata API</a:t>
            </a:r>
            <a:r>
              <a:rPr lang="en-US" sz="2200"/>
              <a:t>, featuring 100,000 Chicago crime records from a 1.9+ GiB dataset at </a:t>
            </a:r>
            <a:r>
              <a:rPr lang="en-US" sz="2200">
                <a:hlinkClick r:id="rId2"/>
              </a:rPr>
              <a:t>Chicago Data Portal</a:t>
            </a:r>
            <a:r>
              <a:rPr lang="en-US" sz="2200"/>
              <a:t>.</a:t>
            </a:r>
            <a:endParaRPr lang="en-US" sz="2200" b="1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/>
              <a:t>Approach 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/>
              <a:t> Explore. Analyze. Predict.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330523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1432-286A-5829-3E22-023885CB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Workflow</a:t>
            </a:r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911B79CE-1D4C-E026-8312-1800AED0E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58931"/>
              </p:ext>
            </p:extLst>
          </p:nvPr>
        </p:nvGraphicFramePr>
        <p:xfrm>
          <a:off x="1137727" y="3447289"/>
          <a:ext cx="10451592" cy="5195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Rectangle 4">
            <a:extLst>
              <a:ext uri="{FF2B5EF4-FFF2-40B4-BE49-F238E27FC236}">
                <a16:creationId xmlns:a16="http://schemas.microsoft.com/office/drawing/2014/main" id="{70DB9E0D-0750-2632-C543-DEB57B76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53" y="1822553"/>
            <a:ext cx="8086442" cy="354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 and Cleaning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Exploratory Data Analysis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Dimensionality Reduction (PCA, UMAP, t-SNE)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Clustering and Unsupervised Learning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Cross-Validation and Baseline Models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Tuning and Experiments</a:t>
            </a:r>
          </a:p>
          <a:p>
            <a:pPr marL="400050" marR="0" lvl="0" indent="-4000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Insights and Predictions </a:t>
            </a:r>
          </a:p>
        </p:txBody>
      </p:sp>
    </p:spTree>
    <p:extLst>
      <p:ext uri="{BB962C8B-B14F-4D97-AF65-F5344CB8AC3E}">
        <p14:creationId xmlns:p14="http://schemas.microsoft.com/office/powerpoint/2010/main" val="136090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A4F3E-8FC8-3334-2DDE-F2D0EDE5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Exploratory Data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20B1E70-7079-A4ED-7E8A-C3D320F26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560" y="261930"/>
            <a:ext cx="4196080" cy="3126080"/>
          </a:xfrm>
          <a:prstGeom prst="rect">
            <a:avLst/>
          </a:prstGeom>
        </p:spPr>
      </p:pic>
      <p:pic>
        <p:nvPicPr>
          <p:cNvPr id="8" name="Picture 7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7D85B741-3009-92D8-F080-6EF66829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75" y="3538661"/>
            <a:ext cx="5116219" cy="3095313"/>
          </a:xfrm>
          <a:prstGeom prst="rect">
            <a:avLst/>
          </a:prstGeom>
        </p:spPr>
      </p:pic>
      <p:graphicFrame>
        <p:nvGraphicFramePr>
          <p:cNvPr id="31" name="Text Placeholder 5">
            <a:extLst>
              <a:ext uri="{FF2B5EF4-FFF2-40B4-BE49-F238E27FC236}">
                <a16:creationId xmlns:a16="http://schemas.microsoft.com/office/drawing/2014/main" id="{0AB5711E-773B-132F-8EE3-7193417618D3}"/>
              </a:ext>
            </a:extLst>
          </p:cNvPr>
          <p:cNvGraphicFramePr/>
          <p:nvPr/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741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04F7DF-2535-4AB8-A03F-F91F0F381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F5E2-8DF1-04ED-CAEA-A8A64B88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Dimensionality Reduction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D75F5-DE2B-E513-3530-11444BB1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Techniques used: PCA, UMAP, t-SNE.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Objective: To visualize high-dimensional data in 2D.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Key insights: Crime types cluster naturally in reduced dimensions.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UMAP provided the most interpretable clustering.</a:t>
            </a:r>
          </a:p>
        </p:txBody>
      </p:sp>
      <p:pic>
        <p:nvPicPr>
          <p:cNvPr id="9" name="Picture 8" descr="A map of the chicago crime data&#10;&#10;Description automatically generated">
            <a:extLst>
              <a:ext uri="{FF2B5EF4-FFF2-40B4-BE49-F238E27FC236}">
                <a16:creationId xmlns:a16="http://schemas.microsoft.com/office/drawing/2014/main" id="{D61D3D52-3A2F-3FEF-6554-7FCB2450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92" r="11905" b="-2"/>
          <a:stretch/>
        </p:blipFill>
        <p:spPr>
          <a:xfrm>
            <a:off x="246888" y="2606462"/>
            <a:ext cx="2834640" cy="3639312"/>
          </a:xfrm>
          <a:prstGeom prst="rect">
            <a:avLst/>
          </a:prstGeom>
        </p:spPr>
      </p:pic>
      <p:pic>
        <p:nvPicPr>
          <p:cNvPr id="13" name="Content Placeholder 12" descr="A diagram of a crime data&#10;&#10;Description automatically generated">
            <a:extLst>
              <a:ext uri="{FF2B5EF4-FFF2-40B4-BE49-F238E27FC236}">
                <a16:creationId xmlns:a16="http://schemas.microsoft.com/office/drawing/2014/main" id="{A6739E1A-99B3-948B-411D-FCA42252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1197" r="19344"/>
          <a:stretch/>
        </p:blipFill>
        <p:spPr>
          <a:xfrm>
            <a:off x="3200400" y="2606462"/>
            <a:ext cx="2834640" cy="3639312"/>
          </a:xfrm>
          <a:prstGeom prst="rect">
            <a:avLst/>
          </a:prstGeom>
        </p:spPr>
      </p:pic>
      <p:pic>
        <p:nvPicPr>
          <p:cNvPr id="15" name="Picture 14" descr="A diagram of a crime data&#10;&#10;Description automatically generated">
            <a:extLst>
              <a:ext uri="{FF2B5EF4-FFF2-40B4-BE49-F238E27FC236}">
                <a16:creationId xmlns:a16="http://schemas.microsoft.com/office/drawing/2014/main" id="{31CEBD77-8D5B-0551-5B98-753F1818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658" r="22299" b="2"/>
          <a:stretch/>
        </p:blipFill>
        <p:spPr>
          <a:xfrm>
            <a:off x="6153912" y="2606462"/>
            <a:ext cx="2834640" cy="3639312"/>
          </a:xfrm>
          <a:prstGeom prst="rect">
            <a:avLst/>
          </a:prstGeom>
        </p:spPr>
      </p:pic>
      <p:pic>
        <p:nvPicPr>
          <p:cNvPr id="18" name="Picture 17" descr="A list of information on a white background&#10;&#10;Description automatically generated">
            <a:extLst>
              <a:ext uri="{FF2B5EF4-FFF2-40B4-BE49-F238E27FC236}">
                <a16:creationId xmlns:a16="http://schemas.microsoft.com/office/drawing/2014/main" id="{7DFDB999-88FA-E1D9-9C83-91B212B3D4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749" r="3" b="13714"/>
          <a:stretch/>
        </p:blipFill>
        <p:spPr>
          <a:xfrm>
            <a:off x="9110472" y="2606462"/>
            <a:ext cx="2834640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5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84AD8-2DFF-1CD6-B775-E0577863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Clustering / Unsupervised Learning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DFA469-FA11-11E1-BAF2-84DC56730E1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38912" y="2514600"/>
            <a:ext cx="4837176" cy="36667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Techniques: K-means, Agglomerative and Hierarchical Clustering.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Objective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Group similar crime types.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Key Findings: Natural groupings of related crimes, e.g., violent crimes and property crimes.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6EBB2-8A92-DE79-03CA-DDAA7C99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720" y="867460"/>
            <a:ext cx="2885488" cy="2048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25863-1BB0-BBDD-E05A-633349D4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41" y="897940"/>
            <a:ext cx="2912587" cy="18859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355D4C-478B-FE70-CA97-815B6E8DE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99040" y="3125469"/>
            <a:ext cx="4758198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1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8" name="Rectangle 4117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86604-4E09-BB1A-0246-E08C27AF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Geospatial Visualization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12259-C7D5-87E6-A23C-3F220F49A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Data</a:t>
            </a:r>
            <a:r>
              <a:rPr lang="en-US"/>
              <a:t>: 5,000 crime records and Chicago community boundaries from the </a:t>
            </a:r>
            <a:r>
              <a:rPr lang="en-US" b="1"/>
              <a:t>Chicago Data Portal</a:t>
            </a:r>
            <a:r>
              <a:rPr lang="en-US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Methodology</a:t>
            </a:r>
            <a:r>
              <a:rPr lang="en-US"/>
              <a:t>: Plotted crimes on a Chicago map using Geopandas, color-coded by crime type, with labeled community areas.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Insights</a:t>
            </a:r>
            <a:r>
              <a:rPr lang="en-US"/>
              <a:t>: Identified crime hotspots and patterns across 77 neighborhoods, highlighting central areas as key crime zones.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E45294-4A47-9BA0-7D91-B67B506AD1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6" r="15015" b="2"/>
          <a:stretch/>
        </p:blipFill>
        <p:spPr bwMode="auto">
          <a:xfrm>
            <a:off x="7366000" y="10"/>
            <a:ext cx="532483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C3EF5-094E-DC14-8CD9-4DEA7389E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Preparation and Model Training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1184-BFD9-076D-3937-174117EE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Data Preparation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Filtered rare crime classes and preprocessed 4,999 samples with 20,003 features using scaling (numeric) and encoding (categorical).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Cross-Validation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Adopted StratifiedKFold to ensure balanced crime type distribution across training/validation splits.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Baseline Model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Trained a Random Forest classifier with a cross-validation accuracy of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99%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establishing a strong starting point for predictions.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6243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6" name="Rectangle 6155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944FD-C462-E7CB-3268-F91036DD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IN" sz="2700"/>
              <a:t>Hyperparameter Tuning and Validation Performance</a:t>
            </a:r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2" name="Rectangle 616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4DF086-AF2E-C14E-9784-DB17D6E31F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49240" y="586822"/>
            <a:ext cx="6163056" cy="18676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Hyperparameter Tuning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GridSearchCV optimized parameters to achieve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99.5%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validation 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Key 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No overfitting detected (Train: 100%, Validation: 99%).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Top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fbi_code_06, fbi_code_14, iucr_0486, etc</a:t>
            </a:r>
            <a:endParaRPr lang="en-US" altLang="en-US" sz="16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Only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5 misclassifications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e.g., STALKING misclassified as ASSAULT.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0DCFDDB4-E286-D865-0529-272DCDC1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" r="-5" b="10018"/>
          <a:stretch/>
        </p:blipFill>
        <p:spPr bwMode="auto">
          <a:xfrm>
            <a:off x="470141" y="2841757"/>
            <a:ext cx="4326599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3FE36DFE-F801-7DBF-C015-6449657B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0884"/>
          <a:stretch/>
        </p:blipFill>
        <p:spPr bwMode="auto">
          <a:xfrm>
            <a:off x="5074879" y="2819567"/>
            <a:ext cx="664698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736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634A1BBD1534DB3703E684ABA7374" ma:contentTypeVersion="5" ma:contentTypeDescription="Create a new document." ma:contentTypeScope="" ma:versionID="8ac0b867de993ea039d96022dc1d53fb">
  <xsd:schema xmlns:xsd="http://www.w3.org/2001/XMLSchema" xmlns:xs="http://www.w3.org/2001/XMLSchema" xmlns:p="http://schemas.microsoft.com/office/2006/metadata/properties" xmlns:ns3="7d439a70-cdf1-4872-b82a-0cd1cc2d854b" targetNamespace="http://schemas.microsoft.com/office/2006/metadata/properties" ma:root="true" ma:fieldsID="445505fe3a12b29873dd7d5a5ba99571" ns3:_="">
    <xsd:import namespace="7d439a70-cdf1-4872-b82a-0cd1cc2d854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39a70-cdf1-4872-b82a-0cd1cc2d854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F41D91-303B-4A37-A2C0-737FAB4EE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F57A6D-BF7B-4836-B5B7-243DF6FC6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439a70-cdf1-4872-b82a-0cd1cc2d8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8E77-9660-4615-AF6F-9E8EB19351DA}">
  <ds:schemaRefs>
    <ds:schemaRef ds:uri="http://schemas.microsoft.com/office/2006/metadata/properties"/>
    <ds:schemaRef ds:uri="http://purl.org/dc/elements/1.1/"/>
    <ds:schemaRef ds:uri="7d439a70-cdf1-4872-b82a-0cd1cc2d854b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505</TotalTime>
  <Words>613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Chicago Crime Analysis and Predictive Modeling</vt:lpstr>
      <vt:lpstr>Project Overview</vt:lpstr>
      <vt:lpstr>Workflow</vt:lpstr>
      <vt:lpstr>Exploratory Data Analysis</vt:lpstr>
      <vt:lpstr>Dimensionality Reduction</vt:lpstr>
      <vt:lpstr>Clustering / Unsupervised Learning</vt:lpstr>
      <vt:lpstr>Geospatial Visualization </vt:lpstr>
      <vt:lpstr>Data Preparation and Model Training</vt:lpstr>
      <vt:lpstr>Hyperparameter Tuning and Validation Performance</vt:lpstr>
      <vt:lpstr>Experiments to Improve Model Performance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Tapan Pramanick</dc:creator>
  <cp:lastModifiedBy>Tanmay Tapan Pramanick</cp:lastModifiedBy>
  <cp:revision>4</cp:revision>
  <dcterms:created xsi:type="dcterms:W3CDTF">2024-11-17T14:33:38Z</dcterms:created>
  <dcterms:modified xsi:type="dcterms:W3CDTF">2024-11-17T23:25:50Z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0x010100C25634A1BBD1534DB3703E684ABA7374</vt:lpwstr>
  </property>
</Properties>
</file>