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4" r:id="rId7"/>
    <p:sldId id="262" r:id="rId8"/>
    <p:sldId id="263" r:id="rId9"/>
    <p:sldId id="265" r:id="rId10"/>
    <p:sldId id="266" r:id="rId11"/>
    <p:sldId id="260"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5/15/2020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5/15/2020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5/15/2020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vikashrajluhaniwal/recommending-news-articles-based-on-read-articles" TargetMode="External"/><Relationship Id="rId2" Type="http://schemas.openxmlformats.org/officeDocument/2006/relationships/hyperlink" Target="https://www.kaggle.com/rmisra/news-category-dataset/metadata" TargetMode="External"/><Relationship Id="rId1" Type="http://schemas.openxmlformats.org/officeDocument/2006/relationships/slideLayout" Target="../slideLayouts/slideLayout2.xml"/><Relationship Id="rId5" Type="http://schemas.openxmlformats.org/officeDocument/2006/relationships/hyperlink" Target="https://machinelearningmastery.com/gentle-introduction-bag-words-model/" TargetMode="External"/><Relationship Id="rId4" Type="http://schemas.openxmlformats.org/officeDocument/2006/relationships/hyperlink" Target="https://stats.stackexchange.com/questions/153069/bag-of-words-for-text-classification-why-not-just-use-word-frequencies-instea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COMPARISON OF BAG OF WORDS AND TERM FREQUENCY – INVERSE DOCUMENT FREQUENCY FOR TEXT CLASSIFICATION ON NEWS CATEGORY DATASET</a:t>
            </a:r>
            <a:endParaRPr lang="en-IN" sz="3200" dirty="0"/>
          </a:p>
        </p:txBody>
      </p:sp>
      <p:sp>
        <p:nvSpPr>
          <p:cNvPr id="3" name="Subtitle 2"/>
          <p:cNvSpPr>
            <a:spLocks noGrp="1"/>
          </p:cNvSpPr>
          <p:nvPr>
            <p:ph type="subTitle" idx="1"/>
          </p:nvPr>
        </p:nvSpPr>
        <p:spPr/>
        <p:txBody>
          <a:bodyPr>
            <a:normAutofit fontScale="92500" lnSpcReduction="10000"/>
          </a:bodyPr>
          <a:lstStyle/>
          <a:p>
            <a:pPr algn="l"/>
            <a:r>
              <a:rPr lang="en-IN" dirty="0" smtClean="0">
                <a:solidFill>
                  <a:schemeClr val="tx1">
                    <a:lumMod val="65000"/>
                    <a:lumOff val="35000"/>
                  </a:schemeClr>
                </a:solidFill>
              </a:rPr>
              <a:t>Twinkle </a:t>
            </a:r>
            <a:r>
              <a:rPr lang="en-IN" dirty="0" err="1" smtClean="0">
                <a:solidFill>
                  <a:schemeClr val="tx1">
                    <a:lumMod val="65000"/>
                    <a:lumOff val="35000"/>
                  </a:schemeClr>
                </a:solidFill>
              </a:rPr>
              <a:t>Bhimani</a:t>
            </a:r>
            <a:r>
              <a:rPr lang="en-IN" dirty="0" smtClean="0">
                <a:solidFill>
                  <a:schemeClr val="tx1">
                    <a:lumMod val="65000"/>
                    <a:lumOff val="35000"/>
                  </a:schemeClr>
                </a:solidFill>
              </a:rPr>
              <a:t> -17BCP010</a:t>
            </a:r>
          </a:p>
          <a:p>
            <a:pPr algn="l"/>
            <a:r>
              <a:rPr lang="en-IN" dirty="0" err="1" smtClean="0">
                <a:solidFill>
                  <a:schemeClr val="tx1">
                    <a:lumMod val="65000"/>
                    <a:lumOff val="35000"/>
                  </a:schemeClr>
                </a:solidFill>
              </a:rPr>
              <a:t>Yash</a:t>
            </a:r>
            <a:r>
              <a:rPr lang="en-IN" dirty="0" smtClean="0">
                <a:solidFill>
                  <a:schemeClr val="tx1">
                    <a:lumMod val="65000"/>
                    <a:lumOff val="35000"/>
                  </a:schemeClr>
                </a:solidFill>
              </a:rPr>
              <a:t> Bokil – 17BCP012</a:t>
            </a:r>
          </a:p>
          <a:p>
            <a:pPr algn="l"/>
            <a:r>
              <a:rPr lang="en-IN" dirty="0" err="1" smtClean="0">
                <a:solidFill>
                  <a:schemeClr val="tx1">
                    <a:lumMod val="65000"/>
                    <a:lumOff val="35000"/>
                  </a:schemeClr>
                </a:solidFill>
              </a:rPr>
              <a:t>Tanmeet</a:t>
            </a:r>
            <a:r>
              <a:rPr lang="en-IN" dirty="0" smtClean="0">
                <a:solidFill>
                  <a:schemeClr val="tx1">
                    <a:lumMod val="65000"/>
                    <a:lumOff val="35000"/>
                  </a:schemeClr>
                </a:solidFill>
              </a:rPr>
              <a:t> </a:t>
            </a:r>
            <a:r>
              <a:rPr lang="en-IN" dirty="0" err="1" smtClean="0">
                <a:solidFill>
                  <a:schemeClr val="tx1">
                    <a:lumMod val="65000"/>
                    <a:lumOff val="35000"/>
                  </a:schemeClr>
                </a:solidFill>
              </a:rPr>
              <a:t>Butani</a:t>
            </a:r>
            <a:r>
              <a:rPr lang="en-IN" dirty="0" smtClean="0">
                <a:solidFill>
                  <a:schemeClr val="tx1">
                    <a:lumMod val="65000"/>
                    <a:lumOff val="35000"/>
                  </a:schemeClr>
                </a:solidFill>
              </a:rPr>
              <a:t> – 17BCP013</a:t>
            </a:r>
            <a:endParaRPr lang="en-IN" dirty="0">
              <a:solidFill>
                <a:schemeClr val="tx1">
                  <a:lumMod val="65000"/>
                  <a:lumOff val="35000"/>
                </a:schemeClr>
              </a:solidFill>
            </a:endParaRPr>
          </a:p>
        </p:txBody>
      </p:sp>
    </p:spTree>
    <p:extLst>
      <p:ext uri="{BB962C8B-B14F-4D97-AF65-F5344CB8AC3E}">
        <p14:creationId xmlns:p14="http://schemas.microsoft.com/office/powerpoint/2010/main" val="2625633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148080"/>
            <a:ext cx="9601200" cy="3581400"/>
          </a:xfrm>
        </p:spPr>
        <p:txBody>
          <a:bodyPr/>
          <a:lstStyle/>
          <a:p>
            <a:r>
              <a:rPr lang="en-US" dirty="0"/>
              <a:t>TF-IDF Results</a:t>
            </a:r>
            <a:endParaRPr lang="en-IN" dirty="0"/>
          </a:p>
        </p:txBody>
      </p:sp>
      <p:pic>
        <p:nvPicPr>
          <p:cNvPr id="4" name="Picture 3"/>
          <p:cNvPicPr/>
          <p:nvPr/>
        </p:nvPicPr>
        <p:blipFill>
          <a:blip r:embed="rId2"/>
          <a:stretch>
            <a:fillRect/>
          </a:stretch>
        </p:blipFill>
        <p:spPr>
          <a:xfrm>
            <a:off x="1899920" y="1706880"/>
            <a:ext cx="9398000" cy="4500880"/>
          </a:xfrm>
          <a:prstGeom prst="rect">
            <a:avLst/>
          </a:prstGeom>
        </p:spPr>
      </p:pic>
    </p:spTree>
    <p:extLst>
      <p:ext uri="{BB962C8B-B14F-4D97-AF65-F5344CB8AC3E}">
        <p14:creationId xmlns:p14="http://schemas.microsoft.com/office/powerpoint/2010/main" val="3137774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Conclusion</a:t>
            </a:r>
            <a:endParaRPr lang="en-IN" dirty="0"/>
          </a:p>
        </p:txBody>
      </p:sp>
      <p:sp>
        <p:nvSpPr>
          <p:cNvPr id="3" name="Content Placeholder 2"/>
          <p:cNvSpPr>
            <a:spLocks noGrp="1"/>
          </p:cNvSpPr>
          <p:nvPr>
            <p:ph idx="1"/>
          </p:nvPr>
        </p:nvSpPr>
        <p:spPr/>
        <p:txBody>
          <a:bodyPr/>
          <a:lstStyle/>
          <a:p>
            <a:r>
              <a:rPr lang="en-US" dirty="0">
                <a:solidFill>
                  <a:schemeClr val="tx1">
                    <a:lumMod val="65000"/>
                    <a:lumOff val="35000"/>
                  </a:schemeClr>
                </a:solidFill>
              </a:rPr>
              <a:t>Thus, the TF-IDF model is able to give more accurate classifications than Bag of Words, due to its implementation word wise query matching from the dataset</a:t>
            </a:r>
            <a:r>
              <a:rPr lang="en-US" dirty="0" smtClean="0">
                <a:solidFill>
                  <a:schemeClr val="tx1">
                    <a:lumMod val="65000"/>
                    <a:lumOff val="35000"/>
                  </a:schemeClr>
                </a:solidFill>
              </a:rPr>
              <a:t>.</a:t>
            </a:r>
            <a:r>
              <a:rPr lang="en-US" dirty="0">
                <a:solidFill>
                  <a:schemeClr val="tx1">
                    <a:lumMod val="65000"/>
                    <a:lumOff val="35000"/>
                  </a:schemeClr>
                </a:solidFill>
              </a:rPr>
              <a:t> </a:t>
            </a:r>
            <a:endParaRPr lang="en-IN" dirty="0">
              <a:solidFill>
                <a:schemeClr val="tx1">
                  <a:lumMod val="65000"/>
                  <a:lumOff val="35000"/>
                </a:schemeClr>
              </a:solidFill>
            </a:endParaRPr>
          </a:p>
          <a:p>
            <a:r>
              <a:rPr lang="en-US" dirty="0">
                <a:solidFill>
                  <a:schemeClr val="tx1">
                    <a:lumMod val="65000"/>
                    <a:lumOff val="35000"/>
                  </a:schemeClr>
                </a:solidFill>
              </a:rPr>
              <a:t>Given that the training dataset (therefore supervised learning) is properly curated and parameters of training are taken care of</a:t>
            </a:r>
            <a:endParaRPr lang="en-IN" dirty="0">
              <a:solidFill>
                <a:schemeClr val="tx1">
                  <a:lumMod val="65000"/>
                  <a:lumOff val="35000"/>
                </a:schemeClr>
              </a:solidFill>
            </a:endParaRPr>
          </a:p>
        </p:txBody>
      </p:sp>
    </p:spTree>
    <p:extLst>
      <p:ext uri="{BB962C8B-B14F-4D97-AF65-F5344CB8AC3E}">
        <p14:creationId xmlns:p14="http://schemas.microsoft.com/office/powerpoint/2010/main" val="905043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pPr lvl="0"/>
            <a:r>
              <a:rPr lang="en-US" u="sng" dirty="0">
                <a:hlinkClick r:id="rId2"/>
              </a:rPr>
              <a:t>https://www.kaggle.com/rmisra/news-category-dataset/metadata</a:t>
            </a:r>
            <a:endParaRPr lang="en-US" dirty="0"/>
          </a:p>
          <a:p>
            <a:pPr lvl="0"/>
            <a:r>
              <a:rPr lang="en-US" u="sng" dirty="0">
                <a:hlinkClick r:id="rId3"/>
              </a:rPr>
              <a:t>https://www.kaggle.com/vikashrajluhaniwal/recommending-news-articles-based-on-read-articles</a:t>
            </a:r>
            <a:endParaRPr lang="en-US" dirty="0"/>
          </a:p>
          <a:p>
            <a:pPr lvl="0"/>
            <a:r>
              <a:rPr lang="en-US" u="sng">
                <a:hlinkClick r:id="rId4"/>
              </a:rPr>
              <a:t>https://stats.stackexchange.com/questions/153069/bag-of-words-for-text-classification-why-not-just-use-word-frequencies-instead</a:t>
            </a:r>
            <a:r>
              <a:rPr lang="en-US" u="sng">
                <a:hlinkClick r:id="rId5"/>
              </a:rPr>
              <a:t>https://machinelearningmastery.com/gentle-introduction-bag-words-model/</a:t>
            </a:r>
            <a:endParaRPr lang="en-US"/>
          </a:p>
          <a:p>
            <a:endParaRPr lang="en-US"/>
          </a:p>
        </p:txBody>
      </p:sp>
    </p:spTree>
    <p:extLst>
      <p:ext uri="{BB962C8B-B14F-4D97-AF65-F5344CB8AC3E}">
        <p14:creationId xmlns:p14="http://schemas.microsoft.com/office/powerpoint/2010/main" val="148887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1040" y="2560320"/>
            <a:ext cx="6756400" cy="1569660"/>
          </a:xfrm>
          <a:prstGeom prst="rect">
            <a:avLst/>
          </a:prstGeom>
        </p:spPr>
        <p:txBody>
          <a:bodyPr wrap="square">
            <a:spAutoFit/>
          </a:bodyPr>
          <a:lstStyle/>
          <a:p>
            <a:pPr lvl="0" algn="ctr">
              <a:spcAft>
                <a:spcPts val="1600"/>
              </a:spcAft>
            </a:pPr>
            <a:r>
              <a:rPr lang="en-IN" sz="9600" dirty="0">
                <a:solidFill>
                  <a:schemeClr val="tx1">
                    <a:lumMod val="65000"/>
                    <a:lumOff val="35000"/>
                  </a:schemeClr>
                </a:solidFill>
              </a:rPr>
              <a:t>THANK </a:t>
            </a:r>
            <a:r>
              <a:rPr lang="en-IN" sz="9600" dirty="0" smtClean="0">
                <a:solidFill>
                  <a:schemeClr val="tx1">
                    <a:lumMod val="65000"/>
                    <a:lumOff val="35000"/>
                  </a:schemeClr>
                </a:solidFill>
              </a:rPr>
              <a:t>YOU</a:t>
            </a:r>
            <a:endParaRPr lang="en-IN" sz="9600" dirty="0">
              <a:solidFill>
                <a:schemeClr val="tx1">
                  <a:lumMod val="65000"/>
                  <a:lumOff val="35000"/>
                </a:schemeClr>
              </a:solidFill>
            </a:endParaRPr>
          </a:p>
        </p:txBody>
      </p:sp>
    </p:spTree>
    <p:extLst>
      <p:ext uri="{BB962C8B-B14F-4D97-AF65-F5344CB8AC3E}">
        <p14:creationId xmlns:p14="http://schemas.microsoft.com/office/powerpoint/2010/main" val="1533509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endParaRPr lang="en-IN" dirty="0"/>
          </a:p>
        </p:txBody>
      </p:sp>
      <p:sp>
        <p:nvSpPr>
          <p:cNvPr id="3" name="Content Placeholder 2"/>
          <p:cNvSpPr>
            <a:spLocks noGrp="1"/>
          </p:cNvSpPr>
          <p:nvPr>
            <p:ph idx="1"/>
          </p:nvPr>
        </p:nvSpPr>
        <p:spPr/>
        <p:txBody>
          <a:bodyPr/>
          <a:lstStyle/>
          <a:p>
            <a:r>
              <a:rPr lang="en-US" dirty="0">
                <a:solidFill>
                  <a:schemeClr val="tx1">
                    <a:lumMod val="65000"/>
                    <a:lumOff val="35000"/>
                  </a:schemeClr>
                </a:solidFill>
              </a:rPr>
              <a:t>Natural Language Processing can be used to classify text based upon the query as required by the user. This has many applications in real world like suggestions from Google, News Classification based on category, Title suggestion for movies, songs </a:t>
            </a:r>
            <a:r>
              <a:rPr lang="en-US" dirty="0" smtClean="0">
                <a:solidFill>
                  <a:schemeClr val="tx1">
                    <a:lumMod val="65000"/>
                    <a:lumOff val="35000"/>
                  </a:schemeClr>
                </a:solidFill>
              </a:rPr>
              <a:t>etc.</a:t>
            </a:r>
          </a:p>
          <a:p>
            <a:r>
              <a:rPr lang="en-US" dirty="0">
                <a:solidFill>
                  <a:schemeClr val="tx1">
                    <a:lumMod val="65000"/>
                    <a:lumOff val="35000"/>
                  </a:schemeClr>
                </a:solidFill>
              </a:rPr>
              <a:t>All of these applications can be implemented using many datasets as training modules, differently developed NLP pipelines, classification methods</a:t>
            </a:r>
            <a:endParaRPr lang="en-IN" dirty="0">
              <a:solidFill>
                <a:schemeClr val="tx1">
                  <a:lumMod val="65000"/>
                  <a:lumOff val="35000"/>
                </a:schemeClr>
              </a:solidFill>
            </a:endParaRPr>
          </a:p>
        </p:txBody>
      </p:sp>
    </p:spTree>
    <p:extLst>
      <p:ext uri="{BB962C8B-B14F-4D97-AF65-F5344CB8AC3E}">
        <p14:creationId xmlns:p14="http://schemas.microsoft.com/office/powerpoint/2010/main" val="2886730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Objective</a:t>
            </a:r>
            <a:endParaRPr lang="en-IN" dirty="0"/>
          </a:p>
        </p:txBody>
      </p:sp>
      <p:sp>
        <p:nvSpPr>
          <p:cNvPr id="3" name="Content Placeholder 2"/>
          <p:cNvSpPr>
            <a:spLocks noGrp="1"/>
          </p:cNvSpPr>
          <p:nvPr>
            <p:ph idx="1"/>
          </p:nvPr>
        </p:nvSpPr>
        <p:spPr/>
        <p:txBody>
          <a:bodyPr/>
          <a:lstStyle/>
          <a:p>
            <a:r>
              <a:rPr lang="en-US" dirty="0">
                <a:solidFill>
                  <a:schemeClr val="tx1">
                    <a:lumMod val="65000"/>
                    <a:lumOff val="35000"/>
                  </a:schemeClr>
                </a:solidFill>
              </a:rPr>
              <a:t>This project presents customized news suggestion according to the previous read news</a:t>
            </a:r>
            <a:r>
              <a:rPr lang="en-US" dirty="0" smtClean="0">
                <a:solidFill>
                  <a:schemeClr val="tx1">
                    <a:lumMod val="65000"/>
                    <a:lumOff val="35000"/>
                  </a:schemeClr>
                </a:solidFill>
              </a:rPr>
              <a:t>.</a:t>
            </a:r>
          </a:p>
          <a:p>
            <a:r>
              <a:rPr lang="en-US" dirty="0" smtClean="0">
                <a:solidFill>
                  <a:schemeClr val="tx1">
                    <a:lumMod val="65000"/>
                    <a:lumOff val="35000"/>
                  </a:schemeClr>
                </a:solidFill>
              </a:rPr>
              <a:t>It </a:t>
            </a:r>
            <a:r>
              <a:rPr lang="en-US" dirty="0" err="1" smtClean="0">
                <a:solidFill>
                  <a:schemeClr val="tx1">
                    <a:lumMod val="65000"/>
                    <a:lumOff val="35000"/>
                  </a:schemeClr>
                </a:solidFill>
              </a:rPr>
              <a:t>performes</a:t>
            </a:r>
            <a:r>
              <a:rPr lang="en-US" dirty="0" smtClean="0">
                <a:solidFill>
                  <a:schemeClr val="tx1">
                    <a:lumMod val="65000"/>
                    <a:lumOff val="35000"/>
                  </a:schemeClr>
                </a:solidFill>
              </a:rPr>
              <a:t> Text </a:t>
            </a:r>
            <a:r>
              <a:rPr lang="en-US" dirty="0">
                <a:solidFill>
                  <a:schemeClr val="tx1">
                    <a:lumMod val="65000"/>
                    <a:lumOff val="35000"/>
                  </a:schemeClr>
                </a:solidFill>
              </a:rPr>
              <a:t>Classification based upon the News Category Dataset available from </a:t>
            </a:r>
            <a:r>
              <a:rPr lang="en-US" dirty="0" err="1">
                <a:solidFill>
                  <a:schemeClr val="tx1">
                    <a:lumMod val="65000"/>
                    <a:lumOff val="35000"/>
                  </a:schemeClr>
                </a:solidFill>
              </a:rPr>
              <a:t>Kaggle</a:t>
            </a:r>
            <a:r>
              <a:rPr lang="en-US" dirty="0">
                <a:solidFill>
                  <a:schemeClr val="tx1">
                    <a:lumMod val="65000"/>
                    <a:lumOff val="35000"/>
                  </a:schemeClr>
                </a:solidFill>
              </a:rPr>
              <a:t> to show other related articles from the dataset</a:t>
            </a:r>
            <a:r>
              <a:rPr lang="en-US" dirty="0" smtClean="0">
                <a:solidFill>
                  <a:schemeClr val="tx1">
                    <a:lumMod val="65000"/>
                    <a:lumOff val="35000"/>
                  </a:schemeClr>
                </a:solidFill>
              </a:rPr>
              <a:t>.</a:t>
            </a:r>
          </a:p>
          <a:p>
            <a:r>
              <a:rPr lang="en-US" dirty="0">
                <a:solidFill>
                  <a:schemeClr val="tx1">
                    <a:lumMod val="65000"/>
                    <a:lumOff val="35000"/>
                  </a:schemeClr>
                </a:solidFill>
              </a:rPr>
              <a:t>To keep the differences stable, we have kept the rest of the parameters almost as same as possible for both of the methods.</a:t>
            </a:r>
            <a:endParaRPr lang="en-US" dirty="0" smtClean="0">
              <a:solidFill>
                <a:schemeClr val="tx1">
                  <a:lumMod val="65000"/>
                  <a:lumOff val="35000"/>
                </a:schemeClr>
              </a:solidFill>
            </a:endParaRPr>
          </a:p>
          <a:p>
            <a:endParaRPr lang="en-IN" dirty="0">
              <a:solidFill>
                <a:schemeClr val="tx1">
                  <a:lumMod val="65000"/>
                  <a:lumOff val="35000"/>
                </a:schemeClr>
              </a:solidFill>
            </a:endParaRPr>
          </a:p>
        </p:txBody>
      </p:sp>
    </p:spTree>
    <p:extLst>
      <p:ext uri="{BB962C8B-B14F-4D97-AF65-F5344CB8AC3E}">
        <p14:creationId xmlns:p14="http://schemas.microsoft.com/office/powerpoint/2010/main" val="2443476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Our Implementation</a:t>
            </a:r>
            <a:endParaRPr lang="en-IN" dirty="0"/>
          </a:p>
        </p:txBody>
      </p:sp>
      <p:sp>
        <p:nvSpPr>
          <p:cNvPr id="3" name="Content Placeholder 2"/>
          <p:cNvSpPr>
            <a:spLocks noGrp="1"/>
          </p:cNvSpPr>
          <p:nvPr>
            <p:ph idx="1"/>
          </p:nvPr>
        </p:nvSpPr>
        <p:spPr/>
        <p:txBody>
          <a:bodyPr/>
          <a:lstStyle/>
          <a:p>
            <a:r>
              <a:rPr lang="en-US" dirty="0">
                <a:solidFill>
                  <a:schemeClr val="tx1">
                    <a:lumMod val="65000"/>
                    <a:lumOff val="35000"/>
                  </a:schemeClr>
                </a:solidFill>
              </a:rPr>
              <a:t>We have performed Text Classification based upon the News Category Dataset available from </a:t>
            </a:r>
            <a:r>
              <a:rPr lang="en-US" dirty="0" err="1">
                <a:solidFill>
                  <a:schemeClr val="tx1">
                    <a:lumMod val="65000"/>
                    <a:lumOff val="35000"/>
                  </a:schemeClr>
                </a:solidFill>
              </a:rPr>
              <a:t>Kaggle</a:t>
            </a:r>
            <a:r>
              <a:rPr lang="en-US" dirty="0">
                <a:solidFill>
                  <a:schemeClr val="tx1">
                    <a:lumMod val="65000"/>
                    <a:lumOff val="35000"/>
                  </a:schemeClr>
                </a:solidFill>
              </a:rPr>
              <a:t> to show other related articles from the dataset</a:t>
            </a:r>
            <a:r>
              <a:rPr lang="en-US" dirty="0" smtClean="0">
                <a:solidFill>
                  <a:schemeClr val="tx1">
                    <a:lumMod val="65000"/>
                    <a:lumOff val="35000"/>
                  </a:schemeClr>
                </a:solidFill>
              </a:rPr>
              <a:t>.</a:t>
            </a:r>
          </a:p>
          <a:p>
            <a:r>
              <a:rPr lang="en-US" dirty="0">
                <a:solidFill>
                  <a:schemeClr val="tx1">
                    <a:lumMod val="65000"/>
                    <a:lumOff val="35000"/>
                  </a:schemeClr>
                </a:solidFill>
              </a:rPr>
              <a:t> We have used two methods of text classifications to show the difference in recommended articles so as to measure the difference between the methods used for text classification</a:t>
            </a:r>
            <a:r>
              <a:rPr lang="en-US" dirty="0" smtClean="0">
                <a:solidFill>
                  <a:schemeClr val="tx1">
                    <a:lumMod val="65000"/>
                    <a:lumOff val="35000"/>
                  </a:schemeClr>
                </a:solidFill>
              </a:rPr>
              <a:t>.</a:t>
            </a:r>
          </a:p>
          <a:p>
            <a:r>
              <a:rPr lang="en-US" dirty="0">
                <a:solidFill>
                  <a:schemeClr val="tx1">
                    <a:lumMod val="65000"/>
                    <a:lumOff val="35000"/>
                  </a:schemeClr>
                </a:solidFill>
              </a:rPr>
              <a:t>To keep the differences stable, we have kept the rest of the parameters almost as same as possible for both of the methods</a:t>
            </a:r>
            <a:r>
              <a:rPr lang="en-US" dirty="0" smtClean="0">
                <a:solidFill>
                  <a:schemeClr val="tx1">
                    <a:lumMod val="65000"/>
                    <a:lumOff val="35000"/>
                  </a:schemeClr>
                </a:solidFill>
              </a:rPr>
              <a:t>.</a:t>
            </a:r>
          </a:p>
          <a:p>
            <a:r>
              <a:rPr lang="en-US" dirty="0">
                <a:solidFill>
                  <a:schemeClr val="tx1">
                    <a:lumMod val="65000"/>
                    <a:lumOff val="35000"/>
                  </a:schemeClr>
                </a:solidFill>
              </a:rPr>
              <a:t> We also discuss advantages and disadvantages of both the methods while comparing them.</a:t>
            </a:r>
            <a:endParaRPr lang="en-IN" dirty="0">
              <a:solidFill>
                <a:schemeClr val="tx1">
                  <a:lumMod val="65000"/>
                  <a:lumOff val="35000"/>
                </a:schemeClr>
              </a:solidFill>
            </a:endParaRPr>
          </a:p>
        </p:txBody>
      </p:sp>
    </p:spTree>
    <p:extLst>
      <p:ext uri="{BB962C8B-B14F-4D97-AF65-F5344CB8AC3E}">
        <p14:creationId xmlns:p14="http://schemas.microsoft.com/office/powerpoint/2010/main" val="319626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Execution Methodology</a:t>
            </a:r>
            <a:endParaRPr lang="en-IN" dirty="0"/>
          </a:p>
        </p:txBody>
      </p:sp>
      <p:sp>
        <p:nvSpPr>
          <p:cNvPr id="4" name="Google Shape;119;p18"/>
          <p:cNvSpPr/>
          <p:nvPr/>
        </p:nvSpPr>
        <p:spPr>
          <a:xfrm>
            <a:off x="1381539" y="2286000"/>
            <a:ext cx="2325000" cy="105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smtClean="0"/>
              <a:t>THE DATASET</a:t>
            </a:r>
          </a:p>
          <a:p>
            <a:endParaRPr lang="en-IN" b="1" dirty="0"/>
          </a:p>
        </p:txBody>
      </p:sp>
      <p:sp>
        <p:nvSpPr>
          <p:cNvPr id="5" name="Google Shape;120;p18"/>
          <p:cNvSpPr/>
          <p:nvPr/>
        </p:nvSpPr>
        <p:spPr>
          <a:xfrm>
            <a:off x="3722316" y="2649937"/>
            <a:ext cx="573300" cy="25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21;p18"/>
          <p:cNvSpPr/>
          <p:nvPr/>
        </p:nvSpPr>
        <p:spPr>
          <a:xfrm>
            <a:off x="4311393" y="2318412"/>
            <a:ext cx="2319162" cy="121702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DATA CLEANING AND </a:t>
            </a:r>
            <a:r>
              <a:rPr lang="en-US" b="1" dirty="0" smtClean="0"/>
              <a:t>PREPROCESSING</a:t>
            </a:r>
          </a:p>
          <a:p>
            <a:r>
              <a:rPr lang="en-US" b="1" dirty="0" smtClean="0"/>
              <a:t>-</a:t>
            </a:r>
            <a:r>
              <a:rPr lang="en-US" dirty="0" smtClean="0"/>
              <a:t>Tokenization</a:t>
            </a:r>
          </a:p>
          <a:p>
            <a:r>
              <a:rPr lang="en-US" dirty="0" smtClean="0"/>
              <a:t>-Stop-Word Removal</a:t>
            </a:r>
          </a:p>
          <a:p>
            <a:r>
              <a:rPr lang="en-US" dirty="0" smtClean="0"/>
              <a:t>-Lemmatization</a:t>
            </a:r>
            <a:endParaRPr lang="en-IN" dirty="0"/>
          </a:p>
        </p:txBody>
      </p:sp>
      <p:sp>
        <p:nvSpPr>
          <p:cNvPr id="7" name="Google Shape;122;p18"/>
          <p:cNvSpPr/>
          <p:nvPr/>
        </p:nvSpPr>
        <p:spPr>
          <a:xfrm>
            <a:off x="6646332" y="2727736"/>
            <a:ext cx="573300" cy="25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23;p18"/>
          <p:cNvSpPr/>
          <p:nvPr/>
        </p:nvSpPr>
        <p:spPr>
          <a:xfrm>
            <a:off x="7219632" y="2329636"/>
            <a:ext cx="2325000" cy="105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FEATURE EXTRACTION</a:t>
            </a:r>
            <a:endParaRPr lang="en-IN" b="1" dirty="0"/>
          </a:p>
          <a:p>
            <a:pPr marL="0" lvl="0" indent="0" algn="l" rtl="0">
              <a:spcBef>
                <a:spcPts val="0"/>
              </a:spcBef>
              <a:spcAft>
                <a:spcPts val="0"/>
              </a:spcAft>
              <a:buNone/>
            </a:pPr>
            <a:r>
              <a:rPr lang="en-IN" dirty="0" smtClean="0"/>
              <a:t>-Count Vectorization</a:t>
            </a:r>
          </a:p>
          <a:p>
            <a:pPr marL="0" lvl="0" indent="0" algn="l" rtl="0">
              <a:spcBef>
                <a:spcPts val="0"/>
              </a:spcBef>
              <a:spcAft>
                <a:spcPts val="0"/>
              </a:spcAft>
              <a:buNone/>
            </a:pPr>
            <a:r>
              <a:rPr lang="en-IN" dirty="0" smtClean="0"/>
              <a:t>-TF-IDF </a:t>
            </a:r>
            <a:r>
              <a:rPr lang="en-IN" dirty="0" err="1" smtClean="0"/>
              <a:t>Vectorizer</a:t>
            </a:r>
            <a:endParaRPr dirty="0"/>
          </a:p>
        </p:txBody>
      </p:sp>
      <p:sp>
        <p:nvSpPr>
          <p:cNvPr id="9" name="Google Shape;124;p18"/>
          <p:cNvSpPr/>
          <p:nvPr/>
        </p:nvSpPr>
        <p:spPr>
          <a:xfrm>
            <a:off x="8643339" y="3360623"/>
            <a:ext cx="270600" cy="535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25;p18"/>
          <p:cNvSpPr/>
          <p:nvPr/>
        </p:nvSpPr>
        <p:spPr>
          <a:xfrm>
            <a:off x="7626299" y="3905983"/>
            <a:ext cx="2325000" cy="105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 </a:t>
            </a:r>
            <a:endParaRPr lang="en-IN" b="1" dirty="0"/>
          </a:p>
          <a:p>
            <a:r>
              <a:rPr lang="en-US" b="1" dirty="0"/>
              <a:t>CLASSIFICATION OF </a:t>
            </a:r>
            <a:r>
              <a:rPr lang="en-US" b="1" dirty="0" smtClean="0"/>
              <a:t>TEXT</a:t>
            </a:r>
          </a:p>
          <a:p>
            <a:r>
              <a:rPr lang="en-US" b="1" dirty="0" smtClean="0"/>
              <a:t>- </a:t>
            </a:r>
            <a:r>
              <a:rPr lang="en-US" dirty="0" err="1" smtClean="0"/>
              <a:t>BaG</a:t>
            </a:r>
            <a:r>
              <a:rPr lang="en-US" dirty="0" smtClean="0"/>
              <a:t> of Words Model</a:t>
            </a:r>
            <a:endParaRPr lang="en-US" b="1" dirty="0" smtClean="0"/>
          </a:p>
          <a:p>
            <a:r>
              <a:rPr lang="en-IN" b="1" dirty="0" smtClean="0"/>
              <a:t>- </a:t>
            </a:r>
            <a:r>
              <a:rPr lang="en-IN" dirty="0" smtClean="0"/>
              <a:t>TF-IDF Model</a:t>
            </a:r>
            <a:endParaRPr lang="en-IN" b="1" dirty="0"/>
          </a:p>
        </p:txBody>
      </p:sp>
      <p:sp>
        <p:nvSpPr>
          <p:cNvPr id="11" name="Google Shape;126;p18"/>
          <p:cNvSpPr/>
          <p:nvPr/>
        </p:nvSpPr>
        <p:spPr>
          <a:xfrm>
            <a:off x="7042839" y="4293923"/>
            <a:ext cx="573300" cy="254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27;p18"/>
          <p:cNvSpPr/>
          <p:nvPr/>
        </p:nvSpPr>
        <p:spPr>
          <a:xfrm>
            <a:off x="4717839" y="3895823"/>
            <a:ext cx="2325000" cy="105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CODE IMPLEMENTATION</a:t>
            </a:r>
            <a:endParaRPr lang="en-IN" b="1" dirty="0"/>
          </a:p>
          <a:p>
            <a:pPr marL="0" lvl="0" indent="0" algn="l" rtl="0">
              <a:spcBef>
                <a:spcPts val="0"/>
              </a:spcBef>
              <a:spcAft>
                <a:spcPts val="0"/>
              </a:spcAft>
              <a:buNone/>
            </a:pPr>
            <a:endParaRPr dirty="0"/>
          </a:p>
        </p:txBody>
      </p:sp>
      <p:sp>
        <p:nvSpPr>
          <p:cNvPr id="13" name="Google Shape;128;p18"/>
          <p:cNvSpPr/>
          <p:nvPr/>
        </p:nvSpPr>
        <p:spPr>
          <a:xfrm>
            <a:off x="4155039" y="4268373"/>
            <a:ext cx="573300" cy="254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29;p18"/>
          <p:cNvSpPr/>
          <p:nvPr/>
        </p:nvSpPr>
        <p:spPr>
          <a:xfrm>
            <a:off x="1819539" y="3895823"/>
            <a:ext cx="2325000" cy="105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RESULTS</a:t>
            </a:r>
            <a:endParaRPr lang="en-IN"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81362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Code Implementation</a:t>
            </a:r>
            <a:endParaRPr lang="en-IN" dirty="0"/>
          </a:p>
        </p:txBody>
      </p:sp>
      <p:sp>
        <p:nvSpPr>
          <p:cNvPr id="6" name="Content Placeholder 5"/>
          <p:cNvSpPr>
            <a:spLocks noGrp="1"/>
          </p:cNvSpPr>
          <p:nvPr>
            <p:ph idx="1"/>
          </p:nvPr>
        </p:nvSpPr>
        <p:spPr>
          <a:xfrm>
            <a:off x="1371600" y="1757680"/>
            <a:ext cx="9601200" cy="4653280"/>
          </a:xfrm>
        </p:spPr>
        <p:txBody>
          <a:bodyPr>
            <a:normAutofit/>
          </a:bodyPr>
          <a:lstStyle/>
          <a:p>
            <a:pPr marL="457200" indent="-457200">
              <a:buFont typeface="+mj-lt"/>
              <a:buAutoNum type="arabicPeriod"/>
            </a:pPr>
            <a:r>
              <a:rPr lang="en-US" dirty="0"/>
              <a:t>Reading the dataset as a pandas </a:t>
            </a:r>
            <a:r>
              <a:rPr lang="en-US" dirty="0" err="1" smtClean="0"/>
              <a:t>dataframe</a:t>
            </a:r>
            <a:r>
              <a:rPr lang="en-US" dirty="0" smtClean="0"/>
              <a:t>.</a:t>
            </a:r>
            <a:endParaRPr lang="en-IN" dirty="0"/>
          </a:p>
          <a:p>
            <a:pPr marL="457200" indent="-457200">
              <a:buFont typeface="+mj-lt"/>
              <a:buAutoNum type="arabicPeriod"/>
            </a:pPr>
            <a:r>
              <a:rPr lang="en-US" dirty="0"/>
              <a:t>Cleaning the </a:t>
            </a:r>
            <a:r>
              <a:rPr lang="en-US" dirty="0" smtClean="0"/>
              <a:t>dataset.</a:t>
            </a:r>
            <a:endParaRPr lang="en-IN" dirty="0"/>
          </a:p>
          <a:p>
            <a:pPr marL="457200" indent="-457200">
              <a:buFont typeface="+mj-lt"/>
              <a:buAutoNum type="arabicPeriod"/>
            </a:pPr>
            <a:r>
              <a:rPr lang="en-US" dirty="0"/>
              <a:t>Removing duplicate </a:t>
            </a:r>
            <a:r>
              <a:rPr lang="en-US" dirty="0" smtClean="0"/>
              <a:t>entries.</a:t>
            </a:r>
            <a:endParaRPr lang="en-IN" dirty="0"/>
          </a:p>
          <a:p>
            <a:pPr marL="457200" indent="-457200">
              <a:buFont typeface="+mj-lt"/>
              <a:buAutoNum type="arabicPeriod"/>
            </a:pPr>
            <a:r>
              <a:rPr lang="en-US" dirty="0"/>
              <a:t>Filling in blank </a:t>
            </a:r>
            <a:r>
              <a:rPr lang="en-US" dirty="0" smtClean="0"/>
              <a:t>cells.</a:t>
            </a:r>
            <a:endParaRPr lang="en-IN" dirty="0"/>
          </a:p>
          <a:p>
            <a:pPr marL="457200" indent="-457200">
              <a:buFont typeface="+mj-lt"/>
              <a:buAutoNum type="arabicPeriod"/>
            </a:pPr>
            <a:r>
              <a:rPr lang="en-US" dirty="0" smtClean="0"/>
              <a:t>Indexing</a:t>
            </a:r>
            <a:r>
              <a:rPr lang="en-US" dirty="0"/>
              <a:t>, refactoring and copying data to work on </a:t>
            </a:r>
            <a:r>
              <a:rPr lang="en-US" dirty="0" smtClean="0"/>
              <a:t>respectively.</a:t>
            </a:r>
          </a:p>
          <a:p>
            <a:pPr marL="457200" indent="-457200">
              <a:buFont typeface="+mj-lt"/>
              <a:buAutoNum type="arabicPeriod"/>
            </a:pPr>
            <a:r>
              <a:rPr lang="en-US" dirty="0"/>
              <a:t>Using tokenization and stop-word removal for </a:t>
            </a:r>
            <a:r>
              <a:rPr lang="en-US" dirty="0" smtClean="0"/>
              <a:t>pre-processing.</a:t>
            </a:r>
            <a:endParaRPr lang="en-IN" dirty="0"/>
          </a:p>
          <a:p>
            <a:pPr marL="457200" indent="-457200">
              <a:buFont typeface="+mj-lt"/>
              <a:buAutoNum type="arabicPeriod"/>
            </a:pPr>
            <a:r>
              <a:rPr lang="en-US" dirty="0"/>
              <a:t>Using </a:t>
            </a:r>
            <a:r>
              <a:rPr lang="en-US" dirty="0" err="1"/>
              <a:t>lemmatizer</a:t>
            </a:r>
            <a:r>
              <a:rPr lang="en-US" dirty="0"/>
              <a:t> to reduce to the root </a:t>
            </a:r>
            <a:r>
              <a:rPr lang="en-US" dirty="0" smtClean="0"/>
              <a:t>word.</a:t>
            </a:r>
            <a:endParaRPr lang="en-IN" dirty="0"/>
          </a:p>
          <a:p>
            <a:pPr marL="457200" indent="-457200">
              <a:buFont typeface="+mj-lt"/>
              <a:buAutoNum type="arabicPeriod"/>
            </a:pPr>
            <a:r>
              <a:rPr lang="en-US" dirty="0"/>
              <a:t>Using count </a:t>
            </a:r>
            <a:r>
              <a:rPr lang="en-US" dirty="0" err="1"/>
              <a:t>vectorizer</a:t>
            </a:r>
            <a:r>
              <a:rPr lang="en-US" dirty="0"/>
              <a:t> to </a:t>
            </a:r>
            <a:r>
              <a:rPr lang="en-US" dirty="0" err="1"/>
              <a:t>vectorize</a:t>
            </a:r>
            <a:r>
              <a:rPr lang="en-US" dirty="0"/>
              <a:t>, fit and transform dataset to train model and Bag of Words model to classify query </a:t>
            </a:r>
            <a:r>
              <a:rPr lang="en-US" dirty="0" smtClean="0"/>
              <a:t>string.</a:t>
            </a:r>
          </a:p>
          <a:p>
            <a:pPr marL="457200" indent="-457200">
              <a:buFont typeface="+mj-lt"/>
              <a:buAutoNum type="arabicPeriod"/>
            </a:pPr>
            <a:r>
              <a:rPr lang="en-US" dirty="0"/>
              <a:t>Using TF-IDF </a:t>
            </a:r>
            <a:r>
              <a:rPr lang="en-US" dirty="0" err="1"/>
              <a:t>vectorizer</a:t>
            </a:r>
            <a:r>
              <a:rPr lang="en-US" dirty="0"/>
              <a:t> to </a:t>
            </a:r>
            <a:r>
              <a:rPr lang="en-US" dirty="0" err="1"/>
              <a:t>vectorize</a:t>
            </a:r>
            <a:r>
              <a:rPr lang="en-US" dirty="0"/>
              <a:t>, fit and transform the dataset to train model and TF-IDF model to classify query string.</a:t>
            </a: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3413510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Statistical A</a:t>
            </a:r>
            <a:r>
              <a:rPr lang="en-US" dirty="0" smtClean="0"/>
              <a:t>nalysis of </a:t>
            </a:r>
            <a:r>
              <a:rPr lang="en-US" dirty="0"/>
              <a:t>T</a:t>
            </a:r>
            <a:r>
              <a:rPr lang="en-US" dirty="0" smtClean="0"/>
              <a:t>he Data</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Plot 1: Category vs Articles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733040"/>
            <a:ext cx="7620000" cy="4029710"/>
          </a:xfrm>
          <a:prstGeom prst="rect">
            <a:avLst/>
          </a:prstGeom>
        </p:spPr>
      </p:pic>
    </p:spTree>
    <p:extLst>
      <p:ext uri="{BB962C8B-B14F-4D97-AF65-F5344CB8AC3E}">
        <p14:creationId xmlns:p14="http://schemas.microsoft.com/office/powerpoint/2010/main" val="1658490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800" y="1209040"/>
            <a:ext cx="9601200" cy="4368800"/>
          </a:xfrm>
        </p:spPr>
        <p:txBody>
          <a:bodyPr/>
          <a:lstStyle/>
          <a:p>
            <a:r>
              <a:rPr lang="en-US" dirty="0"/>
              <a:t>Plot 2: Month-wise distribution of </a:t>
            </a:r>
            <a:r>
              <a:rPr lang="en-US" dirty="0" smtClean="0"/>
              <a:t>articles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960" y="1808480"/>
            <a:ext cx="7904480" cy="4530090"/>
          </a:xfrm>
          <a:prstGeom prst="rect">
            <a:avLst/>
          </a:prstGeom>
        </p:spPr>
      </p:pic>
    </p:spTree>
    <p:extLst>
      <p:ext uri="{BB962C8B-B14F-4D97-AF65-F5344CB8AC3E}">
        <p14:creationId xmlns:p14="http://schemas.microsoft.com/office/powerpoint/2010/main" val="1945337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330200"/>
            <a:ext cx="9601200" cy="1485900"/>
          </a:xfrm>
        </p:spPr>
        <p:txBody>
          <a:bodyPr/>
          <a:lstStyle/>
          <a:p>
            <a:pPr algn="ctr"/>
            <a:r>
              <a:rPr lang="en-US" b="1" dirty="0" smtClean="0"/>
              <a:t>RESULTS</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Bag of Words Results</a:t>
            </a:r>
            <a:endParaRPr lang="en-IN" dirty="0"/>
          </a:p>
          <a:p>
            <a:endParaRPr lang="en-IN" dirty="0"/>
          </a:p>
        </p:txBody>
      </p:sp>
      <p:pic>
        <p:nvPicPr>
          <p:cNvPr id="4" name="Picture 3"/>
          <p:cNvPicPr/>
          <p:nvPr/>
        </p:nvPicPr>
        <p:blipFill>
          <a:blip r:embed="rId2"/>
          <a:stretch>
            <a:fillRect/>
          </a:stretch>
        </p:blipFill>
        <p:spPr>
          <a:xfrm>
            <a:off x="1676400" y="2824480"/>
            <a:ext cx="8503920" cy="3647440"/>
          </a:xfrm>
          <a:prstGeom prst="rect">
            <a:avLst/>
          </a:prstGeom>
        </p:spPr>
      </p:pic>
    </p:spTree>
    <p:extLst>
      <p:ext uri="{BB962C8B-B14F-4D97-AF65-F5344CB8AC3E}">
        <p14:creationId xmlns:p14="http://schemas.microsoft.com/office/powerpoint/2010/main" val="1799581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94</TotalTime>
  <Words>448</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COMPARISON OF BAG OF WORDS AND TERM FREQUENCY – INVERSE DOCUMENT FREQUENCY FOR TEXT CLASSIFICATION ON NEWS CATEGORY DATASET</vt:lpstr>
      <vt:lpstr>INTRODUCTION</vt:lpstr>
      <vt:lpstr>Objective</vt:lpstr>
      <vt:lpstr>Our Implementation</vt:lpstr>
      <vt:lpstr>Execution Methodology</vt:lpstr>
      <vt:lpstr> Code Implementation</vt:lpstr>
      <vt:lpstr>Statistical Analysis of The Data </vt:lpstr>
      <vt:lpstr>PowerPoint Presentation</vt:lpstr>
      <vt:lpstr>RESULTS </vt:lpstr>
      <vt:lpstr>PowerPoint Presentation</vt:lpstr>
      <vt:lpstr> Conclusion</vt:lpstr>
      <vt:lpstr>References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BAG OF WORDS AND TERM FREQUENCY – INVERSE DOCUMENT FREQUENCY FOR TEXT CLASSIFICATION ON NEWS CATEGORY DATASET</dc:title>
  <dc:creator>TWINKLE PATEL</dc:creator>
  <cp:lastModifiedBy>Tanmeet Butani</cp:lastModifiedBy>
  <cp:revision>10</cp:revision>
  <dcterms:created xsi:type="dcterms:W3CDTF">2020-05-15T09:09:20Z</dcterms:created>
  <dcterms:modified xsi:type="dcterms:W3CDTF">2020-05-15T10:48:45Z</dcterms:modified>
</cp:coreProperties>
</file>