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6"/>
  </p:handoutMasterIdLst>
  <p:sldIdLst>
    <p:sldId id="259" r:id="rId3"/>
    <p:sldId id="257" r:id="rId4"/>
    <p:sldId id="272" r:id="rId5"/>
    <p:sldId id="268" r:id="rId6"/>
    <p:sldId id="273" r:id="rId7"/>
    <p:sldId id="267" r:id="rId8"/>
    <p:sldId id="269" r:id="rId9"/>
    <p:sldId id="270" r:id="rId10"/>
    <p:sldId id="281" r:id="rId12"/>
    <p:sldId id="282" r:id="rId13"/>
    <p:sldId id="274" r:id="rId14"/>
    <p:sldId id="275" r:id="rId15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67f8b3-ebc8-4b63-a706-389227cb86fb}">
          <p14:sldIdLst>
            <p14:sldId id="259"/>
            <p14:sldId id="257"/>
            <p14:sldId id="272"/>
            <p14:sldId id="268"/>
            <p14:sldId id="273"/>
            <p14:sldId id="275"/>
            <p14:sldId id="274"/>
            <p14:sldId id="267"/>
            <p14:sldId id="269"/>
            <p14:sldId id="27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4115481 h 4115481"/>
                <a:gd name="connsiteX1-9" fmla="*/ 612775 w 612775"/>
                <a:gd name="connsiteY1-10" fmla="*/ 3180443 h 4115481"/>
                <a:gd name="connsiteX2-11" fmla="*/ 612775 w 612775"/>
                <a:gd name="connsiteY2-12" fmla="*/ 0 h 4115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  <a:gd name="connsiteX0-33" fmla="*/ 0 w 410751"/>
                <a:gd name="connsiteY0-34" fmla="*/ 3614170 h 3614170"/>
                <a:gd name="connsiteX1-35" fmla="*/ 410751 w 410751"/>
                <a:gd name="connsiteY1-36" fmla="*/ 2990994 h 3614170"/>
                <a:gd name="connsiteX2-37" fmla="*/ 405947 w 410751"/>
                <a:gd name="connsiteY2-38" fmla="*/ 0 h 3614170"/>
                <a:gd name="connsiteX0-39" fmla="*/ 0 w 410751"/>
                <a:gd name="connsiteY0-40" fmla="*/ 3621427 h 3621427"/>
                <a:gd name="connsiteX1-41" fmla="*/ 410751 w 410751"/>
                <a:gd name="connsiteY1-42" fmla="*/ 2998251 h 3621427"/>
                <a:gd name="connsiteX2-43" fmla="*/ 405947 w 410751"/>
                <a:gd name="connsiteY2-44" fmla="*/ 0 h 36214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  <a:gd name="connsiteX0-33" fmla="*/ 0 w 241768"/>
                <a:gd name="connsiteY0-34" fmla="*/ 3179761 h 3179761"/>
                <a:gd name="connsiteX1-35" fmla="*/ 238919 w 241768"/>
                <a:gd name="connsiteY1-36" fmla="*/ 2819370 h 3179761"/>
                <a:gd name="connsiteX2-37" fmla="*/ 241754 w 241768"/>
                <a:gd name="connsiteY2-38" fmla="*/ 0 h 3179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2348880"/>
            <a:ext cx="8938472" cy="1252167"/>
          </a:xfrm>
        </p:spPr>
        <p:txBody>
          <a:bodyPr/>
          <a:lstStyle/>
          <a:p>
            <a:r>
              <a:rPr lang="en-US" dirty="0" smtClean="0"/>
              <a:t>Wine Quality Prediction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748" y="5373216"/>
            <a:ext cx="7069519" cy="12209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BY:</a:t>
            </a:r>
            <a:endParaRPr lang="en-US" dirty="0" smtClean="0"/>
          </a:p>
          <a:p>
            <a:r>
              <a:rPr lang="en-US" dirty="0" smtClean="0"/>
              <a:t>17BCP010 – Twinkle </a:t>
            </a:r>
            <a:r>
              <a:rPr lang="en-US" dirty="0" err="1" smtClean="0"/>
              <a:t>Bhimani</a:t>
            </a:r>
            <a:endParaRPr lang="en-US" dirty="0" smtClean="0"/>
          </a:p>
          <a:p>
            <a:r>
              <a:rPr lang="en-US" dirty="0" smtClean="0"/>
              <a:t>17BCP012 _ </a:t>
            </a:r>
            <a:r>
              <a:rPr lang="en-US" dirty="0" err="1" smtClean="0"/>
              <a:t>Yash</a:t>
            </a:r>
            <a:r>
              <a:rPr lang="en-US" dirty="0" smtClean="0"/>
              <a:t> Bokil</a:t>
            </a:r>
            <a:endParaRPr lang="en-US" dirty="0" smtClean="0"/>
          </a:p>
          <a:p>
            <a:r>
              <a:rPr lang="en-US" dirty="0" smtClean="0"/>
              <a:t>17BCP013 _</a:t>
            </a:r>
            <a:r>
              <a:rPr lang="en-US" dirty="0"/>
              <a:t> </a:t>
            </a:r>
            <a:r>
              <a:rPr lang="en-US" dirty="0" err="1" smtClean="0"/>
              <a:t>tanmeet</a:t>
            </a:r>
            <a:r>
              <a:rPr lang="en-US" dirty="0" smtClean="0"/>
              <a:t> </a:t>
            </a:r>
            <a:r>
              <a:rPr lang="en-US" dirty="0" err="1" smtClean="0"/>
              <a:t>Butani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320"/>
            <a:ext cx="10360660" cy="762000"/>
          </a:xfrm>
        </p:spPr>
        <p:txBody>
          <a:bodyPr/>
          <a:p>
            <a:pPr algn="ctr"/>
            <a:r>
              <a:rPr lang="en-IN" altLang="en-US"/>
              <a:t>LINEAR REGRESSION GRAPH</a:t>
            </a:r>
            <a:endParaRPr lang="en-IN" altLang="en-US"/>
          </a:p>
        </p:txBody>
      </p:sp>
      <p:pic>
        <p:nvPicPr>
          <p:cNvPr id="4" name="Content Placeholder 3" descr="L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9545" y="1198245"/>
            <a:ext cx="7346950" cy="4462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41950" y="5793740"/>
            <a:ext cx="1915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LINEAR REGRESSION</a:t>
            </a:r>
            <a:endParaRPr lang="en-I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regression algorithm may predict a discrete value, but the discrete value in the form of an integer quantity." Quoted from Machine Learning Mastery. 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References - </a:t>
            </a:r>
            <a:endParaRPr lang="en-GB" dirty="0"/>
          </a:p>
          <a:p>
            <a:r>
              <a:rPr lang="en-GB" dirty="0"/>
              <a:t>https://towardsdatascience.com/a-beginners-guide-to-linear-regression-in-python-with-scikit-learn-83a8f7ae2b4f</a:t>
            </a:r>
            <a:endParaRPr lang="en-GB" dirty="0"/>
          </a:p>
          <a:p>
            <a:r>
              <a:rPr lang="en-GB" dirty="0"/>
              <a:t>https://www.kaggle.com/muammerhuseyinoglu/prediction-of-wine-quality</a:t>
            </a:r>
            <a:endParaRPr lang="en-GB" dirty="0"/>
          </a:p>
          <a:p>
            <a:r>
              <a:rPr lang="en-GB" dirty="0"/>
              <a:t>https://machinelearningmastery.com/classification-versus-regression-in-machine-learning/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2852936"/>
            <a:ext cx="8735325" cy="17526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Using </a:t>
            </a:r>
            <a:r>
              <a:rPr lang="en-GB" dirty="0"/>
              <a:t>linear regression algorithms for predicting discrete(but integral) values of wine quality dataset, and predicting the same values using </a:t>
            </a:r>
            <a:r>
              <a:rPr lang="en-GB" dirty="0" smtClean="0"/>
              <a:t>their </a:t>
            </a:r>
            <a:r>
              <a:rPr lang="en-GB" dirty="0"/>
              <a:t>classification algorithms and finding the difference between both by evaluating using appropriate evaluation methods for both.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Scikit</a:t>
            </a:r>
            <a:r>
              <a:rPr lang="en-GB" dirty="0"/>
              <a:t> Learn python library to train a linear regression model and support vector machine model(also KNN) for wine quality dataset and comparing the differences by plotting difference between actual and predicted methods on graph using </a:t>
            </a:r>
            <a:r>
              <a:rPr lang="en-GB" dirty="0" err="1"/>
              <a:t>matplotlib</a:t>
            </a:r>
            <a:r>
              <a:rPr lang="en-GB" dirty="0"/>
              <a:t>, also comparing precision,recall,f1-score and support score using classification report in </a:t>
            </a:r>
            <a:r>
              <a:rPr lang="en-GB" dirty="0" err="1"/>
              <a:t>scikit</a:t>
            </a:r>
            <a:r>
              <a:rPr lang="en-GB" dirty="0"/>
              <a:t> learn.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</a:t>
            </a:r>
            <a:r>
              <a:rPr lang="en-GB" dirty="0" err="1"/>
              <a:t>test.ipynb</a:t>
            </a:r>
            <a:r>
              <a:rPr lang="en-GB" dirty="0"/>
              <a:t> file in </a:t>
            </a:r>
            <a:r>
              <a:rPr lang="en-GB" dirty="0" err="1"/>
              <a:t>VSCode</a:t>
            </a:r>
            <a:r>
              <a:rPr lang="en-GB" dirty="0"/>
              <a:t> or Google </a:t>
            </a:r>
            <a:r>
              <a:rPr lang="en-GB" dirty="0" err="1" smtClean="0"/>
              <a:t>Colab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for </a:t>
            </a:r>
            <a:r>
              <a:rPr lang="en-GB" dirty="0" err="1" smtClean="0"/>
              <a:t>VSCode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/>
              <a:t>Run the file, making sure the winequality.csv file is in the wine folder in the root folder."./</a:t>
            </a:r>
            <a:r>
              <a:rPr lang="en-GB" dirty="0" smtClean="0"/>
              <a:t>wine/winequality.csv“ for </a:t>
            </a:r>
            <a:r>
              <a:rPr lang="en-GB" dirty="0"/>
              <a:t>Google </a:t>
            </a:r>
            <a:r>
              <a:rPr lang="en-GB" dirty="0" err="1" smtClean="0"/>
              <a:t>Colab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Upload the notebook </a:t>
            </a:r>
            <a:r>
              <a:rPr lang="en-GB" dirty="0" err="1"/>
              <a:t>test.ipynb</a:t>
            </a:r>
            <a:r>
              <a:rPr lang="en-GB" dirty="0"/>
              <a:t> to Google </a:t>
            </a:r>
            <a:r>
              <a:rPr lang="en-GB" dirty="0" err="1"/>
              <a:t>Colab</a:t>
            </a:r>
            <a:r>
              <a:rPr lang="en-GB" dirty="0"/>
              <a:t>. Now add the winequality.csv in the runtime file explorer of </a:t>
            </a:r>
            <a:r>
              <a:rPr lang="en-GB" dirty="0" err="1"/>
              <a:t>Colab</a:t>
            </a:r>
            <a:r>
              <a:rPr lang="en-GB" dirty="0"/>
              <a:t>. Change the address of the file in the </a:t>
            </a:r>
            <a:r>
              <a:rPr lang="en-GB" dirty="0" err="1"/>
              <a:t>test.ipynb</a:t>
            </a:r>
            <a:r>
              <a:rPr lang="en-GB" dirty="0"/>
              <a:t> which you just uploaded to </a:t>
            </a:r>
            <a:r>
              <a:rPr lang="en-GB" dirty="0" err="1"/>
              <a:t>Colab</a:t>
            </a:r>
            <a:r>
              <a:rPr lang="en-GB" dirty="0"/>
              <a:t> to "winequality.csv" from "./wine/winequality.csv"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regression is able to predict discrete values given that the values are integral, as seen in the </a:t>
            </a:r>
            <a:r>
              <a:rPr lang="en-GB" dirty="0" err="1"/>
              <a:t>winequality</a:t>
            </a:r>
            <a:r>
              <a:rPr lang="en-GB" dirty="0"/>
              <a:t> dataset. Also, scoring the Linear Regression model based to root mean squared error and comparing the score against SVM(also KNN) model </a:t>
            </a:r>
            <a:r>
              <a:rPr lang="en-GB" dirty="0" err="1"/>
              <a:t>ofd</a:t>
            </a:r>
            <a:r>
              <a:rPr lang="en-GB" dirty="0"/>
              <a:t> classification realm scored using accuracy.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74320"/>
            <a:ext cx="10360660" cy="815975"/>
          </a:xfrm>
        </p:spPr>
        <p:txBody>
          <a:bodyPr/>
          <a:lstStyle/>
          <a:p>
            <a:r>
              <a:rPr lang="en-IN" altLang="en-US" dirty="0"/>
              <a:t>     SCREENSHOTS OF OUTPUT PREDICTION TABLE</a:t>
            </a:r>
            <a:endParaRPr lang="en-IN" altLang="en-US" dirty="0"/>
          </a:p>
        </p:txBody>
      </p:sp>
      <p:pic>
        <p:nvPicPr>
          <p:cNvPr id="3" name="Content Placeholder 2" descr="KNN Pred Tabl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27885" y="1422400"/>
            <a:ext cx="2085975" cy="4465320"/>
          </a:xfrm>
          <a:prstGeom prst="rect">
            <a:avLst/>
          </a:prstGeom>
        </p:spPr>
      </p:pic>
      <p:pic>
        <p:nvPicPr>
          <p:cNvPr id="4" name="Content Placeholder 3" descr="LR Pred tabl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2530" y="1422400"/>
            <a:ext cx="2183765" cy="4465320"/>
          </a:xfrm>
          <a:prstGeom prst="rect">
            <a:avLst/>
          </a:prstGeom>
        </p:spPr>
      </p:pic>
      <p:pic>
        <p:nvPicPr>
          <p:cNvPr id="5" name="Picture 4" descr="SVM Pred 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20" y="1422400"/>
            <a:ext cx="2181860" cy="44646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159635" y="6116320"/>
            <a:ext cx="2023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KNN prediction Table</a:t>
            </a:r>
            <a:endParaRPr lang="en-IN" alt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5048250" y="6116320"/>
            <a:ext cx="2138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Linear Regression table</a:t>
            </a:r>
            <a:endParaRPr lang="en-IN" alt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7924165" y="6116320"/>
            <a:ext cx="2113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SVM prediction table</a:t>
            </a:r>
            <a:endParaRPr lang="en-I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320"/>
            <a:ext cx="10360660" cy="87122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dirty="0"/>
              <a:t>   SCREENSHOTS OF OUTPUTS ACCURACY SCORE AND ERROR</a:t>
            </a:r>
            <a:endParaRPr lang="en-IN" altLang="en-US" dirty="0"/>
          </a:p>
        </p:txBody>
      </p:sp>
      <p:pic>
        <p:nvPicPr>
          <p:cNvPr id="7" name="Content Placeholder 6" descr="KNN accuracy scor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8565" y="1572260"/>
            <a:ext cx="4201795" cy="24606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217420" y="4163060"/>
            <a:ext cx="2204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KNN ACCURACY SCORE</a:t>
            </a:r>
            <a:endParaRPr lang="en-IN" alt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8112125" y="4163060"/>
            <a:ext cx="210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SVM ACCURACY SCORE</a:t>
            </a:r>
            <a:endParaRPr lang="en-IN" altLang="en-US" sz="1600"/>
          </a:p>
        </p:txBody>
      </p:sp>
      <p:pic>
        <p:nvPicPr>
          <p:cNvPr id="12" name="Content Placeholder 11" descr="SVM accuracy scor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9820" y="1572260"/>
            <a:ext cx="4130040" cy="2461260"/>
          </a:xfrm>
          <a:prstGeom prst="rect">
            <a:avLst/>
          </a:prstGeom>
        </p:spPr>
      </p:pic>
      <p:pic>
        <p:nvPicPr>
          <p:cNvPr id="13" name="Picture 12" descr="LR Erro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55" y="4716780"/>
            <a:ext cx="4070350" cy="154114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138420" y="6353810"/>
            <a:ext cx="2703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LINEAR REGRESSION ERROR</a:t>
            </a:r>
            <a:endParaRPr lang="en-I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320"/>
            <a:ext cx="10360660" cy="858520"/>
          </a:xfrm>
        </p:spPr>
        <p:txBody>
          <a:bodyPr/>
          <a:lstStyle/>
          <a:p>
            <a:pPr algn="ctr"/>
            <a:r>
              <a:rPr lang="en-IN" altLang="en-US" dirty="0"/>
              <a:t>K-NEAREST NEIGHBOUR GRAPHS</a:t>
            </a:r>
            <a:endParaRPr lang="en-IN" altLang="en-US" dirty="0"/>
          </a:p>
        </p:txBody>
      </p:sp>
      <p:pic>
        <p:nvPicPr>
          <p:cNvPr id="6" name="Content Placeholder 5" descr="KN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3025" y="1288415"/>
            <a:ext cx="7484745" cy="45535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91710" y="6297295"/>
            <a:ext cx="321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800"/>
              <a:t>K-NEAREST NEIGHBOUR GRAPH</a:t>
            </a:r>
            <a:endParaRPr lang="en-I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SUPPORT VECTOR MACHINE GRAPHS</a:t>
            </a:r>
            <a:endParaRPr lang="en-IN" altLang="en-US"/>
          </a:p>
        </p:txBody>
      </p:sp>
      <p:pic>
        <p:nvPicPr>
          <p:cNvPr id="4" name="Content Placeholder 3" descr="SV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5570" y="1680210"/>
            <a:ext cx="7488555" cy="4462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30445" y="6255385"/>
            <a:ext cx="2527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SUPPORT VECTOR MACHINE</a:t>
            </a:r>
            <a:endParaRPr lang="en-I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2330</Words>
  <Application>WPS Presentation</Application>
  <PresentationFormat>Custom</PresentationFormat>
  <Paragraphs>71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Tech 16x9</vt:lpstr>
      <vt:lpstr>Wine Quality Prediction</vt:lpstr>
      <vt:lpstr>PROBLEM STATEMENT</vt:lpstr>
      <vt:lpstr>Methodology</vt:lpstr>
      <vt:lpstr>Instructions</vt:lpstr>
      <vt:lpstr>Outcome</vt:lpstr>
      <vt:lpstr>Title and Content Layout with Chart</vt:lpstr>
      <vt:lpstr>Two Content Layout with Table</vt:lpstr>
      <vt:lpstr>Two Content Layout with SmartArt</vt:lpstr>
      <vt:lpstr>PowerPoint 演示文稿</vt:lpstr>
      <vt:lpstr>PowerPoint 演示文稿</vt:lpstr>
      <vt:lpstr>Conclusion</vt:lpstr>
      <vt:lpstr>References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creator>TWINKLE PATEL</dc:creator>
  <cp:lastModifiedBy>Yash-PC</cp:lastModifiedBy>
  <cp:revision>6</cp:revision>
  <dcterms:created xsi:type="dcterms:W3CDTF">2020-05-14T05:53:00Z</dcterms:created>
  <dcterms:modified xsi:type="dcterms:W3CDTF">2020-05-15T08:37:48Z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1033-11.2.0.9327</vt:lpwstr>
  </property>
</Properties>
</file>