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328" r:id="rId2"/>
    <p:sldId id="306" r:id="rId3"/>
    <p:sldId id="330" r:id="rId4"/>
    <p:sldId id="308" r:id="rId5"/>
    <p:sldId id="307" r:id="rId6"/>
    <p:sldId id="309" r:id="rId7"/>
    <p:sldId id="310" r:id="rId8"/>
    <p:sldId id="311" r:id="rId9"/>
    <p:sldId id="312"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32" r:id="rId25"/>
    <p:sldId id="329" r:id="rId26"/>
    <p:sldId id="256" r:id="rId27"/>
    <p:sldId id="257" r:id="rId28"/>
    <p:sldId id="258" r:id="rId29"/>
    <p:sldId id="259" r:id="rId30"/>
    <p:sldId id="260" r:id="rId31"/>
    <p:sldId id="261" r:id="rId32"/>
    <p:sldId id="262" r:id="rId33"/>
    <p:sldId id="281" r:id="rId34"/>
    <p:sldId id="263" r:id="rId35"/>
    <p:sldId id="295" r:id="rId36"/>
    <p:sldId id="264" r:id="rId37"/>
    <p:sldId id="266" r:id="rId38"/>
    <p:sldId id="265" r:id="rId39"/>
    <p:sldId id="267" r:id="rId40"/>
    <p:sldId id="268" r:id="rId41"/>
    <p:sldId id="269" r:id="rId42"/>
    <p:sldId id="272" r:id="rId43"/>
    <p:sldId id="273" r:id="rId44"/>
    <p:sldId id="274" r:id="rId45"/>
    <p:sldId id="277" r:id="rId46"/>
    <p:sldId id="278" r:id="rId47"/>
    <p:sldId id="279" r:id="rId48"/>
    <p:sldId id="280" r:id="rId49"/>
    <p:sldId id="331" r:id="rId50"/>
    <p:sldId id="282" r:id="rId51"/>
    <p:sldId id="283" r:id="rId52"/>
    <p:sldId id="284" r:id="rId53"/>
    <p:sldId id="286" r:id="rId54"/>
    <p:sldId id="285" r:id="rId55"/>
    <p:sldId id="287" r:id="rId56"/>
    <p:sldId id="288" r:id="rId57"/>
    <p:sldId id="289" r:id="rId58"/>
    <p:sldId id="293" r:id="rId59"/>
    <p:sldId id="296" r:id="rId60"/>
    <p:sldId id="290" r:id="rId61"/>
    <p:sldId id="291" r:id="rId62"/>
    <p:sldId id="292" r:id="rId63"/>
    <p:sldId id="297" r:id="rId64"/>
    <p:sldId id="294" r:id="rId65"/>
    <p:sldId id="298" r:id="rId66"/>
    <p:sldId id="299" r:id="rId67"/>
    <p:sldId id="300" r:id="rId68"/>
    <p:sldId id="302" r:id="rId69"/>
    <p:sldId id="301" r:id="rId70"/>
    <p:sldId id="303" r:id="rId71"/>
    <p:sldId id="304" r:id="rId72"/>
    <p:sldId id="305" r:id="rId73"/>
    <p:sldId id="334" r:id="rId74"/>
    <p:sldId id="333"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3" Type="http://schemas.openxmlformats.org/officeDocument/2006/relationships/oleObject" Target="file:///E:\Tanmeet%20Capstone\capstone%20Tanmeet%20Exc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baseline="0">
                <a:solidFill>
                  <a:schemeClr val="tx1"/>
                </a:solidFill>
              </a:rPr>
              <a:t>Top Sku's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'Qus 4.'!$E$17</c:f>
              <c:strCache>
                <c:ptCount val="1"/>
                <c:pt idx="0">
                  <c:v>Revenue</c:v>
                </c:pt>
              </c:strCache>
            </c:strRef>
          </c:tx>
          <c:spPr>
            <a:solidFill>
              <a:schemeClr val="accent1"/>
            </a:solidFill>
            <a:ln>
              <a:noFill/>
            </a:ln>
            <a:effectLst/>
          </c:spPr>
          <c:invertIfNegative val="0"/>
          <c:cat>
            <c:strRef>
              <c:f>'Qus 4.'!$D$18:$D$94</c:f>
              <c:strCache>
                <c:ptCount val="77"/>
                <c:pt idx="0">
                  <c:v>CÃ´te de Blaye</c:v>
                </c:pt>
                <c:pt idx="1">
                  <c:v>ThÃ¼ringer Rostbratwurst</c:v>
                </c:pt>
                <c:pt idx="2">
                  <c:v>Raclette Courdavault</c:v>
                </c:pt>
                <c:pt idx="3">
                  <c:v>Tarte au sucre</c:v>
                </c:pt>
                <c:pt idx="4">
                  <c:v>Camembert Pierrot</c:v>
                </c:pt>
                <c:pt idx="5">
                  <c:v>Gnocchi di nonna Alice</c:v>
                </c:pt>
                <c:pt idx="6">
                  <c:v>Manjimup Dried Apples</c:v>
                </c:pt>
                <c:pt idx="7">
                  <c:v>Alice Mutton</c:v>
                </c:pt>
                <c:pt idx="8">
                  <c:v>Carnarvon Tigers</c:v>
                </c:pt>
                <c:pt idx="9">
                  <c:v>RÃ¶ssle Sauerkraut</c:v>
                </c:pt>
                <c:pt idx="10">
                  <c:v>Mozzarella di Giovanni</c:v>
                </c:pt>
                <c:pt idx="11">
                  <c:v>Ipoh Coffee</c:v>
                </c:pt>
                <c:pt idx="12">
                  <c:v>Sir Rodney's Marmalade</c:v>
                </c:pt>
                <c:pt idx="13">
                  <c:v>Uncle Bob's Organic Dried Pears</c:v>
                </c:pt>
                <c:pt idx="14">
                  <c:v>Wimmers gute SemmelknÃ¶del</c:v>
                </c:pt>
                <c:pt idx="15">
                  <c:v>Gudbrandsdalsost</c:v>
                </c:pt>
                <c:pt idx="16">
                  <c:v>Ikura</c:v>
                </c:pt>
                <c:pt idx="17">
                  <c:v>Perth Pasties</c:v>
                </c:pt>
                <c:pt idx="18">
                  <c:v>GumbÃ¤r GummibÃ¤rchen</c:v>
                </c:pt>
                <c:pt idx="19">
                  <c:v>FlÃ¸temysost</c:v>
                </c:pt>
                <c:pt idx="20">
                  <c:v>Boston Crab Meat</c:v>
                </c:pt>
                <c:pt idx="21">
                  <c:v>PÃ¢tÃ© chinois</c:v>
                </c:pt>
                <c:pt idx="22">
                  <c:v>Pavlova</c:v>
                </c:pt>
                <c:pt idx="23">
                  <c:v>Vegie-spread</c:v>
                </c:pt>
                <c:pt idx="24">
                  <c:v>Chang</c:v>
                </c:pt>
                <c:pt idx="25">
                  <c:v>LakkalikÃ¶Ã¶ri</c:v>
                </c:pt>
                <c:pt idx="26">
                  <c:v>Schoggi Schokolade</c:v>
                </c:pt>
                <c:pt idx="27">
                  <c:v>Gorgonzola Telino</c:v>
                </c:pt>
                <c:pt idx="28">
                  <c:v>Sirop d'Ã©rable</c:v>
                </c:pt>
                <c:pt idx="29">
                  <c:v>Louisiana Fiery Hot Pepper Sauce</c:v>
                </c:pt>
                <c:pt idx="30">
                  <c:v>Steeleye Stout</c:v>
                </c:pt>
                <c:pt idx="31">
                  <c:v>Inlagd Sill</c:v>
                </c:pt>
                <c:pt idx="32">
                  <c:v>Nord-Ost Matjeshering</c:v>
                </c:pt>
                <c:pt idx="33">
                  <c:v>Queso Cabrales</c:v>
                </c:pt>
                <c:pt idx="34">
                  <c:v>Chai</c:v>
                </c:pt>
                <c:pt idx="35">
                  <c:v>Northwoods Cranberry Sauce</c:v>
                </c:pt>
                <c:pt idx="36">
                  <c:v>Chartreuse verte</c:v>
                </c:pt>
                <c:pt idx="37">
                  <c:v>Queso Manchego La Pastora</c:v>
                </c:pt>
                <c:pt idx="38">
                  <c:v>Outback Lager</c:v>
                </c:pt>
                <c:pt idx="39">
                  <c:v>Gula Malacca</c:v>
                </c:pt>
                <c:pt idx="40">
                  <c:v>Maxilaku</c:v>
                </c:pt>
                <c:pt idx="41">
                  <c:v>Original Frankfurter grÃ¼ne SoÃŸe</c:v>
                </c:pt>
                <c:pt idx="42">
                  <c:v>Sir Rodney's Scones</c:v>
                </c:pt>
                <c:pt idx="43">
                  <c:v>Scottish Longbreads</c:v>
                </c:pt>
                <c:pt idx="44">
                  <c:v>Jack's New England Clam Chowder</c:v>
                </c:pt>
                <c:pt idx="45">
                  <c:v>Singaporean Hokkien Fried Mee</c:v>
                </c:pt>
                <c:pt idx="46">
                  <c:v>Chef Anton's Cajun Seasoning</c:v>
                </c:pt>
                <c:pt idx="47">
                  <c:v>Mascarpone Fabioli</c:v>
                </c:pt>
                <c:pt idx="48">
                  <c:v>RhÃ¶nbrÃ¤u Klosterbier</c:v>
                </c:pt>
                <c:pt idx="49">
                  <c:v>Tofu</c:v>
                </c:pt>
                <c:pt idx="50">
                  <c:v>Ravioli Angelo</c:v>
                </c:pt>
                <c:pt idx="51">
                  <c:v>Mishi Kobe Niku</c:v>
                </c:pt>
                <c:pt idx="52">
                  <c:v>Grandma's Boysenberry Spread</c:v>
                </c:pt>
                <c:pt idx="53">
                  <c:v>Gustaf's KnÃ¤ckebrÃ¶d</c:v>
                </c:pt>
                <c:pt idx="54">
                  <c:v>Sasquatch Ale</c:v>
                </c:pt>
                <c:pt idx="55">
                  <c:v>Spegesild</c:v>
                </c:pt>
                <c:pt idx="56">
                  <c:v>Escargots de Bourgogne</c:v>
                </c:pt>
                <c:pt idx="57">
                  <c:v>Teatime Chocolate Biscuits</c:v>
                </c:pt>
                <c:pt idx="58">
                  <c:v>Chef Anton's Gumbo Mix</c:v>
                </c:pt>
                <c:pt idx="59">
                  <c:v>Konbu</c:v>
                </c:pt>
                <c:pt idx="60">
                  <c:v>TourtiÃ¨re</c:v>
                </c:pt>
                <c:pt idx="61">
                  <c:v>TunnbrÃ¶d</c:v>
                </c:pt>
                <c:pt idx="62">
                  <c:v>GuaranÃ¡ FantÃ¡stica</c:v>
                </c:pt>
                <c:pt idx="63">
                  <c:v>RÃ¸gede sild</c:v>
                </c:pt>
                <c:pt idx="64">
                  <c:v>RÃ¶d Kaviar</c:v>
                </c:pt>
                <c:pt idx="65">
                  <c:v>Zaanse koeken</c:v>
                </c:pt>
                <c:pt idx="66">
                  <c:v>NuNuCa NuÃŸ-Nougat-Creme</c:v>
                </c:pt>
                <c:pt idx="67">
                  <c:v>Valkoinen suklaa</c:v>
                </c:pt>
                <c:pt idx="68">
                  <c:v>Louisiana Hot Spiced Okra</c:v>
                </c:pt>
                <c:pt idx="69">
                  <c:v>Filo Mix</c:v>
                </c:pt>
                <c:pt idx="70">
                  <c:v>Aniseed Syrup</c:v>
                </c:pt>
                <c:pt idx="71">
                  <c:v>Gravad lax</c:v>
                </c:pt>
                <c:pt idx="72">
                  <c:v>Longlife Tofu</c:v>
                </c:pt>
                <c:pt idx="73">
                  <c:v>Laughing Lumberjack Lager</c:v>
                </c:pt>
                <c:pt idx="74">
                  <c:v>Genen Shouyu</c:v>
                </c:pt>
                <c:pt idx="75">
                  <c:v>Geitost</c:v>
                </c:pt>
                <c:pt idx="76">
                  <c:v>Chocolade</c:v>
                </c:pt>
              </c:strCache>
            </c:strRef>
          </c:cat>
          <c:val>
            <c:numRef>
              <c:f>'Qus 4.'!$E$18:$E$94</c:f>
              <c:numCache>
                <c:formatCode>General</c:formatCode>
                <c:ptCount val="77"/>
                <c:pt idx="0">
                  <c:v>141397</c:v>
                </c:pt>
                <c:pt idx="1">
                  <c:v>80369</c:v>
                </c:pt>
                <c:pt idx="2">
                  <c:v>71156</c:v>
                </c:pt>
                <c:pt idx="3">
                  <c:v>47235</c:v>
                </c:pt>
                <c:pt idx="4">
                  <c:v>46825</c:v>
                </c:pt>
                <c:pt idx="5">
                  <c:v>42593</c:v>
                </c:pt>
                <c:pt idx="6">
                  <c:v>41820</c:v>
                </c:pt>
                <c:pt idx="7">
                  <c:v>32698</c:v>
                </c:pt>
                <c:pt idx="8">
                  <c:v>29172</c:v>
                </c:pt>
                <c:pt idx="9">
                  <c:v>25697</c:v>
                </c:pt>
                <c:pt idx="10">
                  <c:v>24900</c:v>
                </c:pt>
                <c:pt idx="11">
                  <c:v>23527</c:v>
                </c:pt>
                <c:pt idx="12">
                  <c:v>22563</c:v>
                </c:pt>
                <c:pt idx="13">
                  <c:v>22044</c:v>
                </c:pt>
                <c:pt idx="14">
                  <c:v>21958</c:v>
                </c:pt>
                <c:pt idx="15">
                  <c:v>21942</c:v>
                </c:pt>
                <c:pt idx="16">
                  <c:v>20867</c:v>
                </c:pt>
                <c:pt idx="17">
                  <c:v>20574</c:v>
                </c:pt>
                <c:pt idx="18">
                  <c:v>19849</c:v>
                </c:pt>
                <c:pt idx="19">
                  <c:v>19551</c:v>
                </c:pt>
                <c:pt idx="20">
                  <c:v>17911</c:v>
                </c:pt>
                <c:pt idx="21">
                  <c:v>17426</c:v>
                </c:pt>
                <c:pt idx="22">
                  <c:v>17216</c:v>
                </c:pt>
                <c:pt idx="23">
                  <c:v>16701</c:v>
                </c:pt>
                <c:pt idx="24">
                  <c:v>16356</c:v>
                </c:pt>
                <c:pt idx="25">
                  <c:v>15760</c:v>
                </c:pt>
                <c:pt idx="26">
                  <c:v>15100</c:v>
                </c:pt>
                <c:pt idx="27">
                  <c:v>14921</c:v>
                </c:pt>
                <c:pt idx="28">
                  <c:v>14353</c:v>
                </c:pt>
                <c:pt idx="29">
                  <c:v>13870</c:v>
                </c:pt>
                <c:pt idx="30">
                  <c:v>13644</c:v>
                </c:pt>
                <c:pt idx="31">
                  <c:v>13458</c:v>
                </c:pt>
                <c:pt idx="32">
                  <c:v>13424</c:v>
                </c:pt>
                <c:pt idx="33">
                  <c:v>12902</c:v>
                </c:pt>
                <c:pt idx="34">
                  <c:v>12788</c:v>
                </c:pt>
                <c:pt idx="35">
                  <c:v>12772</c:v>
                </c:pt>
                <c:pt idx="36">
                  <c:v>12295</c:v>
                </c:pt>
                <c:pt idx="37">
                  <c:v>12258</c:v>
                </c:pt>
                <c:pt idx="38">
                  <c:v>10673</c:v>
                </c:pt>
                <c:pt idx="39">
                  <c:v>9916</c:v>
                </c:pt>
                <c:pt idx="40">
                  <c:v>9245</c:v>
                </c:pt>
                <c:pt idx="41">
                  <c:v>9172</c:v>
                </c:pt>
                <c:pt idx="42">
                  <c:v>9104</c:v>
                </c:pt>
                <c:pt idx="43">
                  <c:v>8714</c:v>
                </c:pt>
                <c:pt idx="44">
                  <c:v>8680</c:v>
                </c:pt>
                <c:pt idx="45">
                  <c:v>8575</c:v>
                </c:pt>
                <c:pt idx="46">
                  <c:v>8568</c:v>
                </c:pt>
                <c:pt idx="47">
                  <c:v>8404</c:v>
                </c:pt>
                <c:pt idx="48">
                  <c:v>8178</c:v>
                </c:pt>
                <c:pt idx="49">
                  <c:v>7991</c:v>
                </c:pt>
                <c:pt idx="50">
                  <c:v>7662</c:v>
                </c:pt>
                <c:pt idx="51">
                  <c:v>7227</c:v>
                </c:pt>
                <c:pt idx="52">
                  <c:v>7137</c:v>
                </c:pt>
                <c:pt idx="53">
                  <c:v>7122</c:v>
                </c:pt>
                <c:pt idx="54">
                  <c:v>6350</c:v>
                </c:pt>
                <c:pt idx="55">
                  <c:v>5883</c:v>
                </c:pt>
                <c:pt idx="56">
                  <c:v>5882</c:v>
                </c:pt>
                <c:pt idx="57">
                  <c:v>5863</c:v>
                </c:pt>
                <c:pt idx="58">
                  <c:v>5347</c:v>
                </c:pt>
                <c:pt idx="59">
                  <c:v>4960</c:v>
                </c:pt>
                <c:pt idx="60">
                  <c:v>4728</c:v>
                </c:pt>
                <c:pt idx="61">
                  <c:v>4602</c:v>
                </c:pt>
                <c:pt idx="62">
                  <c:v>4504</c:v>
                </c:pt>
                <c:pt idx="63">
                  <c:v>4338</c:v>
                </c:pt>
                <c:pt idx="64">
                  <c:v>3997</c:v>
                </c:pt>
                <c:pt idx="65">
                  <c:v>3958</c:v>
                </c:pt>
                <c:pt idx="66">
                  <c:v>3704</c:v>
                </c:pt>
                <c:pt idx="67">
                  <c:v>3438</c:v>
                </c:pt>
                <c:pt idx="68">
                  <c:v>3383</c:v>
                </c:pt>
                <c:pt idx="69">
                  <c:v>3233</c:v>
                </c:pt>
                <c:pt idx="70">
                  <c:v>3044</c:v>
                </c:pt>
                <c:pt idx="71">
                  <c:v>2688</c:v>
                </c:pt>
                <c:pt idx="72">
                  <c:v>2433</c:v>
                </c:pt>
                <c:pt idx="73">
                  <c:v>2397</c:v>
                </c:pt>
                <c:pt idx="74">
                  <c:v>1785</c:v>
                </c:pt>
                <c:pt idx="75">
                  <c:v>1648</c:v>
                </c:pt>
                <c:pt idx="76">
                  <c:v>1369</c:v>
                </c:pt>
              </c:numCache>
            </c:numRef>
          </c:val>
          <c:extLst>
            <c:ext xmlns:c16="http://schemas.microsoft.com/office/drawing/2014/chart" uri="{C3380CC4-5D6E-409C-BE32-E72D297353CC}">
              <c16:uniqueId val="{00000000-6642-4373-825D-AF27962157CC}"/>
            </c:ext>
          </c:extLst>
        </c:ser>
        <c:dLbls>
          <c:showLegendKey val="0"/>
          <c:showVal val="0"/>
          <c:showCatName val="0"/>
          <c:showSerName val="0"/>
          <c:showPercent val="0"/>
          <c:showBubbleSize val="0"/>
        </c:dLbls>
        <c:gapWidth val="219"/>
        <c:overlap val="-27"/>
        <c:axId val="454853304"/>
        <c:axId val="454855824"/>
      </c:barChart>
      <c:catAx>
        <c:axId val="454853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4855824"/>
        <c:crosses val="autoZero"/>
        <c:auto val="1"/>
        <c:lblAlgn val="ctr"/>
        <c:lblOffset val="100"/>
        <c:noMultiLvlLbl val="0"/>
      </c:catAx>
      <c:valAx>
        <c:axId val="4548558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4853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F2DEC9-DA66-4E15-8B4B-7F8C749BC467}"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33E49B-B56A-4B40-94F0-2F5C75F47EBE}" type="slidenum">
              <a:rPr lang="en-IN" smtClean="0"/>
              <a:t>‹#›</a:t>
            </a:fld>
            <a:endParaRPr lang="en-IN"/>
          </a:p>
        </p:txBody>
      </p:sp>
    </p:spTree>
    <p:extLst>
      <p:ext uri="{BB962C8B-B14F-4D97-AF65-F5344CB8AC3E}">
        <p14:creationId xmlns:p14="http://schemas.microsoft.com/office/powerpoint/2010/main" val="298008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F2DEC9-DA66-4E15-8B4B-7F8C749BC467}"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3E49B-B56A-4B40-94F0-2F5C75F47EBE}" type="slidenum">
              <a:rPr lang="en-IN" smtClean="0"/>
              <a:t>‹#›</a:t>
            </a:fld>
            <a:endParaRPr lang="en-IN"/>
          </a:p>
        </p:txBody>
      </p:sp>
    </p:spTree>
    <p:extLst>
      <p:ext uri="{BB962C8B-B14F-4D97-AF65-F5344CB8AC3E}">
        <p14:creationId xmlns:p14="http://schemas.microsoft.com/office/powerpoint/2010/main" val="270741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F2DEC9-DA66-4E15-8B4B-7F8C749BC467}"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3E49B-B56A-4B40-94F0-2F5C75F47EBE}" type="slidenum">
              <a:rPr lang="en-IN" smtClean="0"/>
              <a:t>‹#›</a:t>
            </a:fld>
            <a:endParaRPr lang="en-IN"/>
          </a:p>
        </p:txBody>
      </p:sp>
    </p:spTree>
    <p:extLst>
      <p:ext uri="{BB962C8B-B14F-4D97-AF65-F5344CB8AC3E}">
        <p14:creationId xmlns:p14="http://schemas.microsoft.com/office/powerpoint/2010/main" val="3327492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F2DEC9-DA66-4E15-8B4B-7F8C749BC467}"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3E49B-B56A-4B40-94F0-2F5C75F47EBE}" type="slidenum">
              <a:rPr lang="en-IN" smtClean="0"/>
              <a:t>‹#›</a:t>
            </a:fld>
            <a:endParaRPr lang="en-IN"/>
          </a:p>
        </p:txBody>
      </p:sp>
    </p:spTree>
    <p:extLst>
      <p:ext uri="{BB962C8B-B14F-4D97-AF65-F5344CB8AC3E}">
        <p14:creationId xmlns:p14="http://schemas.microsoft.com/office/powerpoint/2010/main" val="1841706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4F2DEC9-DA66-4E15-8B4B-7F8C749BC467}" type="datetimeFigureOut">
              <a:rPr lang="en-IN" smtClean="0"/>
              <a:t>27-03-2024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33E49B-B56A-4B40-94F0-2F5C75F47EBE}" type="slidenum">
              <a:rPr lang="en-IN" smtClean="0"/>
              <a:t>‹#›</a:t>
            </a:fld>
            <a:endParaRPr lang="en-IN"/>
          </a:p>
        </p:txBody>
      </p:sp>
    </p:spTree>
    <p:extLst>
      <p:ext uri="{BB962C8B-B14F-4D97-AF65-F5344CB8AC3E}">
        <p14:creationId xmlns:p14="http://schemas.microsoft.com/office/powerpoint/2010/main" val="1522872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F2DEC9-DA66-4E15-8B4B-7F8C749BC467}"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33E49B-B56A-4B40-94F0-2F5C75F47EBE}" type="slidenum">
              <a:rPr lang="en-IN" smtClean="0"/>
              <a:t>‹#›</a:t>
            </a:fld>
            <a:endParaRPr lang="en-IN"/>
          </a:p>
        </p:txBody>
      </p:sp>
    </p:spTree>
    <p:extLst>
      <p:ext uri="{BB962C8B-B14F-4D97-AF65-F5344CB8AC3E}">
        <p14:creationId xmlns:p14="http://schemas.microsoft.com/office/powerpoint/2010/main" val="3347517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F2DEC9-DA66-4E15-8B4B-7F8C749BC467}" type="datetimeFigureOut">
              <a:rPr lang="en-IN" smtClean="0"/>
              <a:t>27-03-2024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33E49B-B56A-4B40-94F0-2F5C75F47EBE}" type="slidenum">
              <a:rPr lang="en-IN" smtClean="0"/>
              <a:t>‹#›</a:t>
            </a:fld>
            <a:endParaRPr lang="en-IN"/>
          </a:p>
        </p:txBody>
      </p:sp>
    </p:spTree>
    <p:extLst>
      <p:ext uri="{BB962C8B-B14F-4D97-AF65-F5344CB8AC3E}">
        <p14:creationId xmlns:p14="http://schemas.microsoft.com/office/powerpoint/2010/main" val="546110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F2DEC9-DA66-4E15-8B4B-7F8C749BC467}" type="datetimeFigureOut">
              <a:rPr lang="en-IN" smtClean="0"/>
              <a:t>27-03-2024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33E49B-B56A-4B40-94F0-2F5C75F47EBE}" type="slidenum">
              <a:rPr lang="en-IN" smtClean="0"/>
              <a:t>‹#›</a:t>
            </a:fld>
            <a:endParaRPr lang="en-IN"/>
          </a:p>
        </p:txBody>
      </p:sp>
    </p:spTree>
    <p:extLst>
      <p:ext uri="{BB962C8B-B14F-4D97-AF65-F5344CB8AC3E}">
        <p14:creationId xmlns:p14="http://schemas.microsoft.com/office/powerpoint/2010/main" val="2117493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F2DEC9-DA66-4E15-8B4B-7F8C749BC467}" type="datetimeFigureOut">
              <a:rPr lang="en-IN" smtClean="0"/>
              <a:t>27-03-2024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33E49B-B56A-4B40-94F0-2F5C75F47EBE}" type="slidenum">
              <a:rPr lang="en-IN" smtClean="0"/>
              <a:t>‹#›</a:t>
            </a:fld>
            <a:endParaRPr lang="en-IN"/>
          </a:p>
        </p:txBody>
      </p:sp>
    </p:spTree>
    <p:extLst>
      <p:ext uri="{BB962C8B-B14F-4D97-AF65-F5344CB8AC3E}">
        <p14:creationId xmlns:p14="http://schemas.microsoft.com/office/powerpoint/2010/main" val="3165855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F2DEC9-DA66-4E15-8B4B-7F8C749BC467}"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33E49B-B56A-4B40-94F0-2F5C75F47EBE}" type="slidenum">
              <a:rPr lang="en-IN" smtClean="0"/>
              <a:t>‹#›</a:t>
            </a:fld>
            <a:endParaRPr lang="en-IN"/>
          </a:p>
        </p:txBody>
      </p:sp>
    </p:spTree>
    <p:extLst>
      <p:ext uri="{BB962C8B-B14F-4D97-AF65-F5344CB8AC3E}">
        <p14:creationId xmlns:p14="http://schemas.microsoft.com/office/powerpoint/2010/main" val="2644249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F2DEC9-DA66-4E15-8B4B-7F8C749BC467}" type="datetimeFigureOut">
              <a:rPr lang="en-IN" smtClean="0"/>
              <a:t>27-03-2024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33E49B-B56A-4B40-94F0-2F5C75F47EBE}" type="slidenum">
              <a:rPr lang="en-IN" smtClean="0"/>
              <a:t>‹#›</a:t>
            </a:fld>
            <a:endParaRPr lang="en-IN"/>
          </a:p>
        </p:txBody>
      </p:sp>
    </p:spTree>
    <p:extLst>
      <p:ext uri="{BB962C8B-B14F-4D97-AF65-F5344CB8AC3E}">
        <p14:creationId xmlns:p14="http://schemas.microsoft.com/office/powerpoint/2010/main" val="537415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4F2DEC9-DA66-4E15-8B4B-7F8C749BC467}" type="datetimeFigureOut">
              <a:rPr lang="en-IN" smtClean="0"/>
              <a:t>27-03-2024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33E49B-B56A-4B40-94F0-2F5C75F47EBE}" type="slidenum">
              <a:rPr lang="en-IN" smtClean="0"/>
              <a:t>‹#›</a:t>
            </a:fld>
            <a:endParaRPr lang="en-IN"/>
          </a:p>
        </p:txBody>
      </p:sp>
    </p:spTree>
    <p:extLst>
      <p:ext uri="{BB962C8B-B14F-4D97-AF65-F5344CB8AC3E}">
        <p14:creationId xmlns:p14="http://schemas.microsoft.com/office/powerpoint/2010/main" val="420251463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CE298D-2643-927E-1C84-71087F75CC6D}"/>
              </a:ext>
            </a:extLst>
          </p:cNvPr>
          <p:cNvSpPr>
            <a:spLocks noGrp="1"/>
          </p:cNvSpPr>
          <p:nvPr>
            <p:ph idx="1"/>
          </p:nvPr>
        </p:nvSpPr>
        <p:spPr>
          <a:xfrm>
            <a:off x="647285" y="312760"/>
            <a:ext cx="8873320" cy="1758134"/>
          </a:xfrm>
        </p:spPr>
        <p:txBody>
          <a:bodyPr>
            <a:normAutofit fontScale="85000" lnSpcReduction="10000"/>
          </a:bodyPr>
          <a:lstStyle/>
          <a:p>
            <a:pPr marL="0" indent="0">
              <a:buNone/>
            </a:pPr>
            <a:r>
              <a:rPr lang="en-IN" sz="6000" b="1" dirty="0"/>
              <a:t>Sale Analytics Capstone Project By </a:t>
            </a:r>
            <a:r>
              <a:rPr lang="en-IN" sz="6000" b="1" dirty="0" err="1"/>
              <a:t>Tanmeet</a:t>
            </a:r>
            <a:r>
              <a:rPr lang="en-IN" sz="6000" b="1" dirty="0"/>
              <a:t> Singh</a:t>
            </a:r>
          </a:p>
        </p:txBody>
      </p:sp>
      <p:pic>
        <p:nvPicPr>
          <p:cNvPr id="5" name="Picture 4">
            <a:extLst>
              <a:ext uri="{FF2B5EF4-FFF2-40B4-BE49-F238E27FC236}">
                <a16:creationId xmlns:a16="http://schemas.microsoft.com/office/drawing/2014/main" id="{EC4BC1E7-181C-89EC-8644-4D3A71A8208A}"/>
              </a:ext>
            </a:extLst>
          </p:cNvPr>
          <p:cNvPicPr>
            <a:picLocks noChangeAspect="1"/>
          </p:cNvPicPr>
          <p:nvPr/>
        </p:nvPicPr>
        <p:blipFill>
          <a:blip r:embed="rId2"/>
          <a:stretch>
            <a:fillRect/>
          </a:stretch>
        </p:blipFill>
        <p:spPr>
          <a:xfrm>
            <a:off x="2185251" y="2070894"/>
            <a:ext cx="4712699" cy="4368707"/>
          </a:xfrm>
          <a:prstGeom prst="rect">
            <a:avLst/>
          </a:prstGeom>
        </p:spPr>
      </p:pic>
    </p:spTree>
    <p:extLst>
      <p:ext uri="{BB962C8B-B14F-4D97-AF65-F5344CB8AC3E}">
        <p14:creationId xmlns:p14="http://schemas.microsoft.com/office/powerpoint/2010/main" val="368955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839795-1C68-FFC4-01CA-C9BF25DFD1A7}"/>
              </a:ext>
            </a:extLst>
          </p:cNvPr>
          <p:cNvPicPr>
            <a:picLocks noChangeAspect="1"/>
          </p:cNvPicPr>
          <p:nvPr/>
        </p:nvPicPr>
        <p:blipFill>
          <a:blip r:embed="rId2"/>
          <a:stretch>
            <a:fillRect/>
          </a:stretch>
        </p:blipFill>
        <p:spPr>
          <a:xfrm>
            <a:off x="704506" y="704470"/>
            <a:ext cx="10782988" cy="5643064"/>
          </a:xfrm>
          <a:prstGeom prst="rect">
            <a:avLst/>
          </a:prstGeom>
        </p:spPr>
      </p:pic>
    </p:spTree>
    <p:extLst>
      <p:ext uri="{BB962C8B-B14F-4D97-AF65-F5344CB8AC3E}">
        <p14:creationId xmlns:p14="http://schemas.microsoft.com/office/powerpoint/2010/main" val="3191009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DDBB0D-DB6D-D4BD-E9C0-B68289D1DBB6}"/>
              </a:ext>
            </a:extLst>
          </p:cNvPr>
          <p:cNvPicPr>
            <a:picLocks noChangeAspect="1"/>
          </p:cNvPicPr>
          <p:nvPr/>
        </p:nvPicPr>
        <p:blipFill>
          <a:blip r:embed="rId2"/>
          <a:stretch>
            <a:fillRect/>
          </a:stretch>
        </p:blipFill>
        <p:spPr>
          <a:xfrm>
            <a:off x="213637" y="985275"/>
            <a:ext cx="11622681" cy="3986220"/>
          </a:xfrm>
          <a:prstGeom prst="rect">
            <a:avLst/>
          </a:prstGeom>
        </p:spPr>
      </p:pic>
    </p:spTree>
    <p:extLst>
      <p:ext uri="{BB962C8B-B14F-4D97-AF65-F5344CB8AC3E}">
        <p14:creationId xmlns:p14="http://schemas.microsoft.com/office/powerpoint/2010/main" val="3958080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7B8AC856-C638-7607-31FE-B3E4229CC296}"/>
              </a:ext>
            </a:extLst>
          </p:cNvPr>
          <p:cNvGraphicFramePr>
            <a:graphicFrameLocks/>
          </p:cNvGraphicFramePr>
          <p:nvPr>
            <p:extLst>
              <p:ext uri="{D42A27DB-BD31-4B8C-83A1-F6EECF244321}">
                <p14:modId xmlns:p14="http://schemas.microsoft.com/office/powerpoint/2010/main" val="310054354"/>
              </p:ext>
            </p:extLst>
          </p:nvPr>
        </p:nvGraphicFramePr>
        <p:xfrm>
          <a:off x="550416" y="781235"/>
          <a:ext cx="10644325" cy="57793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70618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0EABDA-CC4D-E2C2-93D8-4AABC5ABFAC6}"/>
              </a:ext>
            </a:extLst>
          </p:cNvPr>
          <p:cNvPicPr>
            <a:picLocks noChangeAspect="1"/>
          </p:cNvPicPr>
          <p:nvPr/>
        </p:nvPicPr>
        <p:blipFill>
          <a:blip r:embed="rId2"/>
          <a:stretch>
            <a:fillRect/>
          </a:stretch>
        </p:blipFill>
        <p:spPr>
          <a:xfrm>
            <a:off x="818413" y="461548"/>
            <a:ext cx="10555173" cy="5934903"/>
          </a:xfrm>
          <a:prstGeom prst="rect">
            <a:avLst/>
          </a:prstGeom>
        </p:spPr>
      </p:pic>
    </p:spTree>
    <p:extLst>
      <p:ext uri="{BB962C8B-B14F-4D97-AF65-F5344CB8AC3E}">
        <p14:creationId xmlns:p14="http://schemas.microsoft.com/office/powerpoint/2010/main" val="583175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5EB280-E3E3-82D5-D1EB-531A9C1AE774}"/>
              </a:ext>
            </a:extLst>
          </p:cNvPr>
          <p:cNvPicPr>
            <a:picLocks noChangeAspect="1"/>
          </p:cNvPicPr>
          <p:nvPr/>
        </p:nvPicPr>
        <p:blipFill>
          <a:blip r:embed="rId2"/>
          <a:stretch>
            <a:fillRect/>
          </a:stretch>
        </p:blipFill>
        <p:spPr>
          <a:xfrm>
            <a:off x="414314" y="1145399"/>
            <a:ext cx="11132553" cy="4567201"/>
          </a:xfrm>
          <a:prstGeom prst="rect">
            <a:avLst/>
          </a:prstGeom>
        </p:spPr>
      </p:pic>
    </p:spTree>
    <p:extLst>
      <p:ext uri="{BB962C8B-B14F-4D97-AF65-F5344CB8AC3E}">
        <p14:creationId xmlns:p14="http://schemas.microsoft.com/office/powerpoint/2010/main" val="4112607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4A7BDEB-9FB7-C17A-E5D4-D7FDC6CE3E41}"/>
              </a:ext>
            </a:extLst>
          </p:cNvPr>
          <p:cNvPicPr>
            <a:picLocks noChangeAspect="1"/>
          </p:cNvPicPr>
          <p:nvPr/>
        </p:nvPicPr>
        <p:blipFill>
          <a:blip r:embed="rId2"/>
          <a:stretch>
            <a:fillRect/>
          </a:stretch>
        </p:blipFill>
        <p:spPr>
          <a:xfrm>
            <a:off x="683581" y="1037891"/>
            <a:ext cx="10954389" cy="4782217"/>
          </a:xfrm>
          <a:prstGeom prst="rect">
            <a:avLst/>
          </a:prstGeom>
        </p:spPr>
      </p:pic>
    </p:spTree>
    <p:extLst>
      <p:ext uri="{BB962C8B-B14F-4D97-AF65-F5344CB8AC3E}">
        <p14:creationId xmlns:p14="http://schemas.microsoft.com/office/powerpoint/2010/main" val="4082394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BE0E5C-D5EB-0994-B9EE-1A9EB54501D7}"/>
              </a:ext>
            </a:extLst>
          </p:cNvPr>
          <p:cNvPicPr>
            <a:picLocks noChangeAspect="1"/>
          </p:cNvPicPr>
          <p:nvPr/>
        </p:nvPicPr>
        <p:blipFill>
          <a:blip r:embed="rId2"/>
          <a:stretch>
            <a:fillRect/>
          </a:stretch>
        </p:blipFill>
        <p:spPr>
          <a:xfrm>
            <a:off x="2350187" y="556811"/>
            <a:ext cx="7154273" cy="5744377"/>
          </a:xfrm>
          <a:prstGeom prst="rect">
            <a:avLst/>
          </a:prstGeom>
        </p:spPr>
      </p:pic>
    </p:spTree>
    <p:extLst>
      <p:ext uri="{BB962C8B-B14F-4D97-AF65-F5344CB8AC3E}">
        <p14:creationId xmlns:p14="http://schemas.microsoft.com/office/powerpoint/2010/main" val="1143359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0E87680-E279-34E7-5309-85EFE056CAAD}"/>
              </a:ext>
            </a:extLst>
          </p:cNvPr>
          <p:cNvPicPr>
            <a:picLocks noChangeAspect="1"/>
          </p:cNvPicPr>
          <p:nvPr/>
        </p:nvPicPr>
        <p:blipFill>
          <a:blip r:embed="rId2"/>
          <a:stretch>
            <a:fillRect/>
          </a:stretch>
        </p:blipFill>
        <p:spPr>
          <a:xfrm>
            <a:off x="565738" y="537759"/>
            <a:ext cx="10769743" cy="5942940"/>
          </a:xfrm>
          <a:prstGeom prst="rect">
            <a:avLst/>
          </a:prstGeom>
        </p:spPr>
      </p:pic>
    </p:spTree>
    <p:extLst>
      <p:ext uri="{BB962C8B-B14F-4D97-AF65-F5344CB8AC3E}">
        <p14:creationId xmlns:p14="http://schemas.microsoft.com/office/powerpoint/2010/main" val="2502470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7542BE-3CBC-471E-7FEA-F756284C5118}"/>
              </a:ext>
            </a:extLst>
          </p:cNvPr>
          <p:cNvPicPr>
            <a:picLocks noChangeAspect="1"/>
          </p:cNvPicPr>
          <p:nvPr/>
        </p:nvPicPr>
        <p:blipFill>
          <a:blip r:embed="rId2"/>
          <a:stretch>
            <a:fillRect/>
          </a:stretch>
        </p:blipFill>
        <p:spPr>
          <a:xfrm>
            <a:off x="674702" y="960479"/>
            <a:ext cx="10845410" cy="5662262"/>
          </a:xfrm>
          <a:prstGeom prst="rect">
            <a:avLst/>
          </a:prstGeom>
        </p:spPr>
      </p:pic>
      <p:sp>
        <p:nvSpPr>
          <p:cNvPr id="8" name="TextBox 7">
            <a:extLst>
              <a:ext uri="{FF2B5EF4-FFF2-40B4-BE49-F238E27FC236}">
                <a16:creationId xmlns:a16="http://schemas.microsoft.com/office/drawing/2014/main" id="{644AB785-CAFB-9E13-D3E6-FF4832738879}"/>
              </a:ext>
            </a:extLst>
          </p:cNvPr>
          <p:cNvSpPr txBox="1"/>
          <p:nvPr/>
        </p:nvSpPr>
        <p:spPr>
          <a:xfrm>
            <a:off x="674702" y="235259"/>
            <a:ext cx="914400" cy="646331"/>
          </a:xfrm>
          <a:prstGeom prst="rect">
            <a:avLst/>
          </a:prstGeom>
          <a:noFill/>
        </p:spPr>
        <p:txBody>
          <a:bodyPr wrap="square" rtlCol="0">
            <a:spAutoFit/>
          </a:bodyPr>
          <a:lstStyle/>
          <a:p>
            <a:r>
              <a:rPr lang="en-IN" dirty="0" err="1"/>
              <a:t>Qus</a:t>
            </a:r>
            <a:r>
              <a:rPr lang="en-IN" dirty="0"/>
              <a:t> 11</a:t>
            </a:r>
          </a:p>
          <a:p>
            <a:endParaRPr lang="en-IN" dirty="0"/>
          </a:p>
        </p:txBody>
      </p:sp>
    </p:spTree>
    <p:extLst>
      <p:ext uri="{BB962C8B-B14F-4D97-AF65-F5344CB8AC3E}">
        <p14:creationId xmlns:p14="http://schemas.microsoft.com/office/powerpoint/2010/main" val="1551231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BE3A6D-1A17-A1B5-E9F4-7CD61CCA7B0A}"/>
              </a:ext>
            </a:extLst>
          </p:cNvPr>
          <p:cNvPicPr>
            <a:picLocks noChangeAspect="1"/>
          </p:cNvPicPr>
          <p:nvPr/>
        </p:nvPicPr>
        <p:blipFill>
          <a:blip r:embed="rId2"/>
          <a:stretch>
            <a:fillRect/>
          </a:stretch>
        </p:blipFill>
        <p:spPr>
          <a:xfrm>
            <a:off x="1621972" y="1493668"/>
            <a:ext cx="9338672" cy="4432108"/>
          </a:xfrm>
          <a:prstGeom prst="rect">
            <a:avLst/>
          </a:prstGeom>
        </p:spPr>
      </p:pic>
      <p:sp>
        <p:nvSpPr>
          <p:cNvPr id="6" name="TextBox 5">
            <a:extLst>
              <a:ext uri="{FF2B5EF4-FFF2-40B4-BE49-F238E27FC236}">
                <a16:creationId xmlns:a16="http://schemas.microsoft.com/office/drawing/2014/main" id="{9E23F0F9-0BDC-3D04-D1F8-0069F754EAC4}"/>
              </a:ext>
            </a:extLst>
          </p:cNvPr>
          <p:cNvSpPr txBox="1"/>
          <p:nvPr/>
        </p:nvSpPr>
        <p:spPr>
          <a:xfrm>
            <a:off x="284085" y="142043"/>
            <a:ext cx="914400" cy="369332"/>
          </a:xfrm>
          <a:prstGeom prst="rect">
            <a:avLst/>
          </a:prstGeom>
          <a:noFill/>
        </p:spPr>
        <p:txBody>
          <a:bodyPr wrap="square" rtlCol="0">
            <a:spAutoFit/>
          </a:bodyPr>
          <a:lstStyle/>
          <a:p>
            <a:r>
              <a:rPr lang="en-IN" dirty="0"/>
              <a:t>Qus12</a:t>
            </a:r>
          </a:p>
        </p:txBody>
      </p:sp>
    </p:spTree>
    <p:extLst>
      <p:ext uri="{BB962C8B-B14F-4D97-AF65-F5344CB8AC3E}">
        <p14:creationId xmlns:p14="http://schemas.microsoft.com/office/powerpoint/2010/main" val="353494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CB912A-1E66-83DA-ABF2-08A3DC7AA725}"/>
              </a:ext>
            </a:extLst>
          </p:cNvPr>
          <p:cNvSpPr>
            <a:spLocks noGrp="1"/>
          </p:cNvSpPr>
          <p:nvPr>
            <p:ph idx="1"/>
          </p:nvPr>
        </p:nvSpPr>
        <p:spPr>
          <a:xfrm>
            <a:off x="946951" y="2758735"/>
            <a:ext cx="10298098" cy="1340529"/>
          </a:xfrm>
        </p:spPr>
        <p:txBody>
          <a:bodyPr/>
          <a:lstStyle/>
          <a:p>
            <a:pPr marL="0" indent="0">
              <a:buNone/>
            </a:pPr>
            <a:r>
              <a:rPr lang="en-US" b="1" i="0" dirty="0">
                <a:solidFill>
                  <a:srgbClr val="0D0D0D"/>
                </a:solidFill>
                <a:effectLst/>
                <a:latin typeface="Söhne"/>
              </a:rPr>
              <a:t>To identify key factors influencing customer retention or loyalty based on the provided dataset, we can analyze various aspects related to customer behavior, order history, product details, supplier relationships, and employee interactions. Here's a breakdown of potential key factors and how they might influence customer retention or loyalty:</a:t>
            </a:r>
            <a:endParaRPr lang="en-IN" b="1" dirty="0"/>
          </a:p>
        </p:txBody>
      </p:sp>
    </p:spTree>
    <p:extLst>
      <p:ext uri="{BB962C8B-B14F-4D97-AF65-F5344CB8AC3E}">
        <p14:creationId xmlns:p14="http://schemas.microsoft.com/office/powerpoint/2010/main" val="2030965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34471-D3AD-EC84-E59B-837F3EC699CE}"/>
              </a:ext>
            </a:extLst>
          </p:cNvPr>
          <p:cNvSpPr txBox="1"/>
          <p:nvPr/>
        </p:nvSpPr>
        <p:spPr>
          <a:xfrm>
            <a:off x="1012053" y="523782"/>
            <a:ext cx="9144001" cy="1200329"/>
          </a:xfrm>
          <a:prstGeom prst="rect">
            <a:avLst/>
          </a:prstGeom>
          <a:noFill/>
        </p:spPr>
        <p:txBody>
          <a:bodyPr wrap="square" rtlCol="0">
            <a:spAutoFit/>
          </a:bodyPr>
          <a:lstStyle/>
          <a:p>
            <a:r>
              <a:rPr lang="en-IN" b="1" dirty="0"/>
              <a:t>Qus13.</a:t>
            </a:r>
            <a:r>
              <a:rPr lang="en-US" b="1" i="0" dirty="0">
                <a:solidFill>
                  <a:srgbClr val="24292E"/>
                </a:solidFill>
                <a:effectLst/>
                <a:latin typeface="Plus Jakarta Sans"/>
              </a:rPr>
              <a:t> Are there any correlations between supplier attributes (e.g., location, size, industry) and performance metrics (e.g., on-time delivery, product quality)? Can we explore this visually through scatter plots or heatmaps?</a:t>
            </a:r>
          </a:p>
          <a:p>
            <a:endParaRPr lang="en-IN" b="1" dirty="0"/>
          </a:p>
        </p:txBody>
      </p:sp>
      <p:pic>
        <p:nvPicPr>
          <p:cNvPr id="6" name="Picture 5">
            <a:extLst>
              <a:ext uri="{FF2B5EF4-FFF2-40B4-BE49-F238E27FC236}">
                <a16:creationId xmlns:a16="http://schemas.microsoft.com/office/drawing/2014/main" id="{10A6C815-F091-6A49-EFCC-F4DE4D56AB93}"/>
              </a:ext>
            </a:extLst>
          </p:cNvPr>
          <p:cNvPicPr>
            <a:picLocks noChangeAspect="1"/>
          </p:cNvPicPr>
          <p:nvPr/>
        </p:nvPicPr>
        <p:blipFill>
          <a:blip r:embed="rId2"/>
          <a:stretch>
            <a:fillRect/>
          </a:stretch>
        </p:blipFill>
        <p:spPr>
          <a:xfrm>
            <a:off x="955079" y="1982861"/>
            <a:ext cx="4886139" cy="2748937"/>
          </a:xfrm>
          <a:prstGeom prst="rect">
            <a:avLst/>
          </a:prstGeom>
        </p:spPr>
      </p:pic>
      <p:pic>
        <p:nvPicPr>
          <p:cNvPr id="8" name="Picture 7">
            <a:extLst>
              <a:ext uri="{FF2B5EF4-FFF2-40B4-BE49-F238E27FC236}">
                <a16:creationId xmlns:a16="http://schemas.microsoft.com/office/drawing/2014/main" id="{32C9ADD1-DEC3-5749-C42A-12D9E8472ADA}"/>
              </a:ext>
            </a:extLst>
          </p:cNvPr>
          <p:cNvPicPr>
            <a:picLocks noChangeAspect="1"/>
          </p:cNvPicPr>
          <p:nvPr/>
        </p:nvPicPr>
        <p:blipFill>
          <a:blip r:embed="rId3"/>
          <a:stretch>
            <a:fillRect/>
          </a:stretch>
        </p:blipFill>
        <p:spPr>
          <a:xfrm>
            <a:off x="5841218" y="1982861"/>
            <a:ext cx="4860025" cy="2855469"/>
          </a:xfrm>
          <a:prstGeom prst="rect">
            <a:avLst/>
          </a:prstGeom>
        </p:spPr>
      </p:pic>
      <p:pic>
        <p:nvPicPr>
          <p:cNvPr id="10" name="Picture 9">
            <a:extLst>
              <a:ext uri="{FF2B5EF4-FFF2-40B4-BE49-F238E27FC236}">
                <a16:creationId xmlns:a16="http://schemas.microsoft.com/office/drawing/2014/main" id="{B6616E1E-D42D-8DE6-12C0-EF0398941DC9}"/>
              </a:ext>
            </a:extLst>
          </p:cNvPr>
          <p:cNvPicPr>
            <a:picLocks noChangeAspect="1"/>
          </p:cNvPicPr>
          <p:nvPr/>
        </p:nvPicPr>
        <p:blipFill>
          <a:blip r:embed="rId4"/>
          <a:stretch>
            <a:fillRect/>
          </a:stretch>
        </p:blipFill>
        <p:spPr>
          <a:xfrm>
            <a:off x="3487731" y="4648172"/>
            <a:ext cx="4321325" cy="2001204"/>
          </a:xfrm>
          <a:prstGeom prst="rect">
            <a:avLst/>
          </a:prstGeom>
        </p:spPr>
      </p:pic>
    </p:spTree>
    <p:extLst>
      <p:ext uri="{BB962C8B-B14F-4D97-AF65-F5344CB8AC3E}">
        <p14:creationId xmlns:p14="http://schemas.microsoft.com/office/powerpoint/2010/main" val="2304410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B1634-437E-FD08-12B2-0E5807C77F69}"/>
              </a:ext>
            </a:extLst>
          </p:cNvPr>
          <p:cNvSpPr>
            <a:spLocks noGrp="1"/>
          </p:cNvSpPr>
          <p:nvPr>
            <p:ph type="title"/>
          </p:nvPr>
        </p:nvSpPr>
        <p:spPr>
          <a:xfrm>
            <a:off x="1642368" y="754602"/>
            <a:ext cx="9485879" cy="1339374"/>
          </a:xfrm>
        </p:spPr>
        <p:txBody>
          <a:bodyPr>
            <a:normAutofit/>
          </a:bodyPr>
          <a:lstStyle/>
          <a:p>
            <a:r>
              <a:rPr lang="en-IN" sz="2000" b="1" dirty="0"/>
              <a:t>Qus14.</a:t>
            </a:r>
            <a:r>
              <a:rPr lang="en-US" sz="2000" b="1" i="0" dirty="0">
                <a:solidFill>
                  <a:srgbClr val="24292E"/>
                </a:solidFill>
                <a:effectLst/>
                <a:latin typeface="Plus Jakarta Sans"/>
              </a:rPr>
              <a:t> How does supplier performance vary across different product categories or departments? Can we visualize this using stacked bar charts or grouped column charts?</a:t>
            </a:r>
            <a:br>
              <a:rPr lang="en-US" sz="2000" b="1" i="0" dirty="0">
                <a:solidFill>
                  <a:srgbClr val="24292E"/>
                </a:solidFill>
                <a:effectLst/>
                <a:latin typeface="Plus Jakarta Sans"/>
              </a:rPr>
            </a:br>
            <a:endParaRPr lang="en-IN" sz="2000" b="1" dirty="0"/>
          </a:p>
        </p:txBody>
      </p:sp>
      <p:pic>
        <p:nvPicPr>
          <p:cNvPr id="5" name="Content Placeholder 4">
            <a:extLst>
              <a:ext uri="{FF2B5EF4-FFF2-40B4-BE49-F238E27FC236}">
                <a16:creationId xmlns:a16="http://schemas.microsoft.com/office/drawing/2014/main" id="{E40D722E-C84C-5110-EC3B-9D84FD171C25}"/>
              </a:ext>
            </a:extLst>
          </p:cNvPr>
          <p:cNvPicPr>
            <a:picLocks noGrp="1" noChangeAspect="1"/>
          </p:cNvPicPr>
          <p:nvPr>
            <p:ph idx="1"/>
          </p:nvPr>
        </p:nvPicPr>
        <p:blipFill>
          <a:blip r:embed="rId2"/>
          <a:stretch>
            <a:fillRect/>
          </a:stretch>
        </p:blipFill>
        <p:spPr>
          <a:xfrm>
            <a:off x="1340528" y="2413863"/>
            <a:ext cx="8544088" cy="4051300"/>
          </a:xfrm>
        </p:spPr>
      </p:pic>
    </p:spTree>
    <p:extLst>
      <p:ext uri="{BB962C8B-B14F-4D97-AF65-F5344CB8AC3E}">
        <p14:creationId xmlns:p14="http://schemas.microsoft.com/office/powerpoint/2010/main" val="2711194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47D4E-3B50-589A-D486-A7AE6777DEBD}"/>
              </a:ext>
            </a:extLst>
          </p:cNvPr>
          <p:cNvSpPr>
            <a:spLocks noGrp="1"/>
          </p:cNvSpPr>
          <p:nvPr>
            <p:ph type="title"/>
          </p:nvPr>
        </p:nvSpPr>
        <p:spPr>
          <a:xfrm>
            <a:off x="949912" y="328474"/>
            <a:ext cx="9743330" cy="1481416"/>
          </a:xfrm>
        </p:spPr>
        <p:txBody>
          <a:bodyPr>
            <a:noAutofit/>
          </a:bodyPr>
          <a:lstStyle/>
          <a:p>
            <a:r>
              <a:rPr lang="en-US" sz="2400" b="1" i="0" dirty="0">
                <a:solidFill>
                  <a:srgbClr val="24292E"/>
                </a:solidFill>
                <a:effectLst/>
                <a:latin typeface="Plus Jakarta Sans"/>
              </a:rPr>
              <a:t>Qus15.Can we identify any trends or patterns in supplier costs or pricing structures through visualizations? How can this information be used for procurement optimization?</a:t>
            </a:r>
            <a:br>
              <a:rPr lang="en-US" sz="2400" b="1" i="0" dirty="0">
                <a:solidFill>
                  <a:srgbClr val="24292E"/>
                </a:solidFill>
                <a:effectLst/>
                <a:latin typeface="Plus Jakarta Sans"/>
              </a:rPr>
            </a:br>
            <a:endParaRPr lang="en-IN" sz="2400" b="1" dirty="0"/>
          </a:p>
        </p:txBody>
      </p:sp>
      <p:pic>
        <p:nvPicPr>
          <p:cNvPr id="5" name="Picture 4">
            <a:extLst>
              <a:ext uri="{FF2B5EF4-FFF2-40B4-BE49-F238E27FC236}">
                <a16:creationId xmlns:a16="http://schemas.microsoft.com/office/drawing/2014/main" id="{E8CE5C84-67D4-58A9-6CF3-44C7F21FEADD}"/>
              </a:ext>
            </a:extLst>
          </p:cNvPr>
          <p:cNvPicPr>
            <a:picLocks noChangeAspect="1"/>
          </p:cNvPicPr>
          <p:nvPr/>
        </p:nvPicPr>
        <p:blipFill>
          <a:blip r:embed="rId2"/>
          <a:stretch>
            <a:fillRect/>
          </a:stretch>
        </p:blipFill>
        <p:spPr>
          <a:xfrm>
            <a:off x="550414" y="1809890"/>
            <a:ext cx="10940249" cy="3560165"/>
          </a:xfrm>
          <a:prstGeom prst="rect">
            <a:avLst/>
          </a:prstGeom>
        </p:spPr>
      </p:pic>
    </p:spTree>
    <p:extLst>
      <p:ext uri="{BB962C8B-B14F-4D97-AF65-F5344CB8AC3E}">
        <p14:creationId xmlns:p14="http://schemas.microsoft.com/office/powerpoint/2010/main" val="413294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A609ED-EEFA-C14C-A9D0-9FD9D29CC764}"/>
              </a:ext>
            </a:extLst>
          </p:cNvPr>
          <p:cNvPicPr>
            <a:picLocks noChangeAspect="1"/>
          </p:cNvPicPr>
          <p:nvPr/>
        </p:nvPicPr>
        <p:blipFill>
          <a:blip r:embed="rId2"/>
          <a:stretch>
            <a:fillRect/>
          </a:stretch>
        </p:blipFill>
        <p:spPr>
          <a:xfrm>
            <a:off x="701334" y="1174540"/>
            <a:ext cx="9809825" cy="4128444"/>
          </a:xfrm>
          <a:prstGeom prst="rect">
            <a:avLst/>
          </a:prstGeom>
        </p:spPr>
      </p:pic>
    </p:spTree>
    <p:extLst>
      <p:ext uri="{BB962C8B-B14F-4D97-AF65-F5344CB8AC3E}">
        <p14:creationId xmlns:p14="http://schemas.microsoft.com/office/powerpoint/2010/main" val="825630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89B58B-08FD-C9E6-2268-11F165B2AFB9}"/>
              </a:ext>
            </a:extLst>
          </p:cNvPr>
          <p:cNvPicPr>
            <a:picLocks noChangeAspect="1"/>
          </p:cNvPicPr>
          <p:nvPr/>
        </p:nvPicPr>
        <p:blipFill>
          <a:blip r:embed="rId2"/>
          <a:stretch>
            <a:fillRect/>
          </a:stretch>
        </p:blipFill>
        <p:spPr>
          <a:xfrm>
            <a:off x="2128421" y="2573668"/>
            <a:ext cx="7935157" cy="3933434"/>
          </a:xfrm>
          <a:prstGeom prst="rect">
            <a:avLst/>
          </a:prstGeom>
        </p:spPr>
      </p:pic>
      <p:sp>
        <p:nvSpPr>
          <p:cNvPr id="7" name="TextBox 6">
            <a:extLst>
              <a:ext uri="{FF2B5EF4-FFF2-40B4-BE49-F238E27FC236}">
                <a16:creationId xmlns:a16="http://schemas.microsoft.com/office/drawing/2014/main" id="{AB429A42-096B-96AA-CCEE-45D7317DE2DC}"/>
              </a:ext>
            </a:extLst>
          </p:cNvPr>
          <p:cNvSpPr txBox="1"/>
          <p:nvPr/>
        </p:nvSpPr>
        <p:spPr>
          <a:xfrm>
            <a:off x="1420427" y="443883"/>
            <a:ext cx="10031767" cy="1569660"/>
          </a:xfrm>
          <a:prstGeom prst="rect">
            <a:avLst/>
          </a:prstGeom>
          <a:noFill/>
        </p:spPr>
        <p:txBody>
          <a:bodyPr wrap="square" rtlCol="0">
            <a:spAutoFit/>
          </a:bodyPr>
          <a:lstStyle/>
          <a:p>
            <a:r>
              <a:rPr lang="en-US" sz="4800" b="1" i="0" dirty="0">
                <a:solidFill>
                  <a:srgbClr val="0D0D0D"/>
                </a:solidFill>
                <a:effectLst/>
                <a:latin typeface="Söhne"/>
              </a:rPr>
              <a:t>Power BI and SQL have been used in the second module of the project.</a:t>
            </a:r>
            <a:endParaRPr lang="en-IN" sz="4800" b="1" dirty="0"/>
          </a:p>
        </p:txBody>
      </p:sp>
    </p:spTree>
    <p:extLst>
      <p:ext uri="{BB962C8B-B14F-4D97-AF65-F5344CB8AC3E}">
        <p14:creationId xmlns:p14="http://schemas.microsoft.com/office/powerpoint/2010/main" val="1621459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01C5E7-9DB7-EDBB-235D-CE8D38E1341E}"/>
              </a:ext>
            </a:extLst>
          </p:cNvPr>
          <p:cNvPicPr>
            <a:picLocks noChangeAspect="1"/>
          </p:cNvPicPr>
          <p:nvPr/>
        </p:nvPicPr>
        <p:blipFill>
          <a:blip r:embed="rId2"/>
          <a:stretch>
            <a:fillRect/>
          </a:stretch>
        </p:blipFill>
        <p:spPr>
          <a:xfrm>
            <a:off x="843379" y="845866"/>
            <a:ext cx="9828216" cy="5869485"/>
          </a:xfrm>
          <a:prstGeom prst="rect">
            <a:avLst/>
          </a:prstGeom>
        </p:spPr>
      </p:pic>
      <p:sp>
        <p:nvSpPr>
          <p:cNvPr id="6" name="TextBox 5">
            <a:extLst>
              <a:ext uri="{FF2B5EF4-FFF2-40B4-BE49-F238E27FC236}">
                <a16:creationId xmlns:a16="http://schemas.microsoft.com/office/drawing/2014/main" id="{01EFE257-147E-95F9-605E-A2543DD6BE15}"/>
              </a:ext>
            </a:extLst>
          </p:cNvPr>
          <p:cNvSpPr txBox="1"/>
          <p:nvPr/>
        </p:nvSpPr>
        <p:spPr>
          <a:xfrm>
            <a:off x="1873189" y="142649"/>
            <a:ext cx="2157274" cy="523220"/>
          </a:xfrm>
          <a:prstGeom prst="rect">
            <a:avLst/>
          </a:prstGeom>
          <a:noFill/>
        </p:spPr>
        <p:txBody>
          <a:bodyPr wrap="square" rtlCol="0">
            <a:spAutoFit/>
          </a:bodyPr>
          <a:lstStyle/>
          <a:p>
            <a:r>
              <a:rPr lang="en-IN" sz="2800" b="1" i="0" dirty="0">
                <a:solidFill>
                  <a:srgbClr val="1F1F1F"/>
                </a:solidFill>
                <a:effectLst/>
                <a:latin typeface="Google Sans"/>
              </a:rPr>
              <a:t>Schema</a:t>
            </a:r>
            <a:endParaRPr lang="en-IN" sz="2800" b="1" dirty="0"/>
          </a:p>
        </p:txBody>
      </p:sp>
    </p:spTree>
    <p:extLst>
      <p:ext uri="{BB962C8B-B14F-4D97-AF65-F5344CB8AC3E}">
        <p14:creationId xmlns:p14="http://schemas.microsoft.com/office/powerpoint/2010/main" val="2922126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C150-B793-7047-D5E9-9B9EC3BBEE85}"/>
              </a:ext>
            </a:extLst>
          </p:cNvPr>
          <p:cNvSpPr>
            <a:spLocks noGrp="1"/>
          </p:cNvSpPr>
          <p:nvPr>
            <p:ph type="ctrTitle"/>
          </p:nvPr>
        </p:nvSpPr>
        <p:spPr>
          <a:xfrm>
            <a:off x="1115627" y="1949735"/>
            <a:ext cx="9066245" cy="1838132"/>
          </a:xfrm>
        </p:spPr>
        <p:txBody>
          <a:bodyPr/>
          <a:lstStyle/>
          <a:p>
            <a:r>
              <a:rPr lang="en-US" sz="5400" b="1" i="0" dirty="0">
                <a:solidFill>
                  <a:srgbClr val="0D0D0D"/>
                </a:solidFill>
                <a:effectLst/>
                <a:latin typeface="Segoe UI" panose="020B0502040204020203" pitchFamily="34" charset="0"/>
              </a:rPr>
              <a:t>1.Customer Distribution: Region vs. Segment</a:t>
            </a:r>
            <a:endParaRPr lang="en-IN" sz="5400" dirty="0"/>
          </a:p>
        </p:txBody>
      </p:sp>
    </p:spTree>
    <p:extLst>
      <p:ext uri="{BB962C8B-B14F-4D97-AF65-F5344CB8AC3E}">
        <p14:creationId xmlns:p14="http://schemas.microsoft.com/office/powerpoint/2010/main" val="447535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EAE9-52A3-B530-4661-EE80BA08F014}"/>
              </a:ext>
            </a:extLst>
          </p:cNvPr>
          <p:cNvSpPr>
            <a:spLocks noGrp="1"/>
          </p:cNvSpPr>
          <p:nvPr>
            <p:ph type="title"/>
          </p:nvPr>
        </p:nvSpPr>
        <p:spPr>
          <a:xfrm>
            <a:off x="634842" y="422489"/>
            <a:ext cx="2623263" cy="1033449"/>
          </a:xfrm>
        </p:spPr>
        <p:txBody>
          <a:bodyPr/>
          <a:lstStyle/>
          <a:p>
            <a:r>
              <a:rPr lang="en-IN" dirty="0"/>
              <a:t>Analysis</a:t>
            </a:r>
          </a:p>
        </p:txBody>
      </p:sp>
      <p:pic>
        <p:nvPicPr>
          <p:cNvPr id="5" name="Picture 4">
            <a:extLst>
              <a:ext uri="{FF2B5EF4-FFF2-40B4-BE49-F238E27FC236}">
                <a16:creationId xmlns:a16="http://schemas.microsoft.com/office/drawing/2014/main" id="{40FC8775-BEED-400C-6D5F-6762CFBCE5E6}"/>
              </a:ext>
            </a:extLst>
          </p:cNvPr>
          <p:cNvPicPr>
            <a:picLocks noChangeAspect="1"/>
          </p:cNvPicPr>
          <p:nvPr/>
        </p:nvPicPr>
        <p:blipFill>
          <a:blip r:embed="rId2"/>
          <a:stretch>
            <a:fillRect/>
          </a:stretch>
        </p:blipFill>
        <p:spPr>
          <a:xfrm>
            <a:off x="550417" y="1455938"/>
            <a:ext cx="10333606" cy="4987112"/>
          </a:xfrm>
          <a:prstGeom prst="rect">
            <a:avLst/>
          </a:prstGeom>
        </p:spPr>
      </p:pic>
    </p:spTree>
    <p:extLst>
      <p:ext uri="{BB962C8B-B14F-4D97-AF65-F5344CB8AC3E}">
        <p14:creationId xmlns:p14="http://schemas.microsoft.com/office/powerpoint/2010/main" val="1218879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9C7F1-BFD2-C203-B647-474197E3F5F8}"/>
              </a:ext>
            </a:extLst>
          </p:cNvPr>
          <p:cNvSpPr>
            <a:spLocks noGrp="1"/>
          </p:cNvSpPr>
          <p:nvPr>
            <p:ph type="title"/>
          </p:nvPr>
        </p:nvSpPr>
        <p:spPr>
          <a:xfrm>
            <a:off x="4114889" y="2624328"/>
            <a:ext cx="4590199" cy="1609344"/>
          </a:xfrm>
        </p:spPr>
        <p:txBody>
          <a:bodyPr>
            <a:normAutofit/>
          </a:bodyPr>
          <a:lstStyle/>
          <a:p>
            <a:r>
              <a:rPr lang="en-IN" sz="9600" dirty="0"/>
              <a:t>Overview</a:t>
            </a:r>
          </a:p>
        </p:txBody>
      </p:sp>
    </p:spTree>
    <p:extLst>
      <p:ext uri="{BB962C8B-B14F-4D97-AF65-F5344CB8AC3E}">
        <p14:creationId xmlns:p14="http://schemas.microsoft.com/office/powerpoint/2010/main" val="3053330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AD66C-86BC-929F-BB84-ED0793651DA2}"/>
              </a:ext>
            </a:extLst>
          </p:cNvPr>
          <p:cNvSpPr>
            <a:spLocks noGrp="1"/>
          </p:cNvSpPr>
          <p:nvPr>
            <p:ph type="title"/>
          </p:nvPr>
        </p:nvSpPr>
        <p:spPr/>
        <p:txBody>
          <a:bodyPr/>
          <a:lstStyle/>
          <a:p>
            <a:r>
              <a:rPr lang="en-IN" dirty="0"/>
              <a:t>Customer Distribution by Country</a:t>
            </a:r>
          </a:p>
        </p:txBody>
      </p:sp>
      <p:pic>
        <p:nvPicPr>
          <p:cNvPr id="9" name="Picture 8">
            <a:extLst>
              <a:ext uri="{FF2B5EF4-FFF2-40B4-BE49-F238E27FC236}">
                <a16:creationId xmlns:a16="http://schemas.microsoft.com/office/drawing/2014/main" id="{CA116624-4354-4A0D-BEC7-2F7855A565E2}"/>
              </a:ext>
            </a:extLst>
          </p:cNvPr>
          <p:cNvPicPr>
            <a:picLocks noChangeAspect="1"/>
          </p:cNvPicPr>
          <p:nvPr/>
        </p:nvPicPr>
        <p:blipFill>
          <a:blip r:embed="rId2"/>
          <a:stretch>
            <a:fillRect/>
          </a:stretch>
        </p:blipFill>
        <p:spPr>
          <a:xfrm>
            <a:off x="1298952" y="1917021"/>
            <a:ext cx="5641343" cy="3657277"/>
          </a:xfrm>
          <a:prstGeom prst="rect">
            <a:avLst/>
          </a:prstGeom>
        </p:spPr>
      </p:pic>
      <p:pic>
        <p:nvPicPr>
          <p:cNvPr id="11" name="Picture 10">
            <a:extLst>
              <a:ext uri="{FF2B5EF4-FFF2-40B4-BE49-F238E27FC236}">
                <a16:creationId xmlns:a16="http://schemas.microsoft.com/office/drawing/2014/main" id="{FC44A85D-F25C-F85B-E8A2-99B9F029AD7A}"/>
              </a:ext>
            </a:extLst>
          </p:cNvPr>
          <p:cNvPicPr>
            <a:picLocks noChangeAspect="1"/>
          </p:cNvPicPr>
          <p:nvPr/>
        </p:nvPicPr>
        <p:blipFill>
          <a:blip r:embed="rId3"/>
          <a:stretch>
            <a:fillRect/>
          </a:stretch>
        </p:blipFill>
        <p:spPr>
          <a:xfrm>
            <a:off x="7169398" y="2054890"/>
            <a:ext cx="3723649" cy="3657277"/>
          </a:xfrm>
          <a:prstGeom prst="rect">
            <a:avLst/>
          </a:prstGeom>
        </p:spPr>
      </p:pic>
    </p:spTree>
    <p:extLst>
      <p:ext uri="{BB962C8B-B14F-4D97-AF65-F5344CB8AC3E}">
        <p14:creationId xmlns:p14="http://schemas.microsoft.com/office/powerpoint/2010/main" val="583675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1E45E3-193E-9B52-4029-6B47E155EB52}"/>
              </a:ext>
            </a:extLst>
          </p:cNvPr>
          <p:cNvSpPr txBox="1"/>
          <p:nvPr/>
        </p:nvSpPr>
        <p:spPr>
          <a:xfrm>
            <a:off x="1653466" y="1080402"/>
            <a:ext cx="7978806" cy="2862322"/>
          </a:xfrm>
          <a:prstGeom prst="rect">
            <a:avLst/>
          </a:prstGeom>
          <a:noFill/>
        </p:spPr>
        <p:txBody>
          <a:bodyPr wrap="square">
            <a:spAutoFit/>
          </a:bodyPr>
          <a:lstStyle/>
          <a:p>
            <a:r>
              <a:rPr lang="en-US" sz="6000" b="1" i="0" dirty="0">
                <a:solidFill>
                  <a:srgbClr val="0D0D0D"/>
                </a:solidFill>
                <a:effectLst/>
                <a:latin typeface="Söhne"/>
              </a:rPr>
              <a:t>Excel and SQL have been used in the first module of the Project</a:t>
            </a:r>
            <a:endParaRPr lang="en-IN" sz="6000" b="1" dirty="0"/>
          </a:p>
        </p:txBody>
      </p:sp>
      <p:pic>
        <p:nvPicPr>
          <p:cNvPr id="7" name="Picture 6">
            <a:extLst>
              <a:ext uri="{FF2B5EF4-FFF2-40B4-BE49-F238E27FC236}">
                <a16:creationId xmlns:a16="http://schemas.microsoft.com/office/drawing/2014/main" id="{E87CF1E6-11B6-0C0A-6701-C493C24043FD}"/>
              </a:ext>
            </a:extLst>
          </p:cNvPr>
          <p:cNvPicPr>
            <a:picLocks noChangeAspect="1"/>
          </p:cNvPicPr>
          <p:nvPr/>
        </p:nvPicPr>
        <p:blipFill>
          <a:blip r:embed="rId2"/>
          <a:stretch>
            <a:fillRect/>
          </a:stretch>
        </p:blipFill>
        <p:spPr>
          <a:xfrm>
            <a:off x="6420620" y="2995264"/>
            <a:ext cx="5479168" cy="3050429"/>
          </a:xfrm>
          <a:prstGeom prst="rect">
            <a:avLst/>
          </a:prstGeom>
        </p:spPr>
      </p:pic>
    </p:spTree>
    <p:extLst>
      <p:ext uri="{BB962C8B-B14F-4D97-AF65-F5344CB8AC3E}">
        <p14:creationId xmlns:p14="http://schemas.microsoft.com/office/powerpoint/2010/main" val="345693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E9D59-2CFD-E606-BAB5-B0417C16E081}"/>
              </a:ext>
            </a:extLst>
          </p:cNvPr>
          <p:cNvSpPr>
            <a:spLocks noGrp="1"/>
          </p:cNvSpPr>
          <p:nvPr>
            <p:ph type="title"/>
          </p:nvPr>
        </p:nvSpPr>
        <p:spPr/>
        <p:txBody>
          <a:bodyPr>
            <a:normAutofit/>
          </a:bodyPr>
          <a:lstStyle/>
          <a:p>
            <a:r>
              <a:rPr lang="en-US" sz="4000" dirty="0"/>
              <a:t>Top Customer Distribution by City: Identifying High-Density Areas</a:t>
            </a:r>
            <a:endParaRPr lang="en-IN" sz="4000" dirty="0"/>
          </a:p>
        </p:txBody>
      </p:sp>
      <p:pic>
        <p:nvPicPr>
          <p:cNvPr id="5" name="Content Placeholder 4">
            <a:extLst>
              <a:ext uri="{FF2B5EF4-FFF2-40B4-BE49-F238E27FC236}">
                <a16:creationId xmlns:a16="http://schemas.microsoft.com/office/drawing/2014/main" id="{A1DA7CF1-6FAE-00F2-EE9F-9B5122CBE8F8}"/>
              </a:ext>
            </a:extLst>
          </p:cNvPr>
          <p:cNvPicPr>
            <a:picLocks noGrp="1" noChangeAspect="1"/>
          </p:cNvPicPr>
          <p:nvPr>
            <p:ph idx="1"/>
          </p:nvPr>
        </p:nvPicPr>
        <p:blipFill>
          <a:blip r:embed="rId2"/>
          <a:stretch>
            <a:fillRect/>
          </a:stretch>
        </p:blipFill>
        <p:spPr>
          <a:xfrm>
            <a:off x="1234440" y="2303779"/>
            <a:ext cx="9006840" cy="3923285"/>
          </a:xfrm>
        </p:spPr>
      </p:pic>
    </p:spTree>
    <p:extLst>
      <p:ext uri="{BB962C8B-B14F-4D97-AF65-F5344CB8AC3E}">
        <p14:creationId xmlns:p14="http://schemas.microsoft.com/office/powerpoint/2010/main" val="1733644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28826-E5B4-19D9-28AE-B1A3AA1A55A8}"/>
              </a:ext>
            </a:extLst>
          </p:cNvPr>
          <p:cNvSpPr>
            <a:spLocks noGrp="1"/>
          </p:cNvSpPr>
          <p:nvPr>
            <p:ph type="title"/>
          </p:nvPr>
        </p:nvSpPr>
        <p:spPr/>
        <p:txBody>
          <a:bodyPr>
            <a:normAutofit/>
          </a:bodyPr>
          <a:lstStyle/>
          <a:p>
            <a:r>
              <a:rPr lang="en-US" sz="3600" dirty="0"/>
              <a:t>City-wise Customer Distribution: Identifying the Least Populated Areas</a:t>
            </a:r>
            <a:endParaRPr lang="en-IN" sz="3600" dirty="0"/>
          </a:p>
        </p:txBody>
      </p:sp>
      <p:pic>
        <p:nvPicPr>
          <p:cNvPr id="5" name="Picture 4">
            <a:extLst>
              <a:ext uri="{FF2B5EF4-FFF2-40B4-BE49-F238E27FC236}">
                <a16:creationId xmlns:a16="http://schemas.microsoft.com/office/drawing/2014/main" id="{EA638BD4-84E7-1576-52A1-A798010365F9}"/>
              </a:ext>
            </a:extLst>
          </p:cNvPr>
          <p:cNvPicPr>
            <a:picLocks noChangeAspect="1"/>
          </p:cNvPicPr>
          <p:nvPr/>
        </p:nvPicPr>
        <p:blipFill>
          <a:blip r:embed="rId2"/>
          <a:stretch>
            <a:fillRect/>
          </a:stretch>
        </p:blipFill>
        <p:spPr>
          <a:xfrm>
            <a:off x="1970464" y="3004369"/>
            <a:ext cx="8251072" cy="2884006"/>
          </a:xfrm>
          <a:prstGeom prst="rect">
            <a:avLst/>
          </a:prstGeom>
        </p:spPr>
      </p:pic>
      <p:sp>
        <p:nvSpPr>
          <p:cNvPr id="7" name="TextBox 6">
            <a:extLst>
              <a:ext uri="{FF2B5EF4-FFF2-40B4-BE49-F238E27FC236}">
                <a16:creationId xmlns:a16="http://schemas.microsoft.com/office/drawing/2014/main" id="{2CF20A30-924C-7EE2-AC18-43FCCA06603C}"/>
              </a:ext>
            </a:extLst>
          </p:cNvPr>
          <p:cNvSpPr txBox="1"/>
          <p:nvPr/>
        </p:nvSpPr>
        <p:spPr>
          <a:xfrm>
            <a:off x="5717204" y="1566043"/>
            <a:ext cx="2398981" cy="1200329"/>
          </a:xfrm>
          <a:prstGeom prst="rect">
            <a:avLst/>
          </a:prstGeom>
          <a:noFill/>
        </p:spPr>
        <p:txBody>
          <a:bodyPr wrap="square" rtlCol="0">
            <a:spAutoFit/>
          </a:bodyPr>
          <a:lstStyle/>
          <a:p>
            <a:r>
              <a:rPr lang="en-US" b="1" i="0" dirty="0">
                <a:solidFill>
                  <a:srgbClr val="0070C0"/>
                </a:solidFill>
                <a:effectLst/>
                <a:latin typeface="Söhne"/>
              </a:rPr>
              <a:t>In this visual identity, after the city 'Rio de Janeiro,' all customer distribution is equal.</a:t>
            </a:r>
            <a:endParaRPr lang="en-IN" b="1" dirty="0">
              <a:solidFill>
                <a:srgbClr val="0070C0"/>
              </a:solidFill>
            </a:endParaRPr>
          </a:p>
        </p:txBody>
      </p:sp>
    </p:spTree>
    <p:extLst>
      <p:ext uri="{BB962C8B-B14F-4D97-AF65-F5344CB8AC3E}">
        <p14:creationId xmlns:p14="http://schemas.microsoft.com/office/powerpoint/2010/main" val="1320582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B72FB-24DD-B96B-A204-B22A055E6C4A}"/>
              </a:ext>
            </a:extLst>
          </p:cNvPr>
          <p:cNvSpPr>
            <a:spLocks noGrp="1"/>
          </p:cNvSpPr>
          <p:nvPr>
            <p:ph type="title"/>
          </p:nvPr>
        </p:nvSpPr>
        <p:spPr>
          <a:xfrm>
            <a:off x="1069847" y="671063"/>
            <a:ext cx="9752209" cy="1361923"/>
          </a:xfrm>
        </p:spPr>
        <p:txBody>
          <a:bodyPr>
            <a:normAutofit/>
          </a:bodyPr>
          <a:lstStyle/>
          <a:p>
            <a:r>
              <a:rPr lang="en-US" sz="3600" dirty="0"/>
              <a:t>Top Customer Distribution by City with Postal Codes: Identifying High-Density Areas</a:t>
            </a:r>
            <a:endParaRPr lang="en-IN" sz="3600" dirty="0"/>
          </a:p>
        </p:txBody>
      </p:sp>
      <p:pic>
        <p:nvPicPr>
          <p:cNvPr id="11" name="Content Placeholder 10">
            <a:extLst>
              <a:ext uri="{FF2B5EF4-FFF2-40B4-BE49-F238E27FC236}">
                <a16:creationId xmlns:a16="http://schemas.microsoft.com/office/drawing/2014/main" id="{B2EABC1A-906B-FF1C-233B-3BEA061E0E90}"/>
              </a:ext>
            </a:extLst>
          </p:cNvPr>
          <p:cNvPicPr>
            <a:picLocks noGrp="1" noChangeAspect="1"/>
          </p:cNvPicPr>
          <p:nvPr>
            <p:ph idx="1"/>
          </p:nvPr>
        </p:nvPicPr>
        <p:blipFill>
          <a:blip r:embed="rId2"/>
          <a:stretch>
            <a:fillRect/>
          </a:stretch>
        </p:blipFill>
        <p:spPr>
          <a:xfrm>
            <a:off x="1123483" y="1866034"/>
            <a:ext cx="9136211" cy="3983485"/>
          </a:xfrm>
        </p:spPr>
      </p:pic>
    </p:spTree>
    <p:extLst>
      <p:ext uri="{BB962C8B-B14F-4D97-AF65-F5344CB8AC3E}">
        <p14:creationId xmlns:p14="http://schemas.microsoft.com/office/powerpoint/2010/main" val="1690597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A6C184A-1A1F-42FF-8720-7C90FE0049D7}"/>
              </a:ext>
            </a:extLst>
          </p:cNvPr>
          <p:cNvPicPr>
            <a:picLocks noChangeAspect="1"/>
          </p:cNvPicPr>
          <p:nvPr/>
        </p:nvPicPr>
        <p:blipFill>
          <a:blip r:embed="rId2"/>
          <a:stretch>
            <a:fillRect/>
          </a:stretch>
        </p:blipFill>
        <p:spPr>
          <a:xfrm>
            <a:off x="6970322" y="730853"/>
            <a:ext cx="1678378" cy="1022222"/>
          </a:xfrm>
          <a:prstGeom prst="rect">
            <a:avLst/>
          </a:prstGeom>
        </p:spPr>
      </p:pic>
      <p:pic>
        <p:nvPicPr>
          <p:cNvPr id="11" name="Picture 10">
            <a:extLst>
              <a:ext uri="{FF2B5EF4-FFF2-40B4-BE49-F238E27FC236}">
                <a16:creationId xmlns:a16="http://schemas.microsoft.com/office/drawing/2014/main" id="{E54E4E7D-41F7-36A4-9643-E477117C5F08}"/>
              </a:ext>
            </a:extLst>
          </p:cNvPr>
          <p:cNvPicPr>
            <a:picLocks noChangeAspect="1"/>
          </p:cNvPicPr>
          <p:nvPr/>
        </p:nvPicPr>
        <p:blipFill>
          <a:blip r:embed="rId3"/>
          <a:stretch>
            <a:fillRect/>
          </a:stretch>
        </p:blipFill>
        <p:spPr>
          <a:xfrm>
            <a:off x="1483658" y="1841915"/>
            <a:ext cx="4764742" cy="3107440"/>
          </a:xfrm>
          <a:prstGeom prst="rect">
            <a:avLst/>
          </a:prstGeom>
        </p:spPr>
      </p:pic>
    </p:spTree>
    <p:extLst>
      <p:ext uri="{BB962C8B-B14F-4D97-AF65-F5344CB8AC3E}">
        <p14:creationId xmlns:p14="http://schemas.microsoft.com/office/powerpoint/2010/main" val="625577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8F74-17A7-F0F6-9818-BB40998FAF41}"/>
              </a:ext>
            </a:extLst>
          </p:cNvPr>
          <p:cNvSpPr>
            <a:spLocks noGrp="1"/>
          </p:cNvSpPr>
          <p:nvPr>
            <p:ph type="title"/>
          </p:nvPr>
        </p:nvSpPr>
        <p:spPr/>
        <p:txBody>
          <a:bodyPr>
            <a:normAutofit/>
          </a:bodyPr>
          <a:lstStyle/>
          <a:p>
            <a:r>
              <a:rPr lang="en-US" sz="4000" b="1" i="0" dirty="0">
                <a:solidFill>
                  <a:srgbClr val="0D0D0D"/>
                </a:solidFill>
                <a:effectLst/>
                <a:latin typeface="Söhne"/>
              </a:rPr>
              <a:t>Global Purchasing Power: A Comparative Analysis Across Countries</a:t>
            </a:r>
            <a:endParaRPr lang="en-IN" sz="4000" b="1" dirty="0"/>
          </a:p>
        </p:txBody>
      </p:sp>
      <p:pic>
        <p:nvPicPr>
          <p:cNvPr id="5" name="Content Placeholder 4">
            <a:extLst>
              <a:ext uri="{FF2B5EF4-FFF2-40B4-BE49-F238E27FC236}">
                <a16:creationId xmlns:a16="http://schemas.microsoft.com/office/drawing/2014/main" id="{7251235C-71B5-8863-03B9-3BD0E810EB0F}"/>
              </a:ext>
            </a:extLst>
          </p:cNvPr>
          <p:cNvPicPr>
            <a:picLocks noGrp="1" noChangeAspect="1"/>
          </p:cNvPicPr>
          <p:nvPr>
            <p:ph idx="1"/>
          </p:nvPr>
        </p:nvPicPr>
        <p:blipFill>
          <a:blip r:embed="rId2"/>
          <a:stretch>
            <a:fillRect/>
          </a:stretch>
        </p:blipFill>
        <p:spPr>
          <a:xfrm>
            <a:off x="1797272" y="2243428"/>
            <a:ext cx="7965511" cy="3892198"/>
          </a:xfrm>
        </p:spPr>
      </p:pic>
    </p:spTree>
    <p:extLst>
      <p:ext uri="{BB962C8B-B14F-4D97-AF65-F5344CB8AC3E}">
        <p14:creationId xmlns:p14="http://schemas.microsoft.com/office/powerpoint/2010/main" val="774932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C64416-052F-2707-A260-92FCD19BDC63}"/>
              </a:ext>
            </a:extLst>
          </p:cNvPr>
          <p:cNvPicPr>
            <a:picLocks noChangeAspect="1"/>
          </p:cNvPicPr>
          <p:nvPr/>
        </p:nvPicPr>
        <p:blipFill>
          <a:blip r:embed="rId2"/>
          <a:stretch>
            <a:fillRect/>
          </a:stretch>
        </p:blipFill>
        <p:spPr>
          <a:xfrm>
            <a:off x="1292197" y="1680918"/>
            <a:ext cx="9136886" cy="4736211"/>
          </a:xfrm>
          <a:prstGeom prst="rect">
            <a:avLst/>
          </a:prstGeom>
        </p:spPr>
      </p:pic>
    </p:spTree>
    <p:extLst>
      <p:ext uri="{BB962C8B-B14F-4D97-AF65-F5344CB8AC3E}">
        <p14:creationId xmlns:p14="http://schemas.microsoft.com/office/powerpoint/2010/main" val="1139968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C150-B793-7047-D5E9-9B9EC3BBEE85}"/>
              </a:ext>
            </a:extLst>
          </p:cNvPr>
          <p:cNvSpPr>
            <a:spLocks noGrp="1"/>
          </p:cNvSpPr>
          <p:nvPr>
            <p:ph type="ctrTitle"/>
          </p:nvPr>
        </p:nvSpPr>
        <p:spPr>
          <a:xfrm>
            <a:off x="1115627" y="1949735"/>
            <a:ext cx="9590843" cy="1479266"/>
          </a:xfrm>
        </p:spPr>
        <p:txBody>
          <a:bodyPr/>
          <a:lstStyle/>
          <a:p>
            <a:r>
              <a:rPr lang="en-US" sz="5400" b="1" i="0" dirty="0">
                <a:solidFill>
                  <a:srgbClr val="0D0D0D"/>
                </a:solidFill>
                <a:effectLst/>
                <a:latin typeface="Söhne"/>
              </a:rPr>
              <a:t>2.Customer </a:t>
            </a:r>
            <a:r>
              <a:rPr lang="en-US" sz="5400" b="1" i="0" dirty="0">
                <a:solidFill>
                  <a:srgbClr val="0D0D0D"/>
                </a:solidFill>
                <a:effectLst/>
                <a:latin typeface="Segoe UI" panose="020B0502040204020203" pitchFamily="34" charset="0"/>
                <a:cs typeface="Segoe UI" panose="020B0502040204020203" pitchFamily="34" charset="0"/>
              </a:rPr>
              <a:t>Acquisition</a:t>
            </a:r>
            <a:r>
              <a:rPr lang="en-US" sz="5400" b="1" i="0" dirty="0">
                <a:solidFill>
                  <a:srgbClr val="0D0D0D"/>
                </a:solidFill>
                <a:effectLst/>
                <a:latin typeface="Söhne"/>
              </a:rPr>
              <a:t> Trends Over Time: A Visual Analysis</a:t>
            </a:r>
            <a:endParaRPr lang="en-IN" sz="5400" b="1" dirty="0"/>
          </a:p>
        </p:txBody>
      </p:sp>
    </p:spTree>
    <p:extLst>
      <p:ext uri="{BB962C8B-B14F-4D97-AF65-F5344CB8AC3E}">
        <p14:creationId xmlns:p14="http://schemas.microsoft.com/office/powerpoint/2010/main" val="10800186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71722-D455-B630-E1B6-26944F6324A3}"/>
              </a:ext>
            </a:extLst>
          </p:cNvPr>
          <p:cNvSpPr>
            <a:spLocks noGrp="1"/>
          </p:cNvSpPr>
          <p:nvPr>
            <p:ph type="title"/>
          </p:nvPr>
        </p:nvSpPr>
        <p:spPr>
          <a:xfrm>
            <a:off x="1069848" y="1669001"/>
            <a:ext cx="10058400" cy="3568823"/>
          </a:xfrm>
        </p:spPr>
        <p:txBody>
          <a:bodyPr>
            <a:normAutofit fontScale="90000"/>
          </a:bodyPr>
          <a:lstStyle/>
          <a:p>
            <a:r>
              <a:rPr lang="en-US" sz="5400" b="1" i="0" dirty="0">
                <a:solidFill>
                  <a:srgbClr val="0070C0"/>
                </a:solidFill>
                <a:effectLst/>
                <a:latin typeface="Söhne"/>
              </a:rPr>
              <a:t>In this project, we offer discounts to examine the trends of customer acquisition costs.</a:t>
            </a:r>
            <a:br>
              <a:rPr lang="en-IN" sz="5400" b="1" dirty="0">
                <a:solidFill>
                  <a:srgbClr val="0070C0"/>
                </a:solidFill>
              </a:rPr>
            </a:br>
            <a:endParaRPr lang="en-IN" dirty="0"/>
          </a:p>
        </p:txBody>
      </p:sp>
    </p:spTree>
    <p:extLst>
      <p:ext uri="{BB962C8B-B14F-4D97-AF65-F5344CB8AC3E}">
        <p14:creationId xmlns:p14="http://schemas.microsoft.com/office/powerpoint/2010/main" val="15236790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AFD2E-EA44-AA5D-8978-1B73CB45B6B6}"/>
              </a:ext>
            </a:extLst>
          </p:cNvPr>
          <p:cNvSpPr>
            <a:spLocks noGrp="1"/>
          </p:cNvSpPr>
          <p:nvPr>
            <p:ph type="title"/>
          </p:nvPr>
        </p:nvSpPr>
        <p:spPr/>
        <p:txBody>
          <a:bodyPr/>
          <a:lstStyle/>
          <a:p>
            <a:r>
              <a:rPr lang="en-US" b="1" i="0" dirty="0">
                <a:solidFill>
                  <a:srgbClr val="0D0D0D"/>
                </a:solidFill>
                <a:effectLst/>
                <a:latin typeface="Söhne"/>
              </a:rPr>
              <a:t>Customer Acquisition Trends Over Time: A Visual Analysis</a:t>
            </a:r>
            <a:endParaRPr lang="en-IN" b="1" dirty="0"/>
          </a:p>
        </p:txBody>
      </p:sp>
      <p:pic>
        <p:nvPicPr>
          <p:cNvPr id="5" name="Content Placeholder 4">
            <a:extLst>
              <a:ext uri="{FF2B5EF4-FFF2-40B4-BE49-F238E27FC236}">
                <a16:creationId xmlns:a16="http://schemas.microsoft.com/office/drawing/2014/main" id="{7A550F33-6DE5-07D2-C291-DBE77233565A}"/>
              </a:ext>
            </a:extLst>
          </p:cNvPr>
          <p:cNvPicPr>
            <a:picLocks noGrp="1" noChangeAspect="1"/>
          </p:cNvPicPr>
          <p:nvPr>
            <p:ph idx="1"/>
          </p:nvPr>
        </p:nvPicPr>
        <p:blipFill>
          <a:blip r:embed="rId2"/>
          <a:stretch>
            <a:fillRect/>
          </a:stretch>
        </p:blipFill>
        <p:spPr>
          <a:xfrm>
            <a:off x="1651247" y="2370337"/>
            <a:ext cx="8158577" cy="4028645"/>
          </a:xfrm>
        </p:spPr>
      </p:pic>
    </p:spTree>
    <p:extLst>
      <p:ext uri="{BB962C8B-B14F-4D97-AF65-F5344CB8AC3E}">
        <p14:creationId xmlns:p14="http://schemas.microsoft.com/office/powerpoint/2010/main" val="3992938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9C0BB00-CBEF-673D-1B77-94ED1361F1A6}"/>
              </a:ext>
            </a:extLst>
          </p:cNvPr>
          <p:cNvPicPr>
            <a:picLocks noGrp="1" noChangeAspect="1"/>
          </p:cNvPicPr>
          <p:nvPr>
            <p:ph idx="1"/>
          </p:nvPr>
        </p:nvPicPr>
        <p:blipFill>
          <a:blip r:embed="rId2"/>
          <a:stretch>
            <a:fillRect/>
          </a:stretch>
        </p:blipFill>
        <p:spPr>
          <a:xfrm>
            <a:off x="177552" y="1854571"/>
            <a:ext cx="4165268" cy="3296697"/>
          </a:xfrm>
        </p:spPr>
      </p:pic>
      <p:pic>
        <p:nvPicPr>
          <p:cNvPr id="9" name="Picture 8">
            <a:extLst>
              <a:ext uri="{FF2B5EF4-FFF2-40B4-BE49-F238E27FC236}">
                <a16:creationId xmlns:a16="http://schemas.microsoft.com/office/drawing/2014/main" id="{0ABC999C-2283-C611-7216-08E5E8887D74}"/>
              </a:ext>
            </a:extLst>
          </p:cNvPr>
          <p:cNvPicPr>
            <a:picLocks noChangeAspect="1"/>
          </p:cNvPicPr>
          <p:nvPr/>
        </p:nvPicPr>
        <p:blipFill>
          <a:blip r:embed="rId3"/>
          <a:stretch>
            <a:fillRect/>
          </a:stretch>
        </p:blipFill>
        <p:spPr>
          <a:xfrm>
            <a:off x="4342820" y="1874546"/>
            <a:ext cx="4028822" cy="3296697"/>
          </a:xfrm>
          <a:prstGeom prst="rect">
            <a:avLst/>
          </a:prstGeom>
        </p:spPr>
      </p:pic>
      <p:pic>
        <p:nvPicPr>
          <p:cNvPr id="11" name="Picture 10">
            <a:extLst>
              <a:ext uri="{FF2B5EF4-FFF2-40B4-BE49-F238E27FC236}">
                <a16:creationId xmlns:a16="http://schemas.microsoft.com/office/drawing/2014/main" id="{C4DC12BB-6ACA-1EE0-BADD-790A8420805B}"/>
              </a:ext>
            </a:extLst>
          </p:cNvPr>
          <p:cNvPicPr>
            <a:picLocks noChangeAspect="1"/>
          </p:cNvPicPr>
          <p:nvPr/>
        </p:nvPicPr>
        <p:blipFill>
          <a:blip r:embed="rId4"/>
          <a:stretch>
            <a:fillRect/>
          </a:stretch>
        </p:blipFill>
        <p:spPr>
          <a:xfrm>
            <a:off x="8508088" y="1714803"/>
            <a:ext cx="3683912" cy="3428394"/>
          </a:xfrm>
          <a:prstGeom prst="rect">
            <a:avLst/>
          </a:prstGeom>
        </p:spPr>
      </p:pic>
      <p:sp>
        <p:nvSpPr>
          <p:cNvPr id="12" name="TextBox 11">
            <a:extLst>
              <a:ext uri="{FF2B5EF4-FFF2-40B4-BE49-F238E27FC236}">
                <a16:creationId xmlns:a16="http://schemas.microsoft.com/office/drawing/2014/main" id="{A45F4EE0-24AC-F85E-A5AE-6ABA1AF0AD4A}"/>
              </a:ext>
            </a:extLst>
          </p:cNvPr>
          <p:cNvSpPr txBox="1"/>
          <p:nvPr/>
        </p:nvSpPr>
        <p:spPr>
          <a:xfrm>
            <a:off x="2148395" y="1068472"/>
            <a:ext cx="914400" cy="646331"/>
          </a:xfrm>
          <a:prstGeom prst="rect">
            <a:avLst/>
          </a:prstGeom>
          <a:noFill/>
        </p:spPr>
        <p:txBody>
          <a:bodyPr wrap="square" rtlCol="0">
            <a:spAutoFit/>
          </a:bodyPr>
          <a:lstStyle/>
          <a:p>
            <a:r>
              <a:rPr lang="en-IN" b="1" dirty="0"/>
              <a:t>Year 1994</a:t>
            </a:r>
          </a:p>
        </p:txBody>
      </p:sp>
      <p:sp>
        <p:nvSpPr>
          <p:cNvPr id="13" name="TextBox 12">
            <a:extLst>
              <a:ext uri="{FF2B5EF4-FFF2-40B4-BE49-F238E27FC236}">
                <a16:creationId xmlns:a16="http://schemas.microsoft.com/office/drawing/2014/main" id="{33BE2803-D23B-6EEB-A6F8-B5CFF1A64FDC}"/>
              </a:ext>
            </a:extLst>
          </p:cNvPr>
          <p:cNvSpPr txBox="1"/>
          <p:nvPr/>
        </p:nvSpPr>
        <p:spPr>
          <a:xfrm>
            <a:off x="5790701" y="1068472"/>
            <a:ext cx="914400" cy="923330"/>
          </a:xfrm>
          <a:prstGeom prst="rect">
            <a:avLst/>
          </a:prstGeom>
          <a:noFill/>
        </p:spPr>
        <p:txBody>
          <a:bodyPr wrap="square" rtlCol="0">
            <a:spAutoFit/>
          </a:bodyPr>
          <a:lstStyle/>
          <a:p>
            <a:r>
              <a:rPr lang="en-IN" b="1" dirty="0"/>
              <a:t>Year 1995</a:t>
            </a:r>
          </a:p>
          <a:p>
            <a:endParaRPr lang="en-IN" b="1" dirty="0"/>
          </a:p>
        </p:txBody>
      </p:sp>
      <p:sp>
        <p:nvSpPr>
          <p:cNvPr id="14" name="TextBox 13">
            <a:extLst>
              <a:ext uri="{FF2B5EF4-FFF2-40B4-BE49-F238E27FC236}">
                <a16:creationId xmlns:a16="http://schemas.microsoft.com/office/drawing/2014/main" id="{DD26DF64-23F2-F168-1980-765FCE9400A8}"/>
              </a:ext>
            </a:extLst>
          </p:cNvPr>
          <p:cNvSpPr txBox="1"/>
          <p:nvPr/>
        </p:nvSpPr>
        <p:spPr>
          <a:xfrm>
            <a:off x="9892844" y="947143"/>
            <a:ext cx="914400" cy="646331"/>
          </a:xfrm>
          <a:prstGeom prst="rect">
            <a:avLst/>
          </a:prstGeom>
          <a:noFill/>
        </p:spPr>
        <p:txBody>
          <a:bodyPr wrap="square" rtlCol="0">
            <a:spAutoFit/>
          </a:bodyPr>
          <a:lstStyle/>
          <a:p>
            <a:r>
              <a:rPr lang="en-IN" b="1" dirty="0"/>
              <a:t>Year 1996</a:t>
            </a:r>
          </a:p>
        </p:txBody>
      </p:sp>
    </p:spTree>
    <p:extLst>
      <p:ext uri="{BB962C8B-B14F-4D97-AF65-F5344CB8AC3E}">
        <p14:creationId xmlns:p14="http://schemas.microsoft.com/office/powerpoint/2010/main" val="3055815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088EC35-6A2B-CBF6-8E43-E7EC658BC0DD}"/>
              </a:ext>
            </a:extLst>
          </p:cNvPr>
          <p:cNvPicPr>
            <a:picLocks noChangeAspect="1"/>
          </p:cNvPicPr>
          <p:nvPr/>
        </p:nvPicPr>
        <p:blipFill>
          <a:blip r:embed="rId2"/>
          <a:stretch>
            <a:fillRect/>
          </a:stretch>
        </p:blipFill>
        <p:spPr>
          <a:xfrm>
            <a:off x="464202" y="1818983"/>
            <a:ext cx="11263595" cy="3220033"/>
          </a:xfrm>
          <a:prstGeom prst="rect">
            <a:avLst/>
          </a:prstGeom>
        </p:spPr>
      </p:pic>
    </p:spTree>
    <p:extLst>
      <p:ext uri="{BB962C8B-B14F-4D97-AF65-F5344CB8AC3E}">
        <p14:creationId xmlns:p14="http://schemas.microsoft.com/office/powerpoint/2010/main" val="2353302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C150-B793-7047-D5E9-9B9EC3BBEE85}"/>
              </a:ext>
            </a:extLst>
          </p:cNvPr>
          <p:cNvSpPr>
            <a:spLocks noGrp="1"/>
          </p:cNvSpPr>
          <p:nvPr>
            <p:ph type="ctrTitle"/>
          </p:nvPr>
        </p:nvSpPr>
        <p:spPr>
          <a:xfrm>
            <a:off x="1204404" y="1686757"/>
            <a:ext cx="9590843" cy="2008574"/>
          </a:xfrm>
        </p:spPr>
        <p:txBody>
          <a:bodyPr/>
          <a:lstStyle/>
          <a:p>
            <a:pPr algn="l"/>
            <a:r>
              <a:rPr lang="en-US" sz="4000" b="1" i="0" dirty="0">
                <a:solidFill>
                  <a:srgbClr val="24292E"/>
                </a:solidFill>
                <a:effectLst/>
                <a:latin typeface="Plus Jakarta Sans"/>
              </a:rPr>
              <a:t>3.Can we visualize the distribution of customer demographics such as age, gender, or income using histograms or pie charts?</a:t>
            </a:r>
          </a:p>
        </p:txBody>
      </p:sp>
    </p:spTree>
    <p:extLst>
      <p:ext uri="{BB962C8B-B14F-4D97-AF65-F5344CB8AC3E}">
        <p14:creationId xmlns:p14="http://schemas.microsoft.com/office/powerpoint/2010/main" val="19455678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4C424F-358A-7747-B27F-03B775E7EC28}"/>
              </a:ext>
            </a:extLst>
          </p:cNvPr>
          <p:cNvSpPr>
            <a:spLocks noGrp="1"/>
          </p:cNvSpPr>
          <p:nvPr>
            <p:ph idx="1"/>
          </p:nvPr>
        </p:nvSpPr>
        <p:spPr>
          <a:xfrm>
            <a:off x="1069848" y="2121408"/>
            <a:ext cx="10058400" cy="2642617"/>
          </a:xfrm>
        </p:spPr>
        <p:txBody>
          <a:bodyPr>
            <a:normAutofit/>
          </a:bodyPr>
          <a:lstStyle/>
          <a:p>
            <a:r>
              <a:rPr lang="en-US" sz="4400" b="1" i="0" dirty="0">
                <a:solidFill>
                  <a:srgbClr val="0D0D0D"/>
                </a:solidFill>
                <a:effectLst/>
                <a:latin typeface="Söhne"/>
              </a:rPr>
              <a:t>Question 3: It's not possible to solve because we don't have demographic data about the customer's age, gender, and income.</a:t>
            </a:r>
            <a:endParaRPr lang="en-IN" sz="4400" b="1" dirty="0"/>
          </a:p>
        </p:txBody>
      </p:sp>
    </p:spTree>
    <p:extLst>
      <p:ext uri="{BB962C8B-B14F-4D97-AF65-F5344CB8AC3E}">
        <p14:creationId xmlns:p14="http://schemas.microsoft.com/office/powerpoint/2010/main" val="19146918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C150-B793-7047-D5E9-9B9EC3BBEE85}"/>
              </a:ext>
            </a:extLst>
          </p:cNvPr>
          <p:cNvSpPr>
            <a:spLocks noGrp="1"/>
          </p:cNvSpPr>
          <p:nvPr>
            <p:ph type="ctrTitle"/>
          </p:nvPr>
        </p:nvSpPr>
        <p:spPr>
          <a:xfrm>
            <a:off x="1097280" y="3000873"/>
            <a:ext cx="9592248" cy="428127"/>
          </a:xfrm>
        </p:spPr>
        <p:txBody>
          <a:bodyPr/>
          <a:lstStyle/>
          <a:p>
            <a:r>
              <a:rPr lang="en-US" sz="4000" b="1" dirty="0">
                <a:solidFill>
                  <a:srgbClr val="24292E"/>
                </a:solidFill>
                <a:latin typeface="Segoe UI" panose="020B0502040204020203" pitchFamily="34" charset="0"/>
                <a:cs typeface="Segoe UI" panose="020B0502040204020203" pitchFamily="34" charset="0"/>
              </a:rPr>
              <a:t>4</a:t>
            </a:r>
            <a:r>
              <a:rPr lang="en-US" sz="4000" b="1" i="0" dirty="0">
                <a:solidFill>
                  <a:srgbClr val="24292E"/>
                </a:solidFill>
                <a:effectLst/>
                <a:latin typeface="Segoe UI" panose="020B0502040204020203" pitchFamily="34" charset="0"/>
                <a:cs typeface="Segoe UI" panose="020B0502040204020203" pitchFamily="34" charset="0"/>
              </a:rPr>
              <a:t>.How does order volume change over time? Can we create a time series chart or stacked bar chart to visualize it?</a:t>
            </a:r>
            <a:br>
              <a:rPr lang="en-US" sz="4000" b="1" i="0" dirty="0">
                <a:solidFill>
                  <a:srgbClr val="24292E"/>
                </a:solidFill>
                <a:effectLst/>
                <a:latin typeface="Segoe UI" panose="020B0502040204020203" pitchFamily="34" charset="0"/>
                <a:cs typeface="Segoe UI" panose="020B0502040204020203" pitchFamily="34" charset="0"/>
              </a:rPr>
            </a:br>
            <a:endParaRPr lang="en-US" sz="4000" b="1" i="0" dirty="0">
              <a:solidFill>
                <a:srgbClr val="24292E"/>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45365275"/>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764AA-A6D8-169C-C0DD-12176FEF7717}"/>
              </a:ext>
            </a:extLst>
          </p:cNvPr>
          <p:cNvSpPr>
            <a:spLocks noGrp="1"/>
          </p:cNvSpPr>
          <p:nvPr>
            <p:ph type="title"/>
          </p:nvPr>
        </p:nvSpPr>
        <p:spPr/>
        <p:txBody>
          <a:bodyPr>
            <a:normAutofit/>
          </a:bodyPr>
          <a:lstStyle/>
          <a:p>
            <a:r>
              <a:rPr lang="en-IN" sz="4800" b="1" i="0" dirty="0">
                <a:solidFill>
                  <a:srgbClr val="0D0D0D"/>
                </a:solidFill>
                <a:effectLst/>
                <a:latin typeface="Söhne"/>
              </a:rPr>
              <a:t>Order Volume Over Time</a:t>
            </a:r>
            <a:endParaRPr lang="en-IN" sz="4800" b="1" dirty="0"/>
          </a:p>
        </p:txBody>
      </p:sp>
      <p:pic>
        <p:nvPicPr>
          <p:cNvPr id="5" name="Content Placeholder 4">
            <a:extLst>
              <a:ext uri="{FF2B5EF4-FFF2-40B4-BE49-F238E27FC236}">
                <a16:creationId xmlns:a16="http://schemas.microsoft.com/office/drawing/2014/main" id="{6D0795D7-7D4A-1760-79F9-77BAC2435DD9}"/>
              </a:ext>
            </a:extLst>
          </p:cNvPr>
          <p:cNvPicPr>
            <a:picLocks noGrp="1" noChangeAspect="1"/>
          </p:cNvPicPr>
          <p:nvPr>
            <p:ph idx="1"/>
          </p:nvPr>
        </p:nvPicPr>
        <p:blipFill>
          <a:blip r:embed="rId2"/>
          <a:stretch>
            <a:fillRect/>
          </a:stretch>
        </p:blipFill>
        <p:spPr>
          <a:xfrm>
            <a:off x="1325880" y="1938019"/>
            <a:ext cx="7932420" cy="3944803"/>
          </a:xfrm>
        </p:spPr>
      </p:pic>
    </p:spTree>
    <p:extLst>
      <p:ext uri="{BB962C8B-B14F-4D97-AF65-F5344CB8AC3E}">
        <p14:creationId xmlns:p14="http://schemas.microsoft.com/office/powerpoint/2010/main" val="35386288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8FD6C5-3EB9-0CF5-7B8E-5F0A5466CE5F}"/>
              </a:ext>
            </a:extLst>
          </p:cNvPr>
          <p:cNvPicPr>
            <a:picLocks noChangeAspect="1"/>
          </p:cNvPicPr>
          <p:nvPr/>
        </p:nvPicPr>
        <p:blipFill>
          <a:blip r:embed="rId2"/>
          <a:stretch>
            <a:fillRect/>
          </a:stretch>
        </p:blipFill>
        <p:spPr>
          <a:xfrm>
            <a:off x="411843" y="1957405"/>
            <a:ext cx="3245757" cy="2709362"/>
          </a:xfrm>
          <a:prstGeom prst="rect">
            <a:avLst/>
          </a:prstGeom>
        </p:spPr>
      </p:pic>
      <p:pic>
        <p:nvPicPr>
          <p:cNvPr id="7" name="Picture 6">
            <a:extLst>
              <a:ext uri="{FF2B5EF4-FFF2-40B4-BE49-F238E27FC236}">
                <a16:creationId xmlns:a16="http://schemas.microsoft.com/office/drawing/2014/main" id="{2A08B0EA-88B1-60F0-3003-488D01E9C411}"/>
              </a:ext>
            </a:extLst>
          </p:cNvPr>
          <p:cNvPicPr>
            <a:picLocks noChangeAspect="1"/>
          </p:cNvPicPr>
          <p:nvPr/>
        </p:nvPicPr>
        <p:blipFill>
          <a:blip r:embed="rId3"/>
          <a:stretch>
            <a:fillRect/>
          </a:stretch>
        </p:blipFill>
        <p:spPr>
          <a:xfrm>
            <a:off x="4088130" y="2109805"/>
            <a:ext cx="3723438" cy="2709362"/>
          </a:xfrm>
          <a:prstGeom prst="rect">
            <a:avLst/>
          </a:prstGeom>
        </p:spPr>
      </p:pic>
      <p:pic>
        <p:nvPicPr>
          <p:cNvPr id="9" name="Picture 8">
            <a:extLst>
              <a:ext uri="{FF2B5EF4-FFF2-40B4-BE49-F238E27FC236}">
                <a16:creationId xmlns:a16="http://schemas.microsoft.com/office/drawing/2014/main" id="{75C1E347-539F-B377-64F1-87772536D9FB}"/>
              </a:ext>
            </a:extLst>
          </p:cNvPr>
          <p:cNvPicPr>
            <a:picLocks noChangeAspect="1"/>
          </p:cNvPicPr>
          <p:nvPr/>
        </p:nvPicPr>
        <p:blipFill>
          <a:blip r:embed="rId4"/>
          <a:stretch>
            <a:fillRect/>
          </a:stretch>
        </p:blipFill>
        <p:spPr>
          <a:xfrm>
            <a:off x="8242098" y="2108155"/>
            <a:ext cx="3616419" cy="2875325"/>
          </a:xfrm>
          <a:prstGeom prst="rect">
            <a:avLst/>
          </a:prstGeom>
        </p:spPr>
      </p:pic>
      <p:sp>
        <p:nvSpPr>
          <p:cNvPr id="10" name="TextBox 9">
            <a:extLst>
              <a:ext uri="{FF2B5EF4-FFF2-40B4-BE49-F238E27FC236}">
                <a16:creationId xmlns:a16="http://schemas.microsoft.com/office/drawing/2014/main" id="{3B11A2F1-69EF-FC80-85ED-501A7F4693CD}"/>
              </a:ext>
            </a:extLst>
          </p:cNvPr>
          <p:cNvSpPr txBox="1"/>
          <p:nvPr/>
        </p:nvSpPr>
        <p:spPr>
          <a:xfrm>
            <a:off x="1402080" y="1303020"/>
            <a:ext cx="914400" cy="646331"/>
          </a:xfrm>
          <a:prstGeom prst="rect">
            <a:avLst/>
          </a:prstGeom>
          <a:noFill/>
        </p:spPr>
        <p:txBody>
          <a:bodyPr wrap="square" rtlCol="0">
            <a:spAutoFit/>
          </a:bodyPr>
          <a:lstStyle/>
          <a:p>
            <a:r>
              <a:rPr lang="en-IN" b="1" dirty="0"/>
              <a:t>Year 1994</a:t>
            </a:r>
          </a:p>
        </p:txBody>
      </p:sp>
      <p:sp>
        <p:nvSpPr>
          <p:cNvPr id="11" name="TextBox 10">
            <a:extLst>
              <a:ext uri="{FF2B5EF4-FFF2-40B4-BE49-F238E27FC236}">
                <a16:creationId xmlns:a16="http://schemas.microsoft.com/office/drawing/2014/main" id="{2997FF12-9B28-789D-0016-80EB7CFBE0AA}"/>
              </a:ext>
            </a:extLst>
          </p:cNvPr>
          <p:cNvSpPr txBox="1"/>
          <p:nvPr/>
        </p:nvSpPr>
        <p:spPr>
          <a:xfrm>
            <a:off x="5492649" y="1290904"/>
            <a:ext cx="914400" cy="646331"/>
          </a:xfrm>
          <a:prstGeom prst="rect">
            <a:avLst/>
          </a:prstGeom>
          <a:noFill/>
        </p:spPr>
        <p:txBody>
          <a:bodyPr wrap="square" rtlCol="0">
            <a:spAutoFit/>
          </a:bodyPr>
          <a:lstStyle/>
          <a:p>
            <a:r>
              <a:rPr lang="en-IN" b="1" dirty="0"/>
              <a:t>Year 1995</a:t>
            </a:r>
          </a:p>
        </p:txBody>
      </p:sp>
      <p:sp>
        <p:nvSpPr>
          <p:cNvPr id="12" name="TextBox 11">
            <a:extLst>
              <a:ext uri="{FF2B5EF4-FFF2-40B4-BE49-F238E27FC236}">
                <a16:creationId xmlns:a16="http://schemas.microsoft.com/office/drawing/2014/main" id="{91650B2B-DC26-86D1-248F-682CBDA428BD}"/>
              </a:ext>
            </a:extLst>
          </p:cNvPr>
          <p:cNvSpPr txBox="1"/>
          <p:nvPr/>
        </p:nvSpPr>
        <p:spPr>
          <a:xfrm>
            <a:off x="9464040" y="1181099"/>
            <a:ext cx="914400" cy="646331"/>
          </a:xfrm>
          <a:prstGeom prst="rect">
            <a:avLst/>
          </a:prstGeom>
          <a:noFill/>
        </p:spPr>
        <p:txBody>
          <a:bodyPr wrap="square" rtlCol="0">
            <a:spAutoFit/>
          </a:bodyPr>
          <a:lstStyle/>
          <a:p>
            <a:r>
              <a:rPr lang="en-IN" b="1" dirty="0"/>
              <a:t>Year 1996</a:t>
            </a:r>
          </a:p>
        </p:txBody>
      </p:sp>
    </p:spTree>
    <p:extLst>
      <p:ext uri="{BB962C8B-B14F-4D97-AF65-F5344CB8AC3E}">
        <p14:creationId xmlns:p14="http://schemas.microsoft.com/office/powerpoint/2010/main" val="38120894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C150-B793-7047-D5E9-9B9EC3BBEE85}"/>
              </a:ext>
            </a:extLst>
          </p:cNvPr>
          <p:cNvSpPr>
            <a:spLocks noGrp="1"/>
          </p:cNvSpPr>
          <p:nvPr>
            <p:ph type="ctrTitle"/>
          </p:nvPr>
        </p:nvSpPr>
        <p:spPr>
          <a:xfrm>
            <a:off x="1219200" y="2263141"/>
            <a:ext cx="9470328" cy="1165860"/>
          </a:xfrm>
        </p:spPr>
        <p:txBody>
          <a:bodyPr/>
          <a:lstStyle/>
          <a:p>
            <a:pPr algn="l"/>
            <a:r>
              <a:rPr lang="en-US" sz="4000" b="1" i="0" dirty="0">
                <a:solidFill>
                  <a:srgbClr val="24292E"/>
                </a:solidFill>
                <a:effectLst/>
                <a:latin typeface="Segoe UI" panose="020B0502040204020203" pitchFamily="34" charset="0"/>
                <a:cs typeface="Segoe UI" panose="020B0502040204020203" pitchFamily="34" charset="0"/>
              </a:rPr>
              <a:t>5.What is the distribution of order values? Can we create a histogram or box plot to display it?</a:t>
            </a:r>
          </a:p>
        </p:txBody>
      </p:sp>
    </p:spTree>
    <p:extLst>
      <p:ext uri="{BB962C8B-B14F-4D97-AF65-F5344CB8AC3E}">
        <p14:creationId xmlns:p14="http://schemas.microsoft.com/office/powerpoint/2010/main" val="24452655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F33E-C853-CF66-5BB0-A8ACEB1A945C}"/>
              </a:ext>
            </a:extLst>
          </p:cNvPr>
          <p:cNvSpPr>
            <a:spLocks noGrp="1"/>
          </p:cNvSpPr>
          <p:nvPr>
            <p:ph type="title"/>
          </p:nvPr>
        </p:nvSpPr>
        <p:spPr>
          <a:xfrm>
            <a:off x="815340" y="65531"/>
            <a:ext cx="7962900" cy="1146048"/>
          </a:xfrm>
        </p:spPr>
        <p:txBody>
          <a:bodyPr>
            <a:normAutofit/>
          </a:bodyPr>
          <a:lstStyle/>
          <a:p>
            <a:r>
              <a:rPr lang="en-IN" sz="3200" dirty="0"/>
              <a:t>    Order Value Distribution</a:t>
            </a:r>
          </a:p>
        </p:txBody>
      </p:sp>
      <p:pic>
        <p:nvPicPr>
          <p:cNvPr id="5" name="Content Placeholder 4">
            <a:extLst>
              <a:ext uri="{FF2B5EF4-FFF2-40B4-BE49-F238E27FC236}">
                <a16:creationId xmlns:a16="http://schemas.microsoft.com/office/drawing/2014/main" id="{EB2FC67E-5FA0-9B7C-64F6-147536CB14AB}"/>
              </a:ext>
            </a:extLst>
          </p:cNvPr>
          <p:cNvPicPr>
            <a:picLocks noGrp="1" noChangeAspect="1"/>
          </p:cNvPicPr>
          <p:nvPr>
            <p:ph idx="1"/>
          </p:nvPr>
        </p:nvPicPr>
        <p:blipFill>
          <a:blip r:embed="rId2"/>
          <a:stretch>
            <a:fillRect/>
          </a:stretch>
        </p:blipFill>
        <p:spPr>
          <a:xfrm>
            <a:off x="2389722" y="1355005"/>
            <a:ext cx="5073046" cy="3666576"/>
          </a:xfrm>
        </p:spPr>
      </p:pic>
    </p:spTree>
    <p:extLst>
      <p:ext uri="{BB962C8B-B14F-4D97-AF65-F5344CB8AC3E}">
        <p14:creationId xmlns:p14="http://schemas.microsoft.com/office/powerpoint/2010/main" val="32137251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8F7E6F-36A0-013E-62EF-50ABCAEBCF54}"/>
              </a:ext>
            </a:extLst>
          </p:cNvPr>
          <p:cNvPicPr>
            <a:picLocks noGrp="1" noChangeAspect="1"/>
          </p:cNvPicPr>
          <p:nvPr>
            <p:ph idx="1"/>
          </p:nvPr>
        </p:nvPicPr>
        <p:blipFill>
          <a:blip r:embed="rId2"/>
          <a:stretch>
            <a:fillRect/>
          </a:stretch>
        </p:blipFill>
        <p:spPr>
          <a:xfrm>
            <a:off x="635608" y="1450340"/>
            <a:ext cx="4027831" cy="3823994"/>
          </a:xfrm>
        </p:spPr>
      </p:pic>
      <p:pic>
        <p:nvPicPr>
          <p:cNvPr id="7" name="Picture 6">
            <a:extLst>
              <a:ext uri="{FF2B5EF4-FFF2-40B4-BE49-F238E27FC236}">
                <a16:creationId xmlns:a16="http://schemas.microsoft.com/office/drawing/2014/main" id="{92D637CC-C44B-BAC9-6D2B-779934364704}"/>
              </a:ext>
            </a:extLst>
          </p:cNvPr>
          <p:cNvPicPr>
            <a:picLocks noChangeAspect="1"/>
          </p:cNvPicPr>
          <p:nvPr/>
        </p:nvPicPr>
        <p:blipFill>
          <a:blip r:embed="rId3"/>
          <a:stretch>
            <a:fillRect/>
          </a:stretch>
        </p:blipFill>
        <p:spPr>
          <a:xfrm>
            <a:off x="6150267" y="1341045"/>
            <a:ext cx="2756591" cy="1668855"/>
          </a:xfrm>
          <a:prstGeom prst="rect">
            <a:avLst/>
          </a:prstGeom>
        </p:spPr>
      </p:pic>
    </p:spTree>
    <p:extLst>
      <p:ext uri="{BB962C8B-B14F-4D97-AF65-F5344CB8AC3E}">
        <p14:creationId xmlns:p14="http://schemas.microsoft.com/office/powerpoint/2010/main" val="25831737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C150-B793-7047-D5E9-9B9EC3BBEE85}"/>
              </a:ext>
            </a:extLst>
          </p:cNvPr>
          <p:cNvSpPr>
            <a:spLocks noGrp="1"/>
          </p:cNvSpPr>
          <p:nvPr>
            <p:ph type="ctrTitle"/>
          </p:nvPr>
        </p:nvSpPr>
        <p:spPr>
          <a:xfrm>
            <a:off x="1219200" y="2263141"/>
            <a:ext cx="9470328" cy="1165860"/>
          </a:xfrm>
        </p:spPr>
        <p:txBody>
          <a:bodyPr/>
          <a:lstStyle/>
          <a:p>
            <a:r>
              <a:rPr lang="en-US" sz="3600" b="1" i="0" dirty="0">
                <a:solidFill>
                  <a:srgbClr val="24292E"/>
                </a:solidFill>
                <a:effectLst/>
                <a:latin typeface="Segoe UI" panose="020B0502040204020203" pitchFamily="34" charset="0"/>
                <a:cs typeface="Segoe UI" panose="020B0502040204020203" pitchFamily="34" charset="0"/>
              </a:rPr>
              <a:t>6.Can we visualize the average order processing time or shipping duration using a bar chart or box plot?</a:t>
            </a:r>
            <a:br>
              <a:rPr lang="en-US" sz="3600" b="1" i="0" dirty="0">
                <a:solidFill>
                  <a:srgbClr val="24292E"/>
                </a:solidFill>
                <a:effectLst/>
                <a:latin typeface="Segoe UI" panose="020B0502040204020203" pitchFamily="34" charset="0"/>
                <a:cs typeface="Segoe UI" panose="020B0502040204020203" pitchFamily="34" charset="0"/>
              </a:rPr>
            </a:br>
            <a:endParaRPr lang="en-US" sz="3600" b="1" i="0" dirty="0">
              <a:solidFill>
                <a:srgbClr val="24292E"/>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946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0F117A-94A2-5759-DD1B-845A44EF1D6B}"/>
              </a:ext>
            </a:extLst>
          </p:cNvPr>
          <p:cNvPicPr>
            <a:picLocks noChangeAspect="1"/>
          </p:cNvPicPr>
          <p:nvPr/>
        </p:nvPicPr>
        <p:blipFill>
          <a:blip r:embed="rId2"/>
          <a:stretch>
            <a:fillRect/>
          </a:stretch>
        </p:blipFill>
        <p:spPr>
          <a:xfrm>
            <a:off x="532661" y="320843"/>
            <a:ext cx="10636110" cy="5942240"/>
          </a:xfrm>
          <a:prstGeom prst="rect">
            <a:avLst/>
          </a:prstGeom>
        </p:spPr>
      </p:pic>
    </p:spTree>
    <p:extLst>
      <p:ext uri="{BB962C8B-B14F-4D97-AF65-F5344CB8AC3E}">
        <p14:creationId xmlns:p14="http://schemas.microsoft.com/office/powerpoint/2010/main" val="4135478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6432F-7353-914E-7AF2-D66986CE3A28}"/>
              </a:ext>
            </a:extLst>
          </p:cNvPr>
          <p:cNvSpPr>
            <a:spLocks noGrp="1"/>
          </p:cNvSpPr>
          <p:nvPr>
            <p:ph type="title"/>
          </p:nvPr>
        </p:nvSpPr>
        <p:spPr>
          <a:xfrm>
            <a:off x="452763" y="3497802"/>
            <a:ext cx="9459246" cy="2965143"/>
          </a:xfrm>
        </p:spPr>
        <p:txBody>
          <a:bodyPr>
            <a:noAutofit/>
          </a:bodyPr>
          <a:lstStyle/>
          <a:p>
            <a:pPr algn="l"/>
            <a:r>
              <a:rPr lang="en-US" sz="1100" b="1" i="0" dirty="0">
                <a:solidFill>
                  <a:srgbClr val="0D0D0D"/>
                </a:solidFill>
                <a:effectLst/>
                <a:latin typeface="Söhne"/>
              </a:rPr>
              <a:t>Order History:</a:t>
            </a:r>
            <a:br>
              <a:rPr lang="en-US" sz="1100" b="0" i="0" dirty="0">
                <a:solidFill>
                  <a:srgbClr val="0D0D0D"/>
                </a:solidFill>
                <a:effectLst/>
                <a:latin typeface="Söhne"/>
              </a:rPr>
            </a:br>
            <a:r>
              <a:rPr lang="en-US" sz="1100" b="0" i="0" dirty="0">
                <a:solidFill>
                  <a:srgbClr val="0D0D0D"/>
                </a:solidFill>
                <a:effectLst/>
                <a:latin typeface="Söhne"/>
              </a:rPr>
              <a:t>Frequency of orders: Customers who make regular purchases are likely more loyal.</a:t>
            </a:r>
            <a:br>
              <a:rPr lang="en-US" sz="1100" b="0" i="0" dirty="0">
                <a:solidFill>
                  <a:srgbClr val="0D0D0D"/>
                </a:solidFill>
                <a:effectLst/>
                <a:latin typeface="Söhne"/>
              </a:rPr>
            </a:br>
            <a:r>
              <a:rPr lang="en-US" sz="1100" b="0" i="0" dirty="0">
                <a:solidFill>
                  <a:srgbClr val="0D0D0D"/>
                </a:solidFill>
                <a:effectLst/>
                <a:latin typeface="Söhne"/>
              </a:rPr>
              <a:t>Order value: Higher-value orders might indicate stronger loyalty.</a:t>
            </a:r>
            <a:br>
              <a:rPr lang="en-US" sz="1100" b="0" i="0" dirty="0">
                <a:solidFill>
                  <a:srgbClr val="0D0D0D"/>
                </a:solidFill>
                <a:effectLst/>
                <a:latin typeface="Söhne"/>
              </a:rPr>
            </a:br>
            <a:r>
              <a:rPr lang="en-US" sz="1100" b="0" i="0" dirty="0">
                <a:solidFill>
                  <a:srgbClr val="0D0D0D"/>
                </a:solidFill>
                <a:effectLst/>
                <a:latin typeface="Söhne"/>
              </a:rPr>
              <a:t>Order dates: Patterns in ordering behavior could reveal seasonal trends or regular purchasing cycles.</a:t>
            </a:r>
            <a:br>
              <a:rPr lang="en-US" sz="1100" b="0" i="0" dirty="0">
                <a:solidFill>
                  <a:srgbClr val="0D0D0D"/>
                </a:solidFill>
                <a:effectLst/>
                <a:latin typeface="Söhne"/>
              </a:rPr>
            </a:br>
            <a:br>
              <a:rPr lang="en-US" sz="1100" b="0" i="0" dirty="0">
                <a:solidFill>
                  <a:srgbClr val="0D0D0D"/>
                </a:solidFill>
                <a:effectLst/>
                <a:latin typeface="Söhne"/>
              </a:rPr>
            </a:br>
            <a:r>
              <a:rPr lang="en-US" sz="1100" b="1" dirty="0">
                <a:solidFill>
                  <a:srgbClr val="0D0D0D"/>
                </a:solidFill>
                <a:latin typeface="Söhne"/>
              </a:rPr>
              <a:t>Product Details:</a:t>
            </a:r>
            <a:br>
              <a:rPr lang="en-US" sz="1100" b="1" dirty="0">
                <a:solidFill>
                  <a:srgbClr val="0D0D0D"/>
                </a:solidFill>
                <a:latin typeface="Söhne"/>
              </a:rPr>
            </a:br>
            <a:r>
              <a:rPr lang="en-US" sz="1100" dirty="0">
                <a:solidFill>
                  <a:srgbClr val="0D0D0D"/>
                </a:solidFill>
                <a:latin typeface="Söhne"/>
              </a:rPr>
              <a:t>Product popularity: Products frequently ordered by customers may contribute to retention.</a:t>
            </a:r>
            <a:br>
              <a:rPr lang="en-US" sz="1100" dirty="0">
                <a:solidFill>
                  <a:srgbClr val="0D0D0D"/>
                </a:solidFill>
                <a:latin typeface="Söhne"/>
              </a:rPr>
            </a:br>
            <a:r>
              <a:rPr lang="en-US" sz="1100" dirty="0">
                <a:solidFill>
                  <a:srgbClr val="0D0D0D"/>
                </a:solidFill>
                <a:latin typeface="Söhne"/>
              </a:rPr>
              <a:t>Product diversity: Offering a wide range of products might keep customers engaged.</a:t>
            </a:r>
            <a:br>
              <a:rPr lang="en-US" sz="1100" dirty="0">
                <a:solidFill>
                  <a:srgbClr val="0D0D0D"/>
                </a:solidFill>
                <a:latin typeface="Söhne"/>
              </a:rPr>
            </a:br>
            <a:r>
              <a:rPr lang="en-US" sz="1100" dirty="0">
                <a:solidFill>
                  <a:srgbClr val="0D0D0D"/>
                </a:solidFill>
                <a:latin typeface="Söhne"/>
              </a:rPr>
              <a:t>Product quality: Consistently delivering high-quality products can enhance loyalty.</a:t>
            </a:r>
            <a:br>
              <a:rPr lang="en-US" sz="1100" b="1" dirty="0">
                <a:solidFill>
                  <a:srgbClr val="0D0D0D"/>
                </a:solidFill>
                <a:latin typeface="Söhne"/>
              </a:rPr>
            </a:br>
            <a:br>
              <a:rPr lang="en-US" sz="1100" b="1" dirty="0">
                <a:solidFill>
                  <a:srgbClr val="0D0D0D"/>
                </a:solidFill>
                <a:latin typeface="Söhne"/>
              </a:rPr>
            </a:br>
            <a:r>
              <a:rPr lang="en-US" sz="1100" b="1" dirty="0">
                <a:solidFill>
                  <a:srgbClr val="0D0D0D"/>
                </a:solidFill>
                <a:latin typeface="Söhne"/>
              </a:rPr>
              <a:t>Supplier Relationships:</a:t>
            </a:r>
            <a:br>
              <a:rPr lang="en-US" sz="1100" b="1" dirty="0">
                <a:solidFill>
                  <a:srgbClr val="0D0D0D"/>
                </a:solidFill>
                <a:latin typeface="Söhne"/>
              </a:rPr>
            </a:br>
            <a:r>
              <a:rPr lang="en-US" sz="1100" dirty="0">
                <a:solidFill>
                  <a:srgbClr val="0D0D0D"/>
                </a:solidFill>
                <a:latin typeface="Söhne"/>
              </a:rPr>
              <a:t>Reliability of suppliers: Dependable suppliers ensure timely delivery and quality products.</a:t>
            </a:r>
            <a:br>
              <a:rPr lang="en-US" sz="1100" dirty="0">
                <a:solidFill>
                  <a:srgbClr val="0D0D0D"/>
                </a:solidFill>
                <a:latin typeface="Söhne"/>
              </a:rPr>
            </a:br>
            <a:r>
              <a:rPr lang="en-US" sz="1100" dirty="0">
                <a:solidFill>
                  <a:srgbClr val="0D0D0D"/>
                </a:solidFill>
                <a:latin typeface="Söhne"/>
              </a:rPr>
              <a:t>Supplier diversity: Working with multiple reliable suppliers can mitigate risks and maintain product availability</a:t>
            </a:r>
            <a:br>
              <a:rPr lang="en-US" sz="1100" dirty="0">
                <a:solidFill>
                  <a:srgbClr val="0D0D0D"/>
                </a:solidFill>
                <a:latin typeface="Söhne"/>
              </a:rPr>
            </a:br>
            <a:br>
              <a:rPr lang="en-US" sz="1100" dirty="0">
                <a:solidFill>
                  <a:srgbClr val="0D0D0D"/>
                </a:solidFill>
                <a:latin typeface="Söhne"/>
              </a:rPr>
            </a:br>
            <a:r>
              <a:rPr lang="en-US" sz="1100" b="1" dirty="0">
                <a:solidFill>
                  <a:srgbClr val="0D0D0D"/>
                </a:solidFill>
                <a:latin typeface="Söhne"/>
              </a:rPr>
              <a:t>Employee Interactions:</a:t>
            </a:r>
            <a:br>
              <a:rPr lang="en-US" sz="1100" b="1" dirty="0">
                <a:solidFill>
                  <a:srgbClr val="0D0D0D"/>
                </a:solidFill>
                <a:latin typeface="Söhne"/>
              </a:rPr>
            </a:br>
            <a:r>
              <a:rPr lang="en-US" sz="1100" dirty="0">
                <a:solidFill>
                  <a:srgbClr val="0D0D0D"/>
                </a:solidFill>
                <a:latin typeface="Söhne"/>
              </a:rPr>
              <a:t>Customer service quality: Positive interactions with employees may enhance customer satisfaction and loyalty.</a:t>
            </a:r>
            <a:br>
              <a:rPr lang="en-US" sz="1100" dirty="0">
                <a:solidFill>
                  <a:srgbClr val="0D0D0D"/>
                </a:solidFill>
                <a:latin typeface="Söhne"/>
              </a:rPr>
            </a:br>
            <a:r>
              <a:rPr lang="en-US" sz="1100" dirty="0">
                <a:solidFill>
                  <a:srgbClr val="0D0D0D"/>
                </a:solidFill>
                <a:latin typeface="Söhne"/>
              </a:rPr>
              <a:t>Employee engagement: Engaged and knowledgeable employees can provide better assistance, improving the overall customer experience.</a:t>
            </a:r>
            <a:br>
              <a:rPr lang="en-US" sz="1100" dirty="0">
                <a:solidFill>
                  <a:srgbClr val="0D0D0D"/>
                </a:solidFill>
                <a:latin typeface="Söhne"/>
              </a:rPr>
            </a:br>
            <a:br>
              <a:rPr lang="en-US" sz="1100" dirty="0">
                <a:solidFill>
                  <a:srgbClr val="0D0D0D"/>
                </a:solidFill>
                <a:latin typeface="Söhne"/>
              </a:rPr>
            </a:br>
            <a:r>
              <a:rPr lang="en-US" sz="1100" b="1" dirty="0">
                <a:solidFill>
                  <a:srgbClr val="0D0D0D"/>
                </a:solidFill>
                <a:latin typeface="Söhne"/>
              </a:rPr>
              <a:t>Discounts and Promotions:</a:t>
            </a:r>
            <a:br>
              <a:rPr lang="en-US" sz="1100" b="1" dirty="0">
                <a:solidFill>
                  <a:srgbClr val="0D0D0D"/>
                </a:solidFill>
                <a:latin typeface="Söhne"/>
              </a:rPr>
            </a:br>
            <a:r>
              <a:rPr lang="en-US" sz="1100" dirty="0">
                <a:solidFill>
                  <a:srgbClr val="0D0D0D"/>
                </a:solidFill>
                <a:latin typeface="Söhne"/>
              </a:rPr>
              <a:t>Effectiveness of discounts: Analyzing the impact of discounts on customer retention.</a:t>
            </a:r>
            <a:br>
              <a:rPr lang="en-US" sz="1100" dirty="0">
                <a:solidFill>
                  <a:srgbClr val="0D0D0D"/>
                </a:solidFill>
                <a:latin typeface="Söhne"/>
              </a:rPr>
            </a:br>
            <a:r>
              <a:rPr lang="en-US" sz="1100" dirty="0">
                <a:solidFill>
                  <a:srgbClr val="0D0D0D"/>
                </a:solidFill>
                <a:latin typeface="Söhne"/>
              </a:rPr>
              <a:t>Frequency of promotions: Regular promotions may incentivize repeat purchases</a:t>
            </a:r>
            <a:r>
              <a:rPr lang="en-US" sz="1100" b="0" i="0" dirty="0">
                <a:solidFill>
                  <a:srgbClr val="0D0D0D"/>
                </a:solidFill>
                <a:effectLst/>
                <a:latin typeface="Söhne"/>
              </a:rPr>
              <a:t>.</a:t>
            </a:r>
            <a:br>
              <a:rPr lang="en-US" sz="1100" b="0" i="0" dirty="0">
                <a:solidFill>
                  <a:srgbClr val="0D0D0D"/>
                </a:solidFill>
                <a:effectLst/>
                <a:latin typeface="Söhne"/>
              </a:rPr>
            </a:br>
            <a:br>
              <a:rPr lang="en-US" sz="1100" b="0" i="0" dirty="0">
                <a:solidFill>
                  <a:srgbClr val="0D0D0D"/>
                </a:solidFill>
                <a:effectLst/>
                <a:latin typeface="Söhne"/>
              </a:rPr>
            </a:br>
            <a:br>
              <a:rPr lang="en-US" sz="1100" b="0" i="0" dirty="0">
                <a:solidFill>
                  <a:srgbClr val="0D0D0D"/>
                </a:solidFill>
                <a:effectLst/>
                <a:latin typeface="Söhne"/>
              </a:rPr>
            </a:br>
            <a:r>
              <a:rPr lang="en-US" sz="1100" b="1" dirty="0">
                <a:solidFill>
                  <a:srgbClr val="0D0D0D"/>
                </a:solidFill>
                <a:latin typeface="Söhne"/>
              </a:rPr>
              <a:t>Shipping and Logistics:</a:t>
            </a:r>
            <a:br>
              <a:rPr lang="en-US" sz="1100" dirty="0">
                <a:solidFill>
                  <a:srgbClr val="0D0D0D"/>
                </a:solidFill>
                <a:latin typeface="Söhne"/>
              </a:rPr>
            </a:br>
            <a:r>
              <a:rPr lang="en-US" sz="1100" dirty="0">
                <a:solidFill>
                  <a:srgbClr val="0D0D0D"/>
                </a:solidFill>
                <a:latin typeface="Söhne"/>
              </a:rPr>
              <a:t>Timeliness of delivery: Prompt shipping can improve customer satisfaction and retention.</a:t>
            </a:r>
            <a:br>
              <a:rPr lang="en-US" sz="1100" dirty="0">
                <a:solidFill>
                  <a:srgbClr val="0D0D0D"/>
                </a:solidFill>
                <a:latin typeface="Söhne"/>
              </a:rPr>
            </a:br>
            <a:r>
              <a:rPr lang="en-US" sz="1100" dirty="0">
                <a:solidFill>
                  <a:srgbClr val="0D0D0D"/>
                </a:solidFill>
                <a:latin typeface="Söhne"/>
              </a:rPr>
              <a:t>Shipping options: Offering flexible shipping options might cater to different customer preferences</a:t>
            </a:r>
            <a:r>
              <a:rPr lang="en-US" sz="1100" b="0" i="0" dirty="0">
                <a:solidFill>
                  <a:srgbClr val="0D0D0D"/>
                </a:solidFill>
                <a:effectLst/>
                <a:latin typeface="Söhne"/>
              </a:rPr>
              <a:t>.</a:t>
            </a:r>
            <a:br>
              <a:rPr lang="en-US" sz="1100" b="0" i="0" dirty="0">
                <a:solidFill>
                  <a:srgbClr val="0D0D0D"/>
                </a:solidFill>
                <a:effectLst/>
                <a:latin typeface="Söhne"/>
              </a:rPr>
            </a:br>
            <a:br>
              <a:rPr lang="en-US" sz="1100" b="0" i="0" dirty="0">
                <a:solidFill>
                  <a:srgbClr val="0D0D0D"/>
                </a:solidFill>
                <a:effectLst/>
                <a:latin typeface="Söhne"/>
              </a:rPr>
            </a:br>
            <a:r>
              <a:rPr lang="en-US" sz="1100" b="1" dirty="0">
                <a:solidFill>
                  <a:srgbClr val="0D0D0D"/>
                </a:solidFill>
                <a:latin typeface="Söhne"/>
              </a:rPr>
              <a:t>Customer Demographics:</a:t>
            </a:r>
            <a:br>
              <a:rPr lang="en-US" sz="1100" b="1" dirty="0">
                <a:solidFill>
                  <a:srgbClr val="0D0D0D"/>
                </a:solidFill>
                <a:latin typeface="Söhne"/>
              </a:rPr>
            </a:br>
            <a:r>
              <a:rPr lang="en-US" sz="1100" dirty="0">
                <a:solidFill>
                  <a:srgbClr val="0D0D0D"/>
                </a:solidFill>
                <a:latin typeface="Söhne"/>
              </a:rPr>
              <a:t>Geographic location: Regional preferences and trends may influence purchasing behavior.</a:t>
            </a:r>
            <a:br>
              <a:rPr lang="en-US" sz="1100" dirty="0">
                <a:solidFill>
                  <a:srgbClr val="0D0D0D"/>
                </a:solidFill>
                <a:latin typeface="Söhne"/>
              </a:rPr>
            </a:br>
            <a:r>
              <a:rPr lang="en-US" sz="1100" dirty="0">
                <a:solidFill>
                  <a:srgbClr val="0D0D0D"/>
                </a:solidFill>
                <a:latin typeface="Söhne"/>
              </a:rPr>
              <a:t>Customer segment analysis: Identifying key customer segments with higher retention rates.</a:t>
            </a:r>
            <a:br>
              <a:rPr lang="en-US" sz="1100" dirty="0">
                <a:solidFill>
                  <a:srgbClr val="0D0D0D"/>
                </a:solidFill>
                <a:latin typeface="Söhne"/>
              </a:rPr>
            </a:br>
            <a:br>
              <a:rPr lang="en-US" sz="1100" dirty="0">
                <a:solidFill>
                  <a:srgbClr val="0D0D0D"/>
                </a:solidFill>
                <a:latin typeface="Söhne"/>
              </a:rPr>
            </a:br>
            <a:r>
              <a:rPr lang="en-US" sz="1100" b="1" dirty="0">
                <a:solidFill>
                  <a:srgbClr val="0D0D0D"/>
                </a:solidFill>
                <a:latin typeface="Söhne"/>
              </a:rPr>
              <a:t>Customer Feedback:</a:t>
            </a:r>
            <a:br>
              <a:rPr lang="en-US" sz="1100" b="1" dirty="0">
                <a:solidFill>
                  <a:srgbClr val="0D0D0D"/>
                </a:solidFill>
                <a:latin typeface="Söhne"/>
              </a:rPr>
            </a:br>
            <a:r>
              <a:rPr lang="en-US" sz="1100" dirty="0">
                <a:solidFill>
                  <a:srgbClr val="0D0D0D"/>
                </a:solidFill>
                <a:latin typeface="Söhne"/>
              </a:rPr>
              <a:t>Reviews and feedback: Monitoring customer feedback to address concerns and improve satisfaction.</a:t>
            </a:r>
            <a:br>
              <a:rPr lang="en-US" sz="1100" dirty="0">
                <a:solidFill>
                  <a:srgbClr val="0D0D0D"/>
                </a:solidFill>
                <a:latin typeface="Söhne"/>
              </a:rPr>
            </a:br>
            <a:r>
              <a:rPr lang="en-US" sz="1100" dirty="0">
                <a:solidFill>
                  <a:srgbClr val="0D0D0D"/>
                </a:solidFill>
                <a:latin typeface="Söhne"/>
              </a:rPr>
              <a:t>Net Promoter Score (NPS): Measuring customer likelihood to recommend the brand to others.</a:t>
            </a:r>
            <a:br>
              <a:rPr lang="en-US" sz="1100" dirty="0">
                <a:solidFill>
                  <a:srgbClr val="0D0D0D"/>
                </a:solidFill>
                <a:latin typeface="Söhne"/>
              </a:rPr>
            </a:br>
            <a:br>
              <a:rPr lang="en-US" sz="1100" b="1" dirty="0">
                <a:solidFill>
                  <a:srgbClr val="0D0D0D"/>
                </a:solidFill>
                <a:latin typeface="Söhne"/>
              </a:rPr>
            </a:br>
            <a:br>
              <a:rPr lang="en-US" sz="1100" i="0" dirty="0">
                <a:solidFill>
                  <a:srgbClr val="0D0D0D"/>
                </a:solidFill>
                <a:effectLst/>
                <a:latin typeface="Söhne"/>
              </a:rPr>
            </a:br>
            <a:br>
              <a:rPr lang="en-US" sz="1100" b="0" i="0" dirty="0">
                <a:solidFill>
                  <a:srgbClr val="0D0D0D"/>
                </a:solidFill>
                <a:effectLst/>
                <a:latin typeface="Söhne"/>
              </a:rPr>
            </a:br>
            <a:br>
              <a:rPr lang="en-US" sz="1100" dirty="0">
                <a:solidFill>
                  <a:srgbClr val="0D0D0D"/>
                </a:solidFill>
                <a:latin typeface="Söhne"/>
              </a:rPr>
            </a:br>
            <a:br>
              <a:rPr lang="en-US" sz="1100" i="0" dirty="0">
                <a:solidFill>
                  <a:srgbClr val="0D0D0D"/>
                </a:solidFill>
                <a:effectLst/>
                <a:latin typeface="Söhne"/>
              </a:rPr>
            </a:br>
            <a:br>
              <a:rPr lang="en-US" sz="1100" dirty="0">
                <a:solidFill>
                  <a:srgbClr val="0D0D0D"/>
                </a:solidFill>
                <a:latin typeface="Söhne"/>
              </a:rPr>
            </a:br>
            <a:br>
              <a:rPr lang="en-US" sz="1100" b="0" i="0" dirty="0">
                <a:solidFill>
                  <a:srgbClr val="0D0D0D"/>
                </a:solidFill>
                <a:effectLst/>
                <a:latin typeface="Söhne"/>
              </a:rPr>
            </a:br>
            <a:br>
              <a:rPr lang="en-US" sz="1100" b="0" i="0" dirty="0">
                <a:solidFill>
                  <a:srgbClr val="0D0D0D"/>
                </a:solidFill>
                <a:effectLst/>
                <a:latin typeface="Söhne"/>
              </a:rPr>
            </a:br>
            <a:br>
              <a:rPr lang="en-US" sz="1100" b="0" i="0" dirty="0">
                <a:solidFill>
                  <a:srgbClr val="0D0D0D"/>
                </a:solidFill>
                <a:effectLst/>
                <a:latin typeface="Söhne"/>
              </a:rPr>
            </a:br>
            <a:br>
              <a:rPr lang="en-US" sz="1100" b="0" i="0" dirty="0">
                <a:solidFill>
                  <a:srgbClr val="0D0D0D"/>
                </a:solidFill>
                <a:effectLst/>
                <a:latin typeface="Söhne"/>
              </a:rPr>
            </a:br>
            <a:br>
              <a:rPr lang="en-US" sz="1100" b="0" i="0" dirty="0">
                <a:solidFill>
                  <a:srgbClr val="0D0D0D"/>
                </a:solidFill>
                <a:effectLst/>
                <a:latin typeface="Söhne"/>
              </a:rPr>
            </a:br>
            <a:br>
              <a:rPr lang="en-US" sz="1100" b="0" i="0" dirty="0">
                <a:solidFill>
                  <a:srgbClr val="0D0D0D"/>
                </a:solidFill>
                <a:effectLst/>
                <a:latin typeface="Söhne"/>
              </a:rPr>
            </a:br>
            <a:br>
              <a:rPr lang="en-US" sz="1100" b="0" i="0" dirty="0">
                <a:solidFill>
                  <a:srgbClr val="0D0D0D"/>
                </a:solidFill>
                <a:effectLst/>
                <a:latin typeface="Söhne"/>
              </a:rPr>
            </a:br>
            <a:br>
              <a:rPr lang="en-US" sz="1100" b="0" i="0" dirty="0">
                <a:solidFill>
                  <a:srgbClr val="0D0D0D"/>
                </a:solidFill>
                <a:effectLst/>
                <a:latin typeface="Söhne"/>
              </a:rPr>
            </a:br>
            <a:br>
              <a:rPr lang="en-US" sz="1100" b="0" i="0" dirty="0">
                <a:solidFill>
                  <a:srgbClr val="0D0D0D"/>
                </a:solidFill>
                <a:effectLst/>
                <a:latin typeface="Söhne"/>
              </a:rPr>
            </a:br>
            <a:br>
              <a:rPr lang="en-US" sz="1100" b="0" i="0" dirty="0">
                <a:solidFill>
                  <a:srgbClr val="0D0D0D"/>
                </a:solidFill>
                <a:effectLst/>
                <a:latin typeface="Söhne"/>
              </a:rPr>
            </a:br>
            <a:br>
              <a:rPr lang="en-US" sz="1100" b="0" i="0" dirty="0">
                <a:solidFill>
                  <a:srgbClr val="0D0D0D"/>
                </a:solidFill>
                <a:effectLst/>
                <a:latin typeface="Söhne"/>
              </a:rPr>
            </a:br>
            <a:br>
              <a:rPr lang="en-US" sz="1100" b="0" i="0" dirty="0">
                <a:solidFill>
                  <a:srgbClr val="0D0D0D"/>
                </a:solidFill>
                <a:effectLst/>
                <a:latin typeface="Söhne"/>
              </a:rPr>
            </a:br>
            <a:br>
              <a:rPr lang="en-US" sz="1100" b="0" i="0" dirty="0">
                <a:solidFill>
                  <a:srgbClr val="0D0D0D"/>
                </a:solidFill>
                <a:effectLst/>
                <a:latin typeface="Söhne"/>
              </a:rPr>
            </a:br>
            <a:br>
              <a:rPr lang="en-US" sz="1100" b="0" i="0" dirty="0">
                <a:solidFill>
                  <a:srgbClr val="0D0D0D"/>
                </a:solidFill>
                <a:effectLst/>
                <a:latin typeface="Söhne"/>
              </a:rPr>
            </a:br>
            <a:br>
              <a:rPr lang="en-US" sz="1100" b="0" i="0" dirty="0">
                <a:solidFill>
                  <a:srgbClr val="0D0D0D"/>
                </a:solidFill>
                <a:effectLst/>
                <a:latin typeface="Söhne"/>
              </a:rPr>
            </a:br>
            <a:endParaRPr lang="en-IN" sz="1100" dirty="0"/>
          </a:p>
        </p:txBody>
      </p:sp>
    </p:spTree>
    <p:extLst>
      <p:ext uri="{BB962C8B-B14F-4D97-AF65-F5344CB8AC3E}">
        <p14:creationId xmlns:p14="http://schemas.microsoft.com/office/powerpoint/2010/main" val="4635297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C150-B793-7047-D5E9-9B9EC3BBEE85}"/>
              </a:ext>
            </a:extLst>
          </p:cNvPr>
          <p:cNvSpPr>
            <a:spLocks noGrp="1"/>
          </p:cNvSpPr>
          <p:nvPr>
            <p:ph type="ctrTitle"/>
          </p:nvPr>
        </p:nvSpPr>
        <p:spPr>
          <a:xfrm>
            <a:off x="1219200" y="2613660"/>
            <a:ext cx="9470328" cy="1188720"/>
          </a:xfrm>
        </p:spPr>
        <p:txBody>
          <a:bodyPr/>
          <a:lstStyle/>
          <a:p>
            <a:r>
              <a:rPr lang="en-US" sz="3200" b="1" i="0" dirty="0">
                <a:solidFill>
                  <a:srgbClr val="24292E"/>
                </a:solidFill>
                <a:effectLst/>
                <a:latin typeface="Segoe UI" panose="020B0502040204020203" pitchFamily="34" charset="0"/>
                <a:cs typeface="Segoe UI" panose="020B0502040204020203" pitchFamily="34" charset="0"/>
              </a:rPr>
              <a:t>7.</a:t>
            </a:r>
            <a:r>
              <a:rPr lang="en-US" sz="3200" b="1" i="0" dirty="0">
                <a:solidFill>
                  <a:srgbClr val="24292E"/>
                </a:solidFill>
                <a:effectLst/>
                <a:latin typeface="Plus Jakarta Sans"/>
              </a:rPr>
              <a:t> How does employee productivity vary across different departments or job roles? Can we create a stacked bar chart or grouped column chart to visualize it?</a:t>
            </a:r>
            <a:br>
              <a:rPr lang="en-US" sz="3200" b="1" i="0" dirty="0">
                <a:solidFill>
                  <a:srgbClr val="24292E"/>
                </a:solidFill>
                <a:effectLst/>
                <a:latin typeface="Plus Jakarta Sans"/>
              </a:rPr>
            </a:br>
            <a:r>
              <a:rPr lang="en-US" sz="3200" b="1" i="0" dirty="0">
                <a:solidFill>
                  <a:srgbClr val="24292E"/>
                </a:solidFill>
                <a:effectLst/>
                <a:latin typeface="Segoe UI" panose="020B0502040204020203" pitchFamily="34" charset="0"/>
                <a:cs typeface="Segoe UI" panose="020B0502040204020203" pitchFamily="34" charset="0"/>
              </a:rPr>
              <a:t> </a:t>
            </a:r>
            <a:br>
              <a:rPr lang="en-US" sz="3200" b="1" i="0" dirty="0">
                <a:solidFill>
                  <a:srgbClr val="24292E"/>
                </a:solidFill>
                <a:effectLst/>
                <a:latin typeface="Segoe UI" panose="020B0502040204020203" pitchFamily="34" charset="0"/>
                <a:cs typeface="Segoe UI" panose="020B0502040204020203" pitchFamily="34" charset="0"/>
              </a:rPr>
            </a:br>
            <a:endParaRPr lang="en-US" sz="3200" b="1" i="0" dirty="0">
              <a:solidFill>
                <a:srgbClr val="24292E"/>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936422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974C2-51E5-E030-907D-7B3445FF202D}"/>
              </a:ext>
            </a:extLst>
          </p:cNvPr>
          <p:cNvSpPr>
            <a:spLocks noGrp="1"/>
          </p:cNvSpPr>
          <p:nvPr>
            <p:ph type="title"/>
          </p:nvPr>
        </p:nvSpPr>
        <p:spPr/>
        <p:txBody>
          <a:bodyPr>
            <a:normAutofit/>
          </a:bodyPr>
          <a:lstStyle/>
          <a:p>
            <a:r>
              <a:rPr lang="en-US" sz="4000" b="1" i="0" dirty="0">
                <a:solidFill>
                  <a:srgbClr val="0D0D0D"/>
                </a:solidFill>
                <a:effectLst/>
                <a:latin typeface="Söhne"/>
              </a:rPr>
              <a:t>Employee Productivity by Job Role</a:t>
            </a:r>
            <a:endParaRPr lang="en-IN" sz="4000" b="1" dirty="0"/>
          </a:p>
        </p:txBody>
      </p:sp>
      <p:pic>
        <p:nvPicPr>
          <p:cNvPr id="5" name="Picture 4">
            <a:extLst>
              <a:ext uri="{FF2B5EF4-FFF2-40B4-BE49-F238E27FC236}">
                <a16:creationId xmlns:a16="http://schemas.microsoft.com/office/drawing/2014/main" id="{0949426A-6CE6-84F1-37B5-B180310EA996}"/>
              </a:ext>
            </a:extLst>
          </p:cNvPr>
          <p:cNvPicPr>
            <a:picLocks noChangeAspect="1"/>
          </p:cNvPicPr>
          <p:nvPr/>
        </p:nvPicPr>
        <p:blipFill>
          <a:blip r:embed="rId2"/>
          <a:stretch>
            <a:fillRect/>
          </a:stretch>
        </p:blipFill>
        <p:spPr>
          <a:xfrm>
            <a:off x="1866899" y="1635065"/>
            <a:ext cx="7078981" cy="3810708"/>
          </a:xfrm>
          <a:prstGeom prst="rect">
            <a:avLst/>
          </a:prstGeom>
        </p:spPr>
      </p:pic>
    </p:spTree>
    <p:extLst>
      <p:ext uri="{BB962C8B-B14F-4D97-AF65-F5344CB8AC3E}">
        <p14:creationId xmlns:p14="http://schemas.microsoft.com/office/powerpoint/2010/main" val="35930483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DF52DB-2747-8DEF-656F-91719B2E6CD4}"/>
              </a:ext>
            </a:extLst>
          </p:cNvPr>
          <p:cNvSpPr>
            <a:spLocks noGrp="1"/>
          </p:cNvSpPr>
          <p:nvPr>
            <p:ph idx="1"/>
          </p:nvPr>
        </p:nvSpPr>
        <p:spPr>
          <a:xfrm>
            <a:off x="1191986" y="2245179"/>
            <a:ext cx="9936262" cy="2008414"/>
          </a:xfrm>
        </p:spPr>
        <p:txBody>
          <a:bodyPr>
            <a:normAutofit fontScale="92500"/>
          </a:bodyPr>
          <a:lstStyle/>
          <a:p>
            <a:pPr marL="0" indent="0">
              <a:buNone/>
            </a:pPr>
            <a:r>
              <a:rPr lang="en-US" sz="4400" b="0" i="0" dirty="0">
                <a:solidFill>
                  <a:srgbClr val="0D0D0D"/>
                </a:solidFill>
                <a:effectLst/>
                <a:latin typeface="Söhne"/>
              </a:rPr>
              <a:t>Qus7.B We won't be able to determine employees by department because we don't have enough data related to departments."</a:t>
            </a:r>
            <a:endParaRPr lang="en-IN" sz="4400" dirty="0"/>
          </a:p>
        </p:txBody>
      </p:sp>
    </p:spTree>
    <p:extLst>
      <p:ext uri="{BB962C8B-B14F-4D97-AF65-F5344CB8AC3E}">
        <p14:creationId xmlns:p14="http://schemas.microsoft.com/office/powerpoint/2010/main" val="42402518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C150-B793-7047-D5E9-9B9EC3BBEE85}"/>
              </a:ext>
            </a:extLst>
          </p:cNvPr>
          <p:cNvSpPr>
            <a:spLocks noGrp="1"/>
          </p:cNvSpPr>
          <p:nvPr>
            <p:ph type="ctrTitle"/>
          </p:nvPr>
        </p:nvSpPr>
        <p:spPr>
          <a:xfrm>
            <a:off x="1219200" y="2613660"/>
            <a:ext cx="9470328" cy="1188720"/>
          </a:xfrm>
        </p:spPr>
        <p:txBody>
          <a:bodyPr/>
          <a:lstStyle/>
          <a:p>
            <a:r>
              <a:rPr lang="en-US" sz="4000" b="1" i="0" dirty="0">
                <a:solidFill>
                  <a:srgbClr val="24292E"/>
                </a:solidFill>
                <a:effectLst/>
                <a:latin typeface="Segoe UI" panose="020B0502040204020203" pitchFamily="34" charset="0"/>
                <a:cs typeface="Segoe UI" panose="020B0502040204020203" pitchFamily="34" charset="0"/>
              </a:rPr>
              <a:t>8.</a:t>
            </a:r>
            <a:r>
              <a:rPr lang="en-US" sz="4000" b="1" i="0" dirty="0">
                <a:solidFill>
                  <a:srgbClr val="24292E"/>
                </a:solidFill>
                <a:effectLst/>
                <a:latin typeface="Plus Jakarta Sans"/>
              </a:rPr>
              <a:t> What is the distribution of employee tenure? Can we create a histogram or box plot to display it?</a:t>
            </a:r>
            <a:br>
              <a:rPr lang="en-US" sz="4000" b="1" i="0" dirty="0">
                <a:solidFill>
                  <a:srgbClr val="24292E"/>
                </a:solidFill>
                <a:effectLst/>
                <a:latin typeface="Plus Jakarta Sans"/>
              </a:rPr>
            </a:br>
            <a:endParaRPr lang="en-US" sz="4000" b="1" i="0" dirty="0">
              <a:solidFill>
                <a:srgbClr val="24292E"/>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404813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5C276B-F536-78A3-F843-FD2A8A92B2DE}"/>
              </a:ext>
            </a:extLst>
          </p:cNvPr>
          <p:cNvPicPr>
            <a:picLocks noChangeAspect="1"/>
          </p:cNvPicPr>
          <p:nvPr/>
        </p:nvPicPr>
        <p:blipFill>
          <a:blip r:embed="rId2"/>
          <a:stretch>
            <a:fillRect/>
          </a:stretch>
        </p:blipFill>
        <p:spPr>
          <a:xfrm>
            <a:off x="1317327" y="719467"/>
            <a:ext cx="8675759" cy="5210027"/>
          </a:xfrm>
          <a:prstGeom prst="rect">
            <a:avLst/>
          </a:prstGeom>
        </p:spPr>
      </p:pic>
    </p:spTree>
    <p:extLst>
      <p:ext uri="{BB962C8B-B14F-4D97-AF65-F5344CB8AC3E}">
        <p14:creationId xmlns:p14="http://schemas.microsoft.com/office/powerpoint/2010/main" val="19156444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B6441-D668-0062-EEF3-894811609BEB}"/>
              </a:ext>
            </a:extLst>
          </p:cNvPr>
          <p:cNvSpPr>
            <a:spLocks noGrp="1"/>
          </p:cNvSpPr>
          <p:nvPr>
            <p:ph type="ctrTitle"/>
          </p:nvPr>
        </p:nvSpPr>
        <p:spPr/>
        <p:txBody>
          <a:bodyPr/>
          <a:lstStyle/>
          <a:p>
            <a:r>
              <a:rPr lang="en-US" sz="4400" b="1" i="0" dirty="0">
                <a:solidFill>
                  <a:srgbClr val="24292E"/>
                </a:solidFill>
                <a:effectLst/>
                <a:latin typeface="Plus Jakarta Sans"/>
              </a:rPr>
              <a:t>9.Can we visualize employee performance ratings or KPIs using a radar chart or bullet graph?</a:t>
            </a:r>
            <a:br>
              <a:rPr lang="en-US" sz="4400" b="1" i="0" dirty="0">
                <a:solidFill>
                  <a:srgbClr val="24292E"/>
                </a:solidFill>
                <a:effectLst/>
                <a:latin typeface="Plus Jakarta Sans"/>
              </a:rPr>
            </a:br>
            <a:endParaRPr lang="en-IN" sz="4400" b="1" dirty="0"/>
          </a:p>
        </p:txBody>
      </p:sp>
    </p:spTree>
    <p:extLst>
      <p:ext uri="{BB962C8B-B14F-4D97-AF65-F5344CB8AC3E}">
        <p14:creationId xmlns:p14="http://schemas.microsoft.com/office/powerpoint/2010/main" val="31276528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F1C566-0B86-A540-F0C4-71351FFACE4B}"/>
              </a:ext>
            </a:extLst>
          </p:cNvPr>
          <p:cNvPicPr>
            <a:picLocks noChangeAspect="1"/>
          </p:cNvPicPr>
          <p:nvPr/>
        </p:nvPicPr>
        <p:blipFill>
          <a:blip r:embed="rId2"/>
          <a:stretch>
            <a:fillRect/>
          </a:stretch>
        </p:blipFill>
        <p:spPr>
          <a:xfrm>
            <a:off x="1918607" y="1394380"/>
            <a:ext cx="8162210" cy="4450588"/>
          </a:xfrm>
          <a:prstGeom prst="rect">
            <a:avLst/>
          </a:prstGeom>
        </p:spPr>
      </p:pic>
    </p:spTree>
    <p:extLst>
      <p:ext uri="{BB962C8B-B14F-4D97-AF65-F5344CB8AC3E}">
        <p14:creationId xmlns:p14="http://schemas.microsoft.com/office/powerpoint/2010/main" val="8034286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B6441-D668-0062-EEF3-894811609BEB}"/>
              </a:ext>
            </a:extLst>
          </p:cNvPr>
          <p:cNvSpPr>
            <a:spLocks noGrp="1"/>
          </p:cNvSpPr>
          <p:nvPr>
            <p:ph type="ctrTitle"/>
          </p:nvPr>
        </p:nvSpPr>
        <p:spPr/>
        <p:txBody>
          <a:bodyPr/>
          <a:lstStyle/>
          <a:p>
            <a:pPr algn="l"/>
            <a:r>
              <a:rPr lang="en-US" sz="4000" b="1" i="0" dirty="0">
                <a:solidFill>
                  <a:srgbClr val="24292E"/>
                </a:solidFill>
                <a:effectLst/>
                <a:latin typeface="Segoe UI" panose="020B0502040204020203" pitchFamily="34" charset="0"/>
                <a:cs typeface="Segoe UI" panose="020B0502040204020203" pitchFamily="34" charset="0"/>
              </a:rPr>
              <a:t>10.What is the distribution of product ratings or reviews? Can we create a histogram or stacked bar chart to visualize it?</a:t>
            </a:r>
          </a:p>
        </p:txBody>
      </p:sp>
    </p:spTree>
    <p:extLst>
      <p:ext uri="{BB962C8B-B14F-4D97-AF65-F5344CB8AC3E}">
        <p14:creationId xmlns:p14="http://schemas.microsoft.com/office/powerpoint/2010/main" val="40638501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46CFE8-125B-C323-5E13-0C16E40D665C}"/>
              </a:ext>
            </a:extLst>
          </p:cNvPr>
          <p:cNvPicPr>
            <a:picLocks noChangeAspect="1"/>
          </p:cNvPicPr>
          <p:nvPr/>
        </p:nvPicPr>
        <p:blipFill>
          <a:blip r:embed="rId2"/>
          <a:stretch>
            <a:fillRect/>
          </a:stretch>
        </p:blipFill>
        <p:spPr>
          <a:xfrm>
            <a:off x="153545" y="1313577"/>
            <a:ext cx="7941344" cy="4230846"/>
          </a:xfrm>
          <a:prstGeom prst="rect">
            <a:avLst/>
          </a:prstGeom>
        </p:spPr>
      </p:pic>
      <p:sp>
        <p:nvSpPr>
          <p:cNvPr id="6" name="TextBox 5">
            <a:extLst>
              <a:ext uri="{FF2B5EF4-FFF2-40B4-BE49-F238E27FC236}">
                <a16:creationId xmlns:a16="http://schemas.microsoft.com/office/drawing/2014/main" id="{AC8E9D7C-F31E-8BE7-31C0-6ED0DBC4EDCA}"/>
              </a:ext>
            </a:extLst>
          </p:cNvPr>
          <p:cNvSpPr txBox="1"/>
          <p:nvPr/>
        </p:nvSpPr>
        <p:spPr>
          <a:xfrm>
            <a:off x="8094888" y="2302328"/>
            <a:ext cx="2959555" cy="1200329"/>
          </a:xfrm>
          <a:prstGeom prst="rect">
            <a:avLst/>
          </a:prstGeom>
          <a:noFill/>
        </p:spPr>
        <p:txBody>
          <a:bodyPr wrap="square" rtlCol="0">
            <a:spAutoFit/>
          </a:bodyPr>
          <a:lstStyle/>
          <a:p>
            <a:r>
              <a:rPr lang="en-US" b="0" i="0" dirty="0">
                <a:solidFill>
                  <a:srgbClr val="0D0D0D"/>
                </a:solidFill>
                <a:effectLst/>
                <a:latin typeface="Söhne"/>
              </a:rPr>
              <a:t>We assume that higher reorder values will correspond to higher product ratings.</a:t>
            </a:r>
            <a:endParaRPr lang="en-IN" dirty="0"/>
          </a:p>
        </p:txBody>
      </p:sp>
    </p:spTree>
    <p:extLst>
      <p:ext uri="{BB962C8B-B14F-4D97-AF65-F5344CB8AC3E}">
        <p14:creationId xmlns:p14="http://schemas.microsoft.com/office/powerpoint/2010/main" val="29847802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B6441-D668-0062-EEF3-894811609BEB}"/>
              </a:ext>
            </a:extLst>
          </p:cNvPr>
          <p:cNvSpPr>
            <a:spLocks noGrp="1"/>
          </p:cNvSpPr>
          <p:nvPr>
            <p:ph type="ctrTitle"/>
          </p:nvPr>
        </p:nvSpPr>
        <p:spPr>
          <a:xfrm>
            <a:off x="1051560" y="1649185"/>
            <a:ext cx="9966960" cy="2383971"/>
          </a:xfrm>
        </p:spPr>
        <p:txBody>
          <a:bodyPr/>
          <a:lstStyle/>
          <a:p>
            <a:br>
              <a:rPr lang="en-US" sz="4000" b="1" i="0" dirty="0">
                <a:solidFill>
                  <a:srgbClr val="24292E"/>
                </a:solidFill>
                <a:effectLst/>
                <a:latin typeface="Segoe UI" panose="020B0502040204020203" pitchFamily="34" charset="0"/>
                <a:cs typeface="Segoe UI" panose="020B0502040204020203" pitchFamily="34" charset="0"/>
              </a:rPr>
            </a:br>
            <a:r>
              <a:rPr lang="en-US" sz="4000" b="1" i="0" dirty="0">
                <a:solidFill>
                  <a:srgbClr val="24292E"/>
                </a:solidFill>
                <a:effectLst/>
                <a:latin typeface="Segoe UI" panose="020B0502040204020203" pitchFamily="34" charset="0"/>
                <a:cs typeface="Segoe UI" panose="020B0502040204020203" pitchFamily="34" charset="0"/>
              </a:rPr>
              <a:t>11.</a:t>
            </a:r>
            <a:r>
              <a:rPr lang="en-US" sz="4000" b="1" i="0" dirty="0">
                <a:solidFill>
                  <a:srgbClr val="24292E"/>
                </a:solidFill>
                <a:effectLst/>
                <a:latin typeface="Plus Jakarta Sans"/>
              </a:rPr>
              <a:t> How does the sales volume vary across different product categories? Can we create a bar chart or </a:t>
            </a:r>
            <a:r>
              <a:rPr lang="en-US" sz="4000" b="1" i="0" dirty="0" err="1">
                <a:solidFill>
                  <a:srgbClr val="24292E"/>
                </a:solidFill>
                <a:effectLst/>
                <a:latin typeface="Plus Jakarta Sans"/>
              </a:rPr>
              <a:t>treemap</a:t>
            </a:r>
            <a:r>
              <a:rPr lang="en-US" sz="4000" b="1" i="0" dirty="0">
                <a:solidFill>
                  <a:srgbClr val="24292E"/>
                </a:solidFill>
                <a:effectLst/>
                <a:latin typeface="Plus Jakarta Sans"/>
              </a:rPr>
              <a:t> to display it?</a:t>
            </a:r>
            <a:br>
              <a:rPr lang="en-US" sz="4000" b="1" i="0" dirty="0">
                <a:solidFill>
                  <a:srgbClr val="24292E"/>
                </a:solidFill>
                <a:effectLst/>
                <a:latin typeface="Plus Jakarta Sans"/>
              </a:rPr>
            </a:br>
            <a:endParaRPr lang="en-US" sz="4000" b="1" i="0" dirty="0">
              <a:solidFill>
                <a:srgbClr val="24292E"/>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82959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132740-81BF-B08D-F8A8-328294A2D97F}"/>
              </a:ext>
            </a:extLst>
          </p:cNvPr>
          <p:cNvPicPr>
            <a:picLocks noChangeAspect="1"/>
          </p:cNvPicPr>
          <p:nvPr/>
        </p:nvPicPr>
        <p:blipFill>
          <a:blip r:embed="rId2"/>
          <a:stretch>
            <a:fillRect/>
          </a:stretch>
        </p:blipFill>
        <p:spPr>
          <a:xfrm>
            <a:off x="1118586" y="1263405"/>
            <a:ext cx="9954827" cy="4681725"/>
          </a:xfrm>
          <a:prstGeom prst="rect">
            <a:avLst/>
          </a:prstGeom>
        </p:spPr>
      </p:pic>
    </p:spTree>
    <p:extLst>
      <p:ext uri="{BB962C8B-B14F-4D97-AF65-F5344CB8AC3E}">
        <p14:creationId xmlns:p14="http://schemas.microsoft.com/office/powerpoint/2010/main" val="40253015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70D498-0185-BB39-5288-A072586981CF}"/>
              </a:ext>
            </a:extLst>
          </p:cNvPr>
          <p:cNvPicPr>
            <a:picLocks noChangeAspect="1"/>
          </p:cNvPicPr>
          <p:nvPr/>
        </p:nvPicPr>
        <p:blipFill>
          <a:blip r:embed="rId2"/>
          <a:stretch>
            <a:fillRect/>
          </a:stretch>
        </p:blipFill>
        <p:spPr>
          <a:xfrm>
            <a:off x="1583968" y="766390"/>
            <a:ext cx="8613225" cy="5490071"/>
          </a:xfrm>
          <a:prstGeom prst="rect">
            <a:avLst/>
          </a:prstGeom>
        </p:spPr>
      </p:pic>
    </p:spTree>
    <p:extLst>
      <p:ext uri="{BB962C8B-B14F-4D97-AF65-F5344CB8AC3E}">
        <p14:creationId xmlns:p14="http://schemas.microsoft.com/office/powerpoint/2010/main" val="17916336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87160B-84EF-FD15-E940-350E4E7909DD}"/>
              </a:ext>
            </a:extLst>
          </p:cNvPr>
          <p:cNvPicPr>
            <a:picLocks noChangeAspect="1"/>
          </p:cNvPicPr>
          <p:nvPr/>
        </p:nvPicPr>
        <p:blipFill>
          <a:blip r:embed="rId2"/>
          <a:stretch>
            <a:fillRect/>
          </a:stretch>
        </p:blipFill>
        <p:spPr>
          <a:xfrm>
            <a:off x="1191986" y="1118865"/>
            <a:ext cx="9086789" cy="4620270"/>
          </a:xfrm>
          <a:prstGeom prst="rect">
            <a:avLst/>
          </a:prstGeom>
        </p:spPr>
      </p:pic>
    </p:spTree>
    <p:extLst>
      <p:ext uri="{BB962C8B-B14F-4D97-AF65-F5344CB8AC3E}">
        <p14:creationId xmlns:p14="http://schemas.microsoft.com/office/powerpoint/2010/main" val="9831972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77367B-CF36-838A-E0A5-A03F6CA6419A}"/>
              </a:ext>
            </a:extLst>
          </p:cNvPr>
          <p:cNvPicPr>
            <a:picLocks noChangeAspect="1"/>
          </p:cNvPicPr>
          <p:nvPr/>
        </p:nvPicPr>
        <p:blipFill>
          <a:blip r:embed="rId2"/>
          <a:stretch>
            <a:fillRect/>
          </a:stretch>
        </p:blipFill>
        <p:spPr>
          <a:xfrm>
            <a:off x="1063214" y="1553028"/>
            <a:ext cx="3402650" cy="4194539"/>
          </a:xfrm>
          <a:prstGeom prst="rect">
            <a:avLst/>
          </a:prstGeom>
        </p:spPr>
      </p:pic>
      <p:pic>
        <p:nvPicPr>
          <p:cNvPr id="7" name="Picture 6">
            <a:extLst>
              <a:ext uri="{FF2B5EF4-FFF2-40B4-BE49-F238E27FC236}">
                <a16:creationId xmlns:a16="http://schemas.microsoft.com/office/drawing/2014/main" id="{533F7AE2-29A1-7B95-29A5-3A1451A421A4}"/>
              </a:ext>
            </a:extLst>
          </p:cNvPr>
          <p:cNvPicPr>
            <a:picLocks noChangeAspect="1"/>
          </p:cNvPicPr>
          <p:nvPr/>
        </p:nvPicPr>
        <p:blipFill>
          <a:blip r:embed="rId3"/>
          <a:stretch>
            <a:fillRect/>
          </a:stretch>
        </p:blipFill>
        <p:spPr>
          <a:xfrm>
            <a:off x="5295038" y="1306286"/>
            <a:ext cx="3904749" cy="4023715"/>
          </a:xfrm>
          <a:prstGeom prst="rect">
            <a:avLst/>
          </a:prstGeom>
        </p:spPr>
      </p:pic>
    </p:spTree>
    <p:extLst>
      <p:ext uri="{BB962C8B-B14F-4D97-AF65-F5344CB8AC3E}">
        <p14:creationId xmlns:p14="http://schemas.microsoft.com/office/powerpoint/2010/main" val="783649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B6441-D668-0062-EEF3-894811609BEB}"/>
              </a:ext>
            </a:extLst>
          </p:cNvPr>
          <p:cNvSpPr>
            <a:spLocks noGrp="1"/>
          </p:cNvSpPr>
          <p:nvPr>
            <p:ph type="ctrTitle"/>
          </p:nvPr>
        </p:nvSpPr>
        <p:spPr>
          <a:xfrm>
            <a:off x="1051560" y="1649185"/>
            <a:ext cx="9966960" cy="2383971"/>
          </a:xfrm>
        </p:spPr>
        <p:txBody>
          <a:bodyPr/>
          <a:lstStyle/>
          <a:p>
            <a:pPr algn="l"/>
            <a:r>
              <a:rPr lang="en-US" sz="4800" b="1" i="0" dirty="0">
                <a:solidFill>
                  <a:srgbClr val="24292E"/>
                </a:solidFill>
                <a:effectLst/>
                <a:latin typeface="Plus Jakarta Sans"/>
              </a:rPr>
              <a:t>12.Can we visualize the pricing distribution of products using a box plot or violin plot?</a:t>
            </a:r>
          </a:p>
        </p:txBody>
      </p:sp>
    </p:spTree>
    <p:extLst>
      <p:ext uri="{BB962C8B-B14F-4D97-AF65-F5344CB8AC3E}">
        <p14:creationId xmlns:p14="http://schemas.microsoft.com/office/powerpoint/2010/main" val="30293566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FEAB11-86FB-7539-E10A-B0904A1591A0}"/>
              </a:ext>
            </a:extLst>
          </p:cNvPr>
          <p:cNvPicPr>
            <a:picLocks noChangeAspect="1"/>
          </p:cNvPicPr>
          <p:nvPr/>
        </p:nvPicPr>
        <p:blipFill>
          <a:blip r:embed="rId2"/>
          <a:stretch>
            <a:fillRect/>
          </a:stretch>
        </p:blipFill>
        <p:spPr>
          <a:xfrm>
            <a:off x="1601804" y="1165843"/>
            <a:ext cx="8531942" cy="4859400"/>
          </a:xfrm>
          <a:prstGeom prst="rect">
            <a:avLst/>
          </a:prstGeom>
        </p:spPr>
      </p:pic>
    </p:spTree>
    <p:extLst>
      <p:ext uri="{BB962C8B-B14F-4D97-AF65-F5344CB8AC3E}">
        <p14:creationId xmlns:p14="http://schemas.microsoft.com/office/powerpoint/2010/main" val="37574215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B6441-D668-0062-EEF3-894811609BEB}"/>
              </a:ext>
            </a:extLst>
          </p:cNvPr>
          <p:cNvSpPr>
            <a:spLocks noGrp="1"/>
          </p:cNvSpPr>
          <p:nvPr>
            <p:ph type="ctrTitle"/>
          </p:nvPr>
        </p:nvSpPr>
        <p:spPr>
          <a:xfrm>
            <a:off x="1051560" y="1649185"/>
            <a:ext cx="9966960" cy="2383971"/>
          </a:xfrm>
        </p:spPr>
        <p:txBody>
          <a:bodyPr/>
          <a:lstStyle/>
          <a:p>
            <a:r>
              <a:rPr lang="en-US" sz="3600" b="1" i="0" dirty="0">
                <a:solidFill>
                  <a:srgbClr val="24292E"/>
                </a:solidFill>
                <a:effectLst/>
                <a:latin typeface="Segoe UI" panose="020B0502040204020203" pitchFamily="34" charset="0"/>
                <a:cs typeface="Segoe UI" panose="020B0502040204020203" pitchFamily="34" charset="0"/>
              </a:rPr>
              <a:t>13. What is the distribution of supplier ratings or performance metrics? Can we create a bar chart or radar chart to visualize it?</a:t>
            </a:r>
            <a:br>
              <a:rPr lang="en-US" sz="3600" b="1" i="0" dirty="0">
                <a:solidFill>
                  <a:srgbClr val="24292E"/>
                </a:solidFill>
                <a:effectLst/>
                <a:latin typeface="Segoe UI" panose="020B0502040204020203" pitchFamily="34" charset="0"/>
                <a:cs typeface="Segoe UI" panose="020B0502040204020203" pitchFamily="34" charset="0"/>
              </a:rPr>
            </a:br>
            <a:endParaRPr lang="en-US" sz="3600" b="1" i="0" dirty="0">
              <a:solidFill>
                <a:srgbClr val="24292E"/>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381935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E76FDA-06AF-6A8C-6282-E76C7E496A1E}"/>
              </a:ext>
            </a:extLst>
          </p:cNvPr>
          <p:cNvPicPr>
            <a:picLocks noChangeAspect="1"/>
          </p:cNvPicPr>
          <p:nvPr/>
        </p:nvPicPr>
        <p:blipFill>
          <a:blip r:embed="rId2"/>
          <a:stretch>
            <a:fillRect/>
          </a:stretch>
        </p:blipFill>
        <p:spPr>
          <a:xfrm>
            <a:off x="800100" y="1100409"/>
            <a:ext cx="9278750" cy="5260528"/>
          </a:xfrm>
          <a:prstGeom prst="rect">
            <a:avLst/>
          </a:prstGeom>
        </p:spPr>
      </p:pic>
    </p:spTree>
    <p:extLst>
      <p:ext uri="{BB962C8B-B14F-4D97-AF65-F5344CB8AC3E}">
        <p14:creationId xmlns:p14="http://schemas.microsoft.com/office/powerpoint/2010/main" val="35243602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5DDC58-678C-749B-5C8D-3F3B4DC356D5}"/>
              </a:ext>
            </a:extLst>
          </p:cNvPr>
          <p:cNvPicPr>
            <a:picLocks noChangeAspect="1"/>
          </p:cNvPicPr>
          <p:nvPr/>
        </p:nvPicPr>
        <p:blipFill>
          <a:blip r:embed="rId2"/>
          <a:stretch>
            <a:fillRect/>
          </a:stretch>
        </p:blipFill>
        <p:spPr>
          <a:xfrm>
            <a:off x="519712" y="767028"/>
            <a:ext cx="10907647" cy="5944430"/>
          </a:xfrm>
          <a:prstGeom prst="rect">
            <a:avLst/>
          </a:prstGeom>
        </p:spPr>
      </p:pic>
    </p:spTree>
    <p:extLst>
      <p:ext uri="{BB962C8B-B14F-4D97-AF65-F5344CB8AC3E}">
        <p14:creationId xmlns:p14="http://schemas.microsoft.com/office/powerpoint/2010/main" val="23386757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07BC5E-16FC-D808-8083-29192DC4472A}"/>
              </a:ext>
            </a:extLst>
          </p:cNvPr>
          <p:cNvPicPr>
            <a:picLocks noChangeAspect="1"/>
          </p:cNvPicPr>
          <p:nvPr/>
        </p:nvPicPr>
        <p:blipFill>
          <a:blip r:embed="rId2"/>
          <a:stretch>
            <a:fillRect/>
          </a:stretch>
        </p:blipFill>
        <p:spPr>
          <a:xfrm>
            <a:off x="1229036" y="822816"/>
            <a:ext cx="9733927" cy="5489584"/>
          </a:xfrm>
          <a:prstGeom prst="rect">
            <a:avLst/>
          </a:prstGeom>
        </p:spPr>
      </p:pic>
    </p:spTree>
    <p:extLst>
      <p:ext uri="{BB962C8B-B14F-4D97-AF65-F5344CB8AC3E}">
        <p14:creationId xmlns:p14="http://schemas.microsoft.com/office/powerpoint/2010/main" val="34123126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B6441-D668-0062-EEF3-894811609BEB}"/>
              </a:ext>
            </a:extLst>
          </p:cNvPr>
          <p:cNvSpPr>
            <a:spLocks noGrp="1"/>
          </p:cNvSpPr>
          <p:nvPr>
            <p:ph type="ctrTitle"/>
          </p:nvPr>
        </p:nvSpPr>
        <p:spPr>
          <a:xfrm>
            <a:off x="1051560" y="1943099"/>
            <a:ext cx="9966960" cy="2383971"/>
          </a:xfrm>
        </p:spPr>
        <p:txBody>
          <a:bodyPr/>
          <a:lstStyle/>
          <a:p>
            <a:r>
              <a:rPr lang="en-US" sz="4000" b="1" i="0" dirty="0">
                <a:solidFill>
                  <a:srgbClr val="24292E"/>
                </a:solidFill>
                <a:effectLst/>
                <a:latin typeface="Segoe UI" panose="020B0502040204020203" pitchFamily="34" charset="0"/>
                <a:cs typeface="Segoe UI" panose="020B0502040204020203" pitchFamily="34" charset="0"/>
              </a:rPr>
              <a:t>14.How does the cost or pricing structure vary across different suppliers? Can we create a box plot or stacked bar chart to display it?</a:t>
            </a:r>
            <a:br>
              <a:rPr lang="en-US" sz="4000" b="1" i="0" dirty="0">
                <a:solidFill>
                  <a:srgbClr val="24292E"/>
                </a:solidFill>
                <a:effectLst/>
                <a:latin typeface="Segoe UI" panose="020B0502040204020203" pitchFamily="34" charset="0"/>
                <a:cs typeface="Segoe UI" panose="020B0502040204020203" pitchFamily="34" charset="0"/>
              </a:rPr>
            </a:br>
            <a:endParaRPr lang="en-US" sz="4000" b="1" i="0" dirty="0">
              <a:solidFill>
                <a:srgbClr val="24292E"/>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23008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045799-22F1-04FB-0548-02D262367F5F}"/>
              </a:ext>
            </a:extLst>
          </p:cNvPr>
          <p:cNvPicPr>
            <a:picLocks noChangeAspect="1"/>
          </p:cNvPicPr>
          <p:nvPr/>
        </p:nvPicPr>
        <p:blipFill>
          <a:blip r:embed="rId2"/>
          <a:stretch>
            <a:fillRect/>
          </a:stretch>
        </p:blipFill>
        <p:spPr>
          <a:xfrm>
            <a:off x="1207364" y="694943"/>
            <a:ext cx="9605638" cy="5800808"/>
          </a:xfrm>
          <a:prstGeom prst="rect">
            <a:avLst/>
          </a:prstGeom>
        </p:spPr>
      </p:pic>
    </p:spTree>
    <p:extLst>
      <p:ext uri="{BB962C8B-B14F-4D97-AF65-F5344CB8AC3E}">
        <p14:creationId xmlns:p14="http://schemas.microsoft.com/office/powerpoint/2010/main" val="13872899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61CB412-A1C2-0FDF-CA30-B8B2789A2F24}"/>
              </a:ext>
            </a:extLst>
          </p:cNvPr>
          <p:cNvPicPr>
            <a:picLocks noChangeAspect="1"/>
          </p:cNvPicPr>
          <p:nvPr/>
        </p:nvPicPr>
        <p:blipFill>
          <a:blip r:embed="rId2"/>
          <a:stretch>
            <a:fillRect/>
          </a:stretch>
        </p:blipFill>
        <p:spPr>
          <a:xfrm>
            <a:off x="1434933" y="818762"/>
            <a:ext cx="8897592" cy="5563376"/>
          </a:xfrm>
          <a:prstGeom prst="rect">
            <a:avLst/>
          </a:prstGeom>
        </p:spPr>
      </p:pic>
    </p:spTree>
    <p:extLst>
      <p:ext uri="{BB962C8B-B14F-4D97-AF65-F5344CB8AC3E}">
        <p14:creationId xmlns:p14="http://schemas.microsoft.com/office/powerpoint/2010/main" val="36630131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B6441-D668-0062-EEF3-894811609BEB}"/>
              </a:ext>
            </a:extLst>
          </p:cNvPr>
          <p:cNvSpPr>
            <a:spLocks noGrp="1"/>
          </p:cNvSpPr>
          <p:nvPr>
            <p:ph type="ctrTitle"/>
          </p:nvPr>
        </p:nvSpPr>
        <p:spPr>
          <a:xfrm>
            <a:off x="1051560" y="1943099"/>
            <a:ext cx="9966960" cy="2383971"/>
          </a:xfrm>
        </p:spPr>
        <p:txBody>
          <a:bodyPr/>
          <a:lstStyle/>
          <a:p>
            <a:r>
              <a:rPr lang="en-US" sz="4000" b="1" i="0" dirty="0">
                <a:solidFill>
                  <a:srgbClr val="24292E"/>
                </a:solidFill>
                <a:effectLst/>
                <a:latin typeface="Segoe UI" panose="020B0502040204020203" pitchFamily="34" charset="0"/>
                <a:cs typeface="Segoe UI" panose="020B0502040204020203" pitchFamily="34" charset="0"/>
              </a:rPr>
              <a:t>15.Can we visualize the geographical distribution of suppliers using a map or bubble chart</a:t>
            </a:r>
          </a:p>
        </p:txBody>
      </p:sp>
    </p:spTree>
    <p:extLst>
      <p:ext uri="{BB962C8B-B14F-4D97-AF65-F5344CB8AC3E}">
        <p14:creationId xmlns:p14="http://schemas.microsoft.com/office/powerpoint/2010/main" val="28074186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8A1865-3681-7474-0F84-5F400A86AFA4}"/>
              </a:ext>
            </a:extLst>
          </p:cNvPr>
          <p:cNvPicPr>
            <a:picLocks noChangeAspect="1"/>
          </p:cNvPicPr>
          <p:nvPr/>
        </p:nvPicPr>
        <p:blipFill>
          <a:blip r:embed="rId2"/>
          <a:stretch>
            <a:fillRect/>
          </a:stretch>
        </p:blipFill>
        <p:spPr>
          <a:xfrm>
            <a:off x="382187" y="613937"/>
            <a:ext cx="10820658" cy="6007299"/>
          </a:xfrm>
          <a:prstGeom prst="rect">
            <a:avLst/>
          </a:prstGeom>
        </p:spPr>
      </p:pic>
    </p:spTree>
    <p:extLst>
      <p:ext uri="{BB962C8B-B14F-4D97-AF65-F5344CB8AC3E}">
        <p14:creationId xmlns:p14="http://schemas.microsoft.com/office/powerpoint/2010/main" val="15096406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C2B03-7F88-F1F9-A8B4-82A39E32F101}"/>
              </a:ext>
            </a:extLst>
          </p:cNvPr>
          <p:cNvSpPr>
            <a:spLocks noGrp="1"/>
          </p:cNvSpPr>
          <p:nvPr>
            <p:ph type="title"/>
          </p:nvPr>
        </p:nvSpPr>
        <p:spPr/>
        <p:txBody>
          <a:bodyPr/>
          <a:lstStyle/>
          <a:p>
            <a:r>
              <a:rPr lang="en-IN" dirty="0"/>
              <a:t>Learnings From this project</a:t>
            </a:r>
          </a:p>
        </p:txBody>
      </p:sp>
      <p:sp>
        <p:nvSpPr>
          <p:cNvPr id="3" name="Content Placeholder 2">
            <a:extLst>
              <a:ext uri="{FF2B5EF4-FFF2-40B4-BE49-F238E27FC236}">
                <a16:creationId xmlns:a16="http://schemas.microsoft.com/office/drawing/2014/main" id="{F528E432-C931-51FA-D30C-A72ECD1FABCD}"/>
              </a:ext>
            </a:extLst>
          </p:cNvPr>
          <p:cNvSpPr>
            <a:spLocks noGrp="1"/>
          </p:cNvSpPr>
          <p:nvPr>
            <p:ph idx="1"/>
          </p:nvPr>
        </p:nvSpPr>
        <p:spPr>
          <a:xfrm>
            <a:off x="1069848" y="2237173"/>
            <a:ext cx="10058399" cy="3471170"/>
          </a:xfrm>
        </p:spPr>
        <p:txBody>
          <a:bodyPr/>
          <a:lstStyle/>
          <a:p>
            <a:pPr algn="l">
              <a:buFont typeface="+mj-lt"/>
              <a:buAutoNum type="arabicPeriod"/>
            </a:pPr>
            <a:r>
              <a:rPr lang="en-US" b="1" i="0" dirty="0">
                <a:solidFill>
                  <a:srgbClr val="0D0D0D"/>
                </a:solidFill>
                <a:effectLst/>
                <a:latin typeface="Söhne"/>
              </a:rPr>
              <a:t>Database Design</a:t>
            </a:r>
            <a:r>
              <a:rPr lang="en-US" b="0" i="0" dirty="0">
                <a:solidFill>
                  <a:srgbClr val="0D0D0D"/>
                </a:solidFill>
                <a:effectLst/>
                <a:latin typeface="Söhne"/>
              </a:rPr>
              <a:t>: Understanding how to structure a relational database efficiently is crucial.</a:t>
            </a:r>
          </a:p>
          <a:p>
            <a:pPr algn="l">
              <a:buFont typeface="+mj-lt"/>
              <a:buAutoNum type="arabicPeriod"/>
            </a:pPr>
            <a:r>
              <a:rPr lang="en-US" b="1" i="0" dirty="0">
                <a:solidFill>
                  <a:srgbClr val="0D0D0D"/>
                </a:solidFill>
                <a:effectLst/>
                <a:latin typeface="Söhne"/>
              </a:rPr>
              <a:t>SQL Querying</a:t>
            </a:r>
            <a:r>
              <a:rPr lang="en-US" b="0" i="0" dirty="0">
                <a:solidFill>
                  <a:srgbClr val="0D0D0D"/>
                </a:solidFill>
                <a:effectLst/>
                <a:latin typeface="Söhne"/>
              </a:rPr>
              <a:t>: Proficiency in writing SQL queries for data retrieval and manipulation is essential.</a:t>
            </a:r>
          </a:p>
          <a:p>
            <a:pPr algn="l">
              <a:buFont typeface="+mj-lt"/>
              <a:buAutoNum type="arabicPeriod"/>
            </a:pPr>
            <a:r>
              <a:rPr lang="en-US" b="1" i="0" dirty="0">
                <a:solidFill>
                  <a:srgbClr val="0D0D0D"/>
                </a:solidFill>
                <a:effectLst/>
                <a:latin typeface="Söhne"/>
              </a:rPr>
              <a:t>Power BI Visualization</a:t>
            </a:r>
            <a:r>
              <a:rPr lang="en-US" b="0" i="0" dirty="0">
                <a:solidFill>
                  <a:srgbClr val="0D0D0D"/>
                </a:solidFill>
                <a:effectLst/>
                <a:latin typeface="Söhne"/>
              </a:rPr>
              <a:t>: Learning to use Power BI for creating interactive and insightful reports.</a:t>
            </a:r>
          </a:p>
          <a:p>
            <a:pPr algn="l">
              <a:buFont typeface="+mj-lt"/>
              <a:buAutoNum type="arabicPeriod"/>
            </a:pPr>
            <a:r>
              <a:rPr lang="en-US" b="1" i="0" dirty="0">
                <a:solidFill>
                  <a:srgbClr val="0D0D0D"/>
                </a:solidFill>
                <a:effectLst/>
                <a:latin typeface="Söhne"/>
              </a:rPr>
              <a:t>Business Process Understanding</a:t>
            </a:r>
            <a:r>
              <a:rPr lang="en-US" b="0" i="0" dirty="0">
                <a:solidFill>
                  <a:srgbClr val="0D0D0D"/>
                </a:solidFill>
                <a:effectLst/>
                <a:latin typeface="Söhne"/>
              </a:rPr>
              <a:t>: Gaining insights into various business processes like order management and inventory tracking.</a:t>
            </a:r>
          </a:p>
          <a:p>
            <a:pPr algn="l">
              <a:buFont typeface="+mj-lt"/>
              <a:buAutoNum type="arabicPeriod"/>
            </a:pPr>
            <a:r>
              <a:rPr lang="en-US" b="1" i="0" dirty="0">
                <a:solidFill>
                  <a:srgbClr val="0D0D0D"/>
                </a:solidFill>
                <a:effectLst/>
                <a:latin typeface="Söhne"/>
              </a:rPr>
              <a:t>Project Management Skills</a:t>
            </a:r>
            <a:r>
              <a:rPr lang="en-US" b="0" i="0" dirty="0">
                <a:solidFill>
                  <a:srgbClr val="0D0D0D"/>
                </a:solidFill>
                <a:effectLst/>
                <a:latin typeface="Söhne"/>
              </a:rPr>
              <a:t>: Developing effective project management and collaboration abilities for multi-module projects.</a:t>
            </a:r>
          </a:p>
          <a:p>
            <a:endParaRPr lang="en-IN" dirty="0"/>
          </a:p>
        </p:txBody>
      </p:sp>
    </p:spTree>
    <p:extLst>
      <p:ext uri="{BB962C8B-B14F-4D97-AF65-F5344CB8AC3E}">
        <p14:creationId xmlns:p14="http://schemas.microsoft.com/office/powerpoint/2010/main" val="18543460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DFAF7E-A4D6-9960-B8C7-0AA25FC3E5CF}"/>
              </a:ext>
            </a:extLst>
          </p:cNvPr>
          <p:cNvSpPr>
            <a:spLocks noGrp="1"/>
          </p:cNvSpPr>
          <p:nvPr>
            <p:ph idx="1"/>
          </p:nvPr>
        </p:nvSpPr>
        <p:spPr>
          <a:xfrm>
            <a:off x="1069848" y="2121408"/>
            <a:ext cx="10058400" cy="1307592"/>
          </a:xfrm>
        </p:spPr>
        <p:txBody>
          <a:bodyPr>
            <a:normAutofit/>
          </a:bodyPr>
          <a:lstStyle/>
          <a:p>
            <a:pPr marL="0" indent="0">
              <a:buNone/>
            </a:pPr>
            <a:r>
              <a:rPr lang="en-IN" sz="8800" dirty="0"/>
              <a:t>        Thank You</a:t>
            </a:r>
          </a:p>
          <a:p>
            <a:pPr marL="0" indent="0">
              <a:buNone/>
            </a:pPr>
            <a:endParaRPr lang="en-IN" sz="8800" dirty="0"/>
          </a:p>
        </p:txBody>
      </p:sp>
    </p:spTree>
    <p:extLst>
      <p:ext uri="{BB962C8B-B14F-4D97-AF65-F5344CB8AC3E}">
        <p14:creationId xmlns:p14="http://schemas.microsoft.com/office/powerpoint/2010/main" val="1287178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A51CAE-9D04-AF4F-BFBB-9267B737468C}"/>
              </a:ext>
            </a:extLst>
          </p:cNvPr>
          <p:cNvPicPr>
            <a:picLocks noChangeAspect="1"/>
          </p:cNvPicPr>
          <p:nvPr/>
        </p:nvPicPr>
        <p:blipFill>
          <a:blip r:embed="rId2"/>
          <a:stretch>
            <a:fillRect/>
          </a:stretch>
        </p:blipFill>
        <p:spPr>
          <a:xfrm>
            <a:off x="202464" y="1193177"/>
            <a:ext cx="11403609" cy="4763739"/>
          </a:xfrm>
          <a:prstGeom prst="rect">
            <a:avLst/>
          </a:prstGeom>
        </p:spPr>
      </p:pic>
    </p:spTree>
    <p:extLst>
      <p:ext uri="{BB962C8B-B14F-4D97-AF65-F5344CB8AC3E}">
        <p14:creationId xmlns:p14="http://schemas.microsoft.com/office/powerpoint/2010/main" val="1629423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AA18CB-0C8B-2D60-4B86-63AFF70AF4D6}"/>
              </a:ext>
            </a:extLst>
          </p:cNvPr>
          <p:cNvPicPr>
            <a:picLocks noChangeAspect="1"/>
          </p:cNvPicPr>
          <p:nvPr/>
        </p:nvPicPr>
        <p:blipFill>
          <a:blip r:embed="rId2"/>
          <a:stretch>
            <a:fillRect/>
          </a:stretch>
        </p:blipFill>
        <p:spPr>
          <a:xfrm>
            <a:off x="985421" y="2734568"/>
            <a:ext cx="10363200" cy="3466238"/>
          </a:xfrm>
          <a:prstGeom prst="rect">
            <a:avLst/>
          </a:prstGeom>
        </p:spPr>
      </p:pic>
    </p:spTree>
    <p:extLst>
      <p:ext uri="{BB962C8B-B14F-4D97-AF65-F5344CB8AC3E}">
        <p14:creationId xmlns:p14="http://schemas.microsoft.com/office/powerpoint/2010/main" val="16814629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Override1.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docProps/app.xml><?xml version="1.0" encoding="utf-8"?>
<Properties xmlns="http://schemas.openxmlformats.org/officeDocument/2006/extended-properties" xmlns:vt="http://schemas.openxmlformats.org/officeDocument/2006/docPropsVTypes">
  <Template/>
  <TotalTime>2908</TotalTime>
  <Words>1112</Words>
  <Application>Microsoft Office PowerPoint</Application>
  <PresentationFormat>Widescreen</PresentationFormat>
  <Paragraphs>56</Paragraphs>
  <Slides>74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Google Sans</vt:lpstr>
      <vt:lpstr>Plus Jakarta Sans</vt:lpstr>
      <vt:lpstr>Rockwell</vt:lpstr>
      <vt:lpstr>Rockwell Condensed</vt:lpstr>
      <vt:lpstr>Segoe UI</vt:lpstr>
      <vt:lpstr>Söhne</vt:lpstr>
      <vt:lpstr>Wingdings</vt:lpstr>
      <vt:lpstr>Wood Type</vt:lpstr>
      <vt:lpstr>PowerPoint Presentation</vt:lpstr>
      <vt:lpstr>PowerPoint Presentation</vt:lpstr>
      <vt:lpstr>PowerPoint Presentation</vt:lpstr>
      <vt:lpstr>PowerPoint Presentation</vt:lpstr>
      <vt:lpstr>Order History: Frequency of orders: Customers who make regular purchases are likely more loyal. Order value: Higher-value orders might indicate stronger loyalty. Order dates: Patterns in ordering behavior could reveal seasonal trends or regular purchasing cycles.  Product Details: Product popularity: Products frequently ordered by customers may contribute to retention. Product diversity: Offering a wide range of products might keep customers engaged. Product quality: Consistently delivering high-quality products can enhance loyalty.  Supplier Relationships: Reliability of suppliers: Dependable suppliers ensure timely delivery and quality products. Supplier diversity: Working with multiple reliable suppliers can mitigate risks and maintain product availability  Employee Interactions: Customer service quality: Positive interactions with employees may enhance customer satisfaction and loyalty. Employee engagement: Engaged and knowledgeable employees can provide better assistance, improving the overall customer experience.  Discounts and Promotions: Effectiveness of discounts: Analyzing the impact of discounts on customer retention. Frequency of promotions: Regular promotions may incentivize repeat purchases.   Shipping and Logistics: Timeliness of delivery: Prompt shipping can improve customer satisfaction and retention. Shipping options: Offering flexible shipping options might cater to different customer preferences.  Customer Demographics: Geographic location: Regional preferences and trends may influence purchasing behavior. Customer segment analysis: Identifying key customer segments with higher retention rates.  Customer Feedback: Reviews and feedback: Monitoring customer feedback to address concerns and improve satisfaction. Net Promoter Score (NPS): Measuring customer likelihood to recommend the brand to others.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Qus14. How does supplier performance vary across different product categories or departments? Can we visualize this using stacked bar charts or grouped column charts? </vt:lpstr>
      <vt:lpstr>Qus15.Can we identify any trends or patterns in supplier costs or pricing structures through visualizations? How can this information be used for procurement optimization? </vt:lpstr>
      <vt:lpstr>PowerPoint Presentation</vt:lpstr>
      <vt:lpstr>PowerPoint Presentation</vt:lpstr>
      <vt:lpstr>PowerPoint Presentation</vt:lpstr>
      <vt:lpstr>1.Customer Distribution: Region vs. Segment</vt:lpstr>
      <vt:lpstr>Analysis</vt:lpstr>
      <vt:lpstr>Overview</vt:lpstr>
      <vt:lpstr>Customer Distribution by Country</vt:lpstr>
      <vt:lpstr>Top Customer Distribution by City: Identifying High-Density Areas</vt:lpstr>
      <vt:lpstr>City-wise Customer Distribution: Identifying the Least Populated Areas</vt:lpstr>
      <vt:lpstr>Top Customer Distribution by City with Postal Codes: Identifying High-Density Areas</vt:lpstr>
      <vt:lpstr>PowerPoint Presentation</vt:lpstr>
      <vt:lpstr>Global Purchasing Power: A Comparative Analysis Across Countries</vt:lpstr>
      <vt:lpstr>PowerPoint Presentation</vt:lpstr>
      <vt:lpstr>2.Customer Acquisition Trends Over Time: A Visual Analysis</vt:lpstr>
      <vt:lpstr>In this project, we offer discounts to examine the trends of customer acquisition costs. </vt:lpstr>
      <vt:lpstr>Customer Acquisition Trends Over Time: A Visual Analysis</vt:lpstr>
      <vt:lpstr>PowerPoint Presentation</vt:lpstr>
      <vt:lpstr>3.Can we visualize the distribution of customer demographics such as age, gender, or income using histograms or pie charts?</vt:lpstr>
      <vt:lpstr>PowerPoint Presentation</vt:lpstr>
      <vt:lpstr>4.How does order volume change over time? Can we create a time series chart or stacked bar chart to visualize it? </vt:lpstr>
      <vt:lpstr>Order Volume Over Time</vt:lpstr>
      <vt:lpstr>PowerPoint Presentation</vt:lpstr>
      <vt:lpstr>5.What is the distribution of order values? Can we create a histogram or box plot to display it?</vt:lpstr>
      <vt:lpstr>    Order Value Distribution</vt:lpstr>
      <vt:lpstr>PowerPoint Presentation</vt:lpstr>
      <vt:lpstr>6.Can we visualize the average order processing time or shipping duration using a bar chart or box plot? </vt:lpstr>
      <vt:lpstr>PowerPoint Presentation</vt:lpstr>
      <vt:lpstr>7. How does employee productivity vary across different departments or job roles? Can we create a stacked bar chart or grouped column chart to visualize it?   </vt:lpstr>
      <vt:lpstr>Employee Productivity by Job Role</vt:lpstr>
      <vt:lpstr>PowerPoint Presentation</vt:lpstr>
      <vt:lpstr>8. What is the distribution of employee tenure? Can we create a histogram or box plot to display it? </vt:lpstr>
      <vt:lpstr>PowerPoint Presentation</vt:lpstr>
      <vt:lpstr>9.Can we visualize employee performance ratings or KPIs using a radar chart or bullet graph? </vt:lpstr>
      <vt:lpstr>PowerPoint Presentation</vt:lpstr>
      <vt:lpstr>10.What is the distribution of product ratings or reviews? Can we create a histogram or stacked bar chart to visualize it?</vt:lpstr>
      <vt:lpstr>PowerPoint Presentation</vt:lpstr>
      <vt:lpstr> 11. How does the sales volume vary across different product categories? Can we create a bar chart or treemap to display it? </vt:lpstr>
      <vt:lpstr>PowerPoint Presentation</vt:lpstr>
      <vt:lpstr>PowerPoint Presentation</vt:lpstr>
      <vt:lpstr>PowerPoint Presentation</vt:lpstr>
      <vt:lpstr>12.Can we visualize the pricing distribution of products using a box plot or violin plot?</vt:lpstr>
      <vt:lpstr>PowerPoint Presentation</vt:lpstr>
      <vt:lpstr>13. What is the distribution of supplier ratings or performance metrics? Can we create a bar chart or radar chart to visualize it? </vt:lpstr>
      <vt:lpstr>PowerPoint Presentation</vt:lpstr>
      <vt:lpstr>PowerPoint Presentation</vt:lpstr>
      <vt:lpstr>PowerPoint Presentation</vt:lpstr>
      <vt:lpstr>14.How does the cost or pricing structure vary across different suppliers? Can we create a box plot or stacked bar chart to display it? </vt:lpstr>
      <vt:lpstr>PowerPoint Presentation</vt:lpstr>
      <vt:lpstr>15.Can we visualize the geographical distribution of suppliers using a map or bubble chart</vt:lpstr>
      <vt:lpstr>PowerPoint Presentation</vt:lpstr>
      <vt:lpstr>Learnings From this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Distribution: Region vs. Segment</dc:title>
  <dc:creator>Admin</dc:creator>
  <cp:lastModifiedBy>Admin</cp:lastModifiedBy>
  <cp:revision>32</cp:revision>
  <dcterms:created xsi:type="dcterms:W3CDTF">2024-03-25T10:41:32Z</dcterms:created>
  <dcterms:modified xsi:type="dcterms:W3CDTF">2024-03-27T15:02:10Z</dcterms:modified>
</cp:coreProperties>
</file>