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62" r:id="rId21"/>
    <p:sldId id="263" r:id="rId22"/>
    <p:sldId id="290" r:id="rId23"/>
    <p:sldId id="291" r:id="rId24"/>
    <p:sldId id="292" r:id="rId25"/>
    <p:sldId id="273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08C5-F9A1-4E15-828B-DD49515A2601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88ECB-AE65-464E-8D03-D5F2B948F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2B63-900B-4B58-89D4-F3D75F9637B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F688-CEBB-4488-A201-B5E3FC75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Trích</a:t>
            </a:r>
            <a:r>
              <a:rPr lang="en-US" dirty="0" smtClean="0"/>
              <a:t>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đặc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̀ video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nôm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6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Harris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05" y="2630092"/>
            <a:ext cx="5083789" cy="494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0765" y="1905000"/>
            <a:ext cx="422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I(</a:t>
            </a:r>
            <a:r>
              <a:rPr lang="en-US" dirty="0" err="1"/>
              <a:t>u+x</a:t>
            </a:r>
            <a:r>
              <a:rPr lang="en-US" dirty="0"/>
              <a:t>, </a:t>
            </a:r>
            <a:r>
              <a:rPr lang="en-US" dirty="0" err="1"/>
              <a:t>v+y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Taylor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6340" y="3581400"/>
            <a:ext cx="55321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baseline="-25000" dirty="0"/>
              <a:t>x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x, y</a:t>
            </a:r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49" y="4481055"/>
            <a:ext cx="5134500" cy="6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Harris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58" y="2057400"/>
            <a:ext cx="3052683" cy="89095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71" y="3606801"/>
            <a:ext cx="4955858" cy="9651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6882" y="31242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Tensor</a:t>
            </a:r>
          </a:p>
        </p:txBody>
      </p:sp>
    </p:spTree>
    <p:extLst>
      <p:ext uri="{BB962C8B-B14F-4D97-AF65-F5344CB8AC3E}">
        <p14:creationId xmlns:p14="http://schemas.microsoft.com/office/powerpoint/2010/main" val="27899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Harris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67" y="1981200"/>
            <a:ext cx="5324666" cy="4269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3124200"/>
            <a:ext cx="4678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λ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</a:t>
            </a:r>
            <a:r>
              <a:rPr lang="en-US" dirty="0" err="1"/>
              <a:t>HarrisThreshold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7223" y="4486870"/>
                <a:ext cx="8099577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cửa</a:t>
                </a:r>
                <a:r>
                  <a:rPr lang="en-US" dirty="0"/>
                  <a:t> </a:t>
                </a:r>
                <a:r>
                  <a:rPr lang="en-US" dirty="0" err="1"/>
                  <a:t>sổ</a:t>
                </a:r>
                <a:r>
                  <a:rPr lang="en-US" dirty="0"/>
                  <a:t> </a:t>
                </a:r>
                <a:r>
                  <a:rPr lang="en-US" dirty="0" err="1"/>
                  <a:t>khung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(u, v)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interest point.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và</a:t>
                </a:r>
                <a:r>
                  <a:rPr lang="en-US" dirty="0"/>
                  <a:t> λ</a:t>
                </a:r>
                <a:r>
                  <a:rPr lang="en-US" baseline="-25000" dirty="0"/>
                  <a:t>2 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0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thấy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cạnh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λ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λ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đều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0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cửa</a:t>
                </a:r>
                <a:r>
                  <a:rPr lang="en-US" dirty="0"/>
                  <a:t> </a:t>
                </a:r>
                <a:r>
                  <a:rPr lang="en-US" dirty="0" err="1"/>
                  <a:t>sổ</a:t>
                </a:r>
                <a:r>
                  <a:rPr lang="en-US" dirty="0"/>
                  <a:t> </a:t>
                </a:r>
                <a:r>
                  <a:rPr lang="en-US" dirty="0" err="1"/>
                  <a:t>khung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(u, v)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3" y="4486870"/>
                <a:ext cx="809957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45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Scale.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6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X(x, y)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I, ma </a:t>
            </a:r>
            <a:r>
              <a:rPr lang="en-US" dirty="0" err="1"/>
              <a:t>trận</a:t>
            </a:r>
            <a:r>
              <a:rPr lang="en-US" dirty="0"/>
              <a:t> Hessian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scale </a:t>
            </a:r>
            <a:r>
              <a:rPr lang="en-US" dirty="0" err="1"/>
              <a:t>là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11" y="2919986"/>
            <a:ext cx="3641979" cy="1018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0200" y="4142329"/>
                <a:ext cx="5029200" cy="810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err="1"/>
                  <a:t>L</a:t>
                </a:r>
                <a:r>
                  <a:rPr lang="en-US" baseline="-25000" dirty="0" err="1"/>
                  <a:t>xx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 σ)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x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Gaussian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g(σ)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X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I.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42329"/>
                <a:ext cx="5029200" cy="810671"/>
              </a:xfrm>
              <a:prstGeom prst="rect">
                <a:avLst/>
              </a:prstGeom>
              <a:blipFill rotWithShape="1">
                <a:blip r:embed="rId3"/>
                <a:stretch>
                  <a:fillRect l="-848" t="-3759" b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Gaussian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smtClean="0"/>
              <a:t>scale.</a:t>
            </a:r>
          </a:p>
          <a:p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Gaussian.</a:t>
            </a:r>
          </a:p>
          <a:p>
            <a:endParaRPr lang="en-US" dirty="0"/>
          </a:p>
        </p:txBody>
      </p:sp>
      <p:pic>
        <p:nvPicPr>
          <p:cNvPr id="4" name="Picture 3" descr="gaus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547" y="3807460"/>
            <a:ext cx="5716905" cy="12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9" y="1676400"/>
            <a:ext cx="5021922" cy="8803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2895600"/>
            <a:ext cx="55321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</a:t>
            </a:r>
            <a:r>
              <a:rPr lang="en-US" baseline="-25000" dirty="0" err="1"/>
              <a:t>xx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yy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xy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x, y,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Gaussian.</a:t>
            </a:r>
          </a:p>
        </p:txBody>
      </p:sp>
      <p:pic>
        <p:nvPicPr>
          <p:cNvPr id="6" name="Picture 5" descr="w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82203" y="4191000"/>
            <a:ext cx="4379595" cy="1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  <a:r>
              <a:rPr lang="en-US" dirty="0" err="1"/>
              <a:t>x|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Frobenius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827870"/>
                <a:ext cx="2518633" cy="1286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27870"/>
                <a:ext cx="2518633" cy="12869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frame.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panorama.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r>
              <a:rPr lang="en-US" dirty="0" smtClean="0"/>
              <a:t> =&gt; </a:t>
            </a:r>
            <a:r>
              <a:rPr lang="en-US" dirty="0" err="1" smtClean="0"/>
              <a:t>ảnh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6150" y="3450587"/>
            <a:ext cx="1537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X’ ~ HX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258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X’</a:t>
            </a:r>
            <a:r>
              <a:rPr lang="en-US" i="1" dirty="0"/>
              <a:t>: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 camera.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X</a:t>
            </a:r>
            <a:r>
              <a:rPr lang="en-US" i="1" dirty="0"/>
              <a:t>: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i="1" dirty="0"/>
              <a:t>: </a:t>
            </a:r>
            <a:r>
              <a:rPr lang="en-US" i="1" dirty="0" err="1"/>
              <a:t>là</a:t>
            </a:r>
            <a:r>
              <a:rPr lang="en-US" i="1" dirty="0"/>
              <a:t> ma </a:t>
            </a:r>
            <a:r>
              <a:rPr lang="en-US" i="1" dirty="0" err="1"/>
              <a:t>trận</a:t>
            </a:r>
            <a:r>
              <a:rPr lang="en-US" i="1" dirty="0"/>
              <a:t> </a:t>
            </a:r>
            <a:r>
              <a:rPr lang="en-US" i="1" dirty="0" err="1"/>
              <a:t>Homography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81" y="2038209"/>
            <a:ext cx="3667637" cy="10097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86200" y="3124200"/>
            <a:ext cx="1358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X’ = HX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01" y="4191000"/>
            <a:ext cx="3194799" cy="15720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3821668"/>
            <a:ext cx="356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/>
              <a:t>’ = x</a:t>
            </a:r>
            <a:r>
              <a:rPr lang="en-US" baseline="-25000" dirty="0"/>
              <a:t>2</a:t>
            </a:r>
            <a:r>
              <a:rPr lang="en-US" dirty="0"/>
              <a:t>/z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’ =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/z</a:t>
            </a:r>
            <a:r>
              <a:rPr lang="en-US" baseline="-25000" dirty="0" smtClean="0"/>
              <a:t>2</a:t>
            </a:r>
            <a:r>
              <a:rPr lang="en-US" dirty="0" smtClean="0"/>
              <a:t>, ta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8388" y="3288268"/>
            <a:ext cx="284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31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endParaRPr lang="en-US" dirty="0"/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8" y="1966413"/>
            <a:ext cx="5383044" cy="852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124200"/>
            <a:ext cx="12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Với</a:t>
            </a:r>
            <a:r>
              <a:rPr lang="en-US" dirty="0" smtClean="0"/>
              <a:t> z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83" y="2057400"/>
            <a:ext cx="1602234" cy="94520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0" y="3581495"/>
            <a:ext cx="5821020" cy="137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3429000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smtClean="0"/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RANdom</a:t>
            </a:r>
            <a:r>
              <a:rPr lang="en-US" dirty="0"/>
              <a:t> </a:t>
            </a:r>
            <a:r>
              <a:rPr lang="en-US" dirty="0" err="1"/>
              <a:t>SAmple</a:t>
            </a:r>
            <a:r>
              <a:rPr lang="en-US" dirty="0"/>
              <a:t> </a:t>
            </a:r>
            <a:r>
              <a:rPr lang="en-US" dirty="0" smtClean="0"/>
              <a:t>Consensus</a:t>
            </a:r>
          </a:p>
          <a:p>
            <a:pPr algn="just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Fischler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Bolles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1981.</a:t>
            </a:r>
            <a:endParaRPr lang="en-US" dirty="0" smtClean="0"/>
          </a:p>
          <a:p>
            <a:pPr algn="just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inlier, </a:t>
            </a:r>
            <a:r>
              <a:rPr lang="en-US" dirty="0" err="1" smtClean="0"/>
              <a:t>và</a:t>
            </a:r>
            <a:r>
              <a:rPr lang="en-US" dirty="0" smtClean="0"/>
              <a:t> outlier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Chọn</a:t>
            </a:r>
            <a:r>
              <a:rPr lang="en-US" dirty="0" smtClean="0"/>
              <a:t> n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Từ</a:t>
            </a:r>
            <a:r>
              <a:rPr lang="en-US" dirty="0" smtClean="0"/>
              <a:t> n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“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”.</a:t>
            </a:r>
          </a:p>
          <a:p>
            <a:pPr lvl="1" algn="just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“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057400"/>
            <a:ext cx="1895475" cy="1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19" y="2057400"/>
            <a:ext cx="2726481" cy="186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4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2648744"/>
            <a:ext cx="2428875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3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/>
              <a:t>data: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model:một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data.</a:t>
            </a:r>
          </a:p>
          <a:p>
            <a:pPr lvl="1"/>
            <a:r>
              <a:rPr lang="en-US" dirty="0" smtClean="0"/>
              <a:t>n:số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k:số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t:một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smtClean="0"/>
              <a:t>d:Dữ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frame.</a:t>
            </a:r>
          </a:p>
          <a:p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best_model:các</a:t>
            </a:r>
            <a:r>
              <a:rPr lang="en-US" dirty="0" smtClean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</a:t>
            </a:r>
          </a:p>
          <a:p>
            <a:pPr lvl="1"/>
            <a:r>
              <a:rPr lang="en-US" dirty="0" err="1" smtClean="0"/>
              <a:t>best_consensus_set:Tập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best_model</a:t>
            </a:r>
            <a:endParaRPr lang="en-US" dirty="0"/>
          </a:p>
          <a:p>
            <a:pPr lvl="1"/>
            <a:r>
              <a:rPr lang="en-US" dirty="0" err="1" smtClean="0"/>
              <a:t>best_error:Tập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vi-VN" dirty="0"/>
              <a:t>iterations := 0</a:t>
            </a:r>
          </a:p>
          <a:p>
            <a:pPr marL="0" indent="0">
              <a:buNone/>
            </a:pPr>
            <a:r>
              <a:rPr lang="vi-VN" dirty="0"/>
              <a:t>best_model := nil</a:t>
            </a:r>
          </a:p>
          <a:p>
            <a:pPr marL="0" indent="0">
              <a:buNone/>
            </a:pPr>
            <a:r>
              <a:rPr lang="vi-VN" dirty="0"/>
              <a:t>best_consensus_set := nil</a:t>
            </a:r>
          </a:p>
          <a:p>
            <a:pPr marL="0" indent="0">
              <a:buNone/>
            </a:pPr>
            <a:r>
              <a:rPr lang="vi-VN" dirty="0"/>
              <a:t>best_error := infinity</a:t>
            </a:r>
          </a:p>
          <a:p>
            <a:pPr marL="0" indent="0">
              <a:buNone/>
            </a:pPr>
            <a:r>
              <a:rPr lang="vi-VN" dirty="0"/>
              <a:t>while(iterations &lt; k){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maybe_inliers </a:t>
            </a:r>
            <a:r>
              <a:rPr lang="vi-VN" dirty="0"/>
              <a:t>:= n chọn ngẫu nhiên n điểm từ data ban đầu.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maybe_model </a:t>
            </a:r>
            <a:r>
              <a:rPr lang="vi-VN" dirty="0"/>
              <a:t>là mô hình được tính toán từ tập maybe_inliers đã chọn.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consensus_set </a:t>
            </a:r>
            <a:r>
              <a:rPr lang="vi-VN" dirty="0"/>
              <a:t>:= maybe_inliers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for(d</a:t>
            </a:r>
            <a:r>
              <a:rPr lang="vi-VN" dirty="0"/>
              <a:t>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nếu </a:t>
            </a:r>
            <a:r>
              <a:rPr lang="vi-VN" dirty="0"/>
              <a:t>điểm đó có giá trị nhỏ hơn ngưỡng t thì thêm điểm đó vào tập consensus_set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Nếu </a:t>
            </a:r>
            <a:r>
              <a:rPr lang="vi-VN" dirty="0"/>
              <a:t>số lượng phần tử của consensus_set &gt; d (có nghĩa là đấy là mô hình tốt)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Thực </a:t>
            </a:r>
            <a:r>
              <a:rPr lang="vi-VN" dirty="0"/>
              <a:t>hiện việc test model.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This_model </a:t>
            </a:r>
            <a:r>
              <a:rPr lang="vi-VN" dirty="0"/>
              <a:t>:= là mô hình phù hợp với tất cả các điểm trong consensus_set.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This_error </a:t>
            </a:r>
            <a:r>
              <a:rPr lang="vi-VN" dirty="0"/>
              <a:t>:=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If(This_error </a:t>
            </a:r>
            <a:r>
              <a:rPr lang="vi-VN" dirty="0"/>
              <a:t>&lt; best_error){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Ta </a:t>
            </a:r>
            <a:r>
              <a:rPr lang="vi-VN" dirty="0"/>
              <a:t>đã tìm được mô hình tốt nhất kể từ khi lặp. Giữ cho đến khi tìm được mô hình tốt hơn.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best_model </a:t>
            </a:r>
            <a:r>
              <a:rPr lang="vi-VN" dirty="0"/>
              <a:t>:= this_model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best_consensus_set </a:t>
            </a:r>
            <a:r>
              <a:rPr lang="vi-VN" dirty="0"/>
              <a:t>:= consensus_set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best_error </a:t>
            </a:r>
            <a:r>
              <a:rPr lang="vi-VN" dirty="0"/>
              <a:t>:= this_error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}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Interations</a:t>
            </a:r>
            <a:r>
              <a:rPr lang="vi-VN" dirty="0"/>
              <a:t>++;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/>
              <a:t>return best_model, best_consensus_set, </a:t>
            </a:r>
            <a:r>
              <a:rPr lang="vi-VN" dirty="0" smtClean="0"/>
              <a:t>best_error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80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panorama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frame.</a:t>
            </a:r>
          </a:p>
        </p:txBody>
      </p:sp>
    </p:spTree>
    <p:extLst>
      <p:ext uri="{BB962C8B-B14F-4D97-AF65-F5344CB8AC3E}">
        <p14:creationId xmlns:p14="http://schemas.microsoft.com/office/powerpoint/2010/main" val="23242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frame.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frame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bitmap.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2800" y="46482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2800" y="13716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3048000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RANSAC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Interest point.</a:t>
            </a:r>
          </a:p>
          <a:p>
            <a:r>
              <a:rPr lang="en-US" dirty="0" smtClean="0"/>
              <a:t>Harris corner detect</a:t>
            </a:r>
          </a:p>
          <a:p>
            <a:r>
              <a:rPr lang="en-US" dirty="0" smtClean="0"/>
              <a:t>SIFT</a:t>
            </a:r>
          </a:p>
          <a:p>
            <a:r>
              <a:rPr lang="en-US" dirty="0" smtClean="0"/>
              <a:t>SURF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Harris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47735"/>
            <a:ext cx="2857899" cy="15432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133600"/>
            <a:ext cx="2828925" cy="211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495800"/>
            <a:ext cx="31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6346" y="4507468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Harris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134500" cy="6243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0" y="3267670"/>
            <a:ext cx="7704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S(x, y)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 smtClean="0"/>
              <a:t>lệch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w(u, v)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(u, v)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I(u, v) </a:t>
            </a:r>
            <a:r>
              <a:rPr lang="en-US" dirty="0" err="1"/>
              <a:t>và</a:t>
            </a:r>
            <a:r>
              <a:rPr lang="en-US" dirty="0"/>
              <a:t> I(</a:t>
            </a:r>
            <a:r>
              <a:rPr lang="en-US" dirty="0" err="1"/>
              <a:t>u+x</a:t>
            </a:r>
            <a:r>
              <a:rPr lang="en-US" dirty="0"/>
              <a:t>, </a:t>
            </a:r>
            <a:r>
              <a:rPr lang="en-US" dirty="0" err="1"/>
              <a:t>v+y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pixel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(u, v) </a:t>
            </a:r>
            <a:r>
              <a:rPr lang="en-US" dirty="0" err="1"/>
              <a:t>và</a:t>
            </a:r>
            <a:r>
              <a:rPr lang="en-US" dirty="0"/>
              <a:t> (</a:t>
            </a:r>
            <a:r>
              <a:rPr lang="en-US" dirty="0" err="1"/>
              <a:t>u+x</a:t>
            </a:r>
            <a:r>
              <a:rPr lang="en-US" dirty="0"/>
              <a:t>, </a:t>
            </a:r>
            <a:r>
              <a:rPr lang="en-US" dirty="0" err="1"/>
              <a:t>v+y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809</Words>
  <Application>Microsoft Office PowerPoint</Application>
  <PresentationFormat>On-screen Show (4:3)</PresentationFormat>
  <Paragraphs>135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Trích chọn đặc trưng từ video để phục vụ nhận dạng chữ nôm</vt:lpstr>
      <vt:lpstr>Tổng quan</vt:lpstr>
      <vt:lpstr>Yêu cầu bài toàn</vt:lpstr>
      <vt:lpstr>Hướng giải quyết</vt:lpstr>
      <vt:lpstr>Tách các frame</vt:lpstr>
      <vt:lpstr>panorama</vt:lpstr>
      <vt:lpstr>Tìm kiếm đặc trưng</vt:lpstr>
      <vt:lpstr>Tìm kiếm góc Harris</vt:lpstr>
      <vt:lpstr>Tìm kiếm góc Harris</vt:lpstr>
      <vt:lpstr>Tìm kiếm góc Harris</vt:lpstr>
      <vt:lpstr>Tìm kiếm góc Harris</vt:lpstr>
      <vt:lpstr>Tìm kiếm góc Harris</vt:lpstr>
      <vt:lpstr>SIFT</vt:lpstr>
      <vt:lpstr>SURF</vt:lpstr>
      <vt:lpstr>SURF</vt:lpstr>
      <vt:lpstr>SURF</vt:lpstr>
      <vt:lpstr>SURF</vt:lpstr>
      <vt:lpstr>SURF</vt:lpstr>
      <vt:lpstr>SURF</vt:lpstr>
      <vt:lpstr>Homography</vt:lpstr>
      <vt:lpstr>Homography</vt:lpstr>
      <vt:lpstr>Homography</vt:lpstr>
      <vt:lpstr>Homography</vt:lpstr>
      <vt:lpstr>Homography</vt:lpstr>
      <vt:lpstr>RANSAC</vt:lpstr>
      <vt:lpstr>RANSAC</vt:lpstr>
      <vt:lpstr>RANSAC</vt:lpstr>
      <vt:lpstr>RANSAC</vt:lpstr>
      <vt:lpstr>RANSAC</vt:lpstr>
      <vt:lpstr>RANSAC</vt:lpstr>
      <vt:lpstr>RANSAC</vt:lpstr>
      <vt:lpstr>RANSAC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Trích chọn đặc trưng từ video để phục vụ nhận dạng chữ nôm</dc:title>
  <dc:creator>ROLBACK</dc:creator>
  <cp:lastModifiedBy>ROLBACK</cp:lastModifiedBy>
  <cp:revision>168</cp:revision>
  <dcterms:created xsi:type="dcterms:W3CDTF">2012-04-06T15:46:31Z</dcterms:created>
  <dcterms:modified xsi:type="dcterms:W3CDTF">2012-04-25T06:39:29Z</dcterms:modified>
</cp:coreProperties>
</file>