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Petrona"/>
      <p:regular r:id="rId16"/>
    </p:embeddedFont>
    <p:embeddedFont>
      <p:font typeface="Petrona"/>
      <p:regular r:id="rId17"/>
    </p:embeddedFont>
    <p:embeddedFont>
      <p:font typeface="Petrona"/>
      <p:regular r:id="rId18"/>
    </p:embeddedFont>
    <p:embeddedFont>
      <p:font typeface="Petrona"/>
      <p:regular r:id="rId19"/>
    </p:embeddedFont>
    <p:embeddedFont>
      <p:font typeface="Inter"/>
      <p:regular r:id="rId20"/>
    </p:embeddedFont>
    <p:embeddedFont>
      <p:font typeface="Inter"/>
      <p:regular r:id="rId21"/>
    </p:embeddedFont>
    <p:embeddedFont>
      <p:font typeface="Inter"/>
      <p:regular r:id="rId22"/>
    </p:embeddedFont>
    <p:embeddedFont>
      <p:font typeface="Inter"/>
      <p:regular r:id="rId2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Relationship Id="rId22" Type="http://schemas.openxmlformats.org/officeDocument/2006/relationships/font" Target="fonts/font7.fntdata"/><Relationship Id="rId2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7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0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30874"/>
            <a:ext cx="7556421" cy="23388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Real-Time Patient Monitoring Using Apache Spark and Kafka</a:t>
            </a:r>
            <a:endParaRPr lang="en-US" sz="4900" dirty="0"/>
          </a:p>
        </p:txBody>
      </p:sp>
      <p:sp>
        <p:nvSpPr>
          <p:cNvPr id="4" name="Text 1"/>
          <p:cNvSpPr/>
          <p:nvPr/>
        </p:nvSpPr>
        <p:spPr>
          <a:xfrm>
            <a:off x="6280190" y="490989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-  Neeraj Kumar Kannoujiya (MSE2024003)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         Anshuman Moharana (MDE2024006)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1487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Problem Statement</a:t>
            </a:r>
            <a:endParaRPr lang="en-US" sz="4900" dirty="0"/>
          </a:p>
        </p:txBody>
      </p:sp>
      <p:sp>
        <p:nvSpPr>
          <p:cNvPr id="3" name="Shape 1"/>
          <p:cNvSpPr/>
          <p:nvPr/>
        </p:nvSpPr>
        <p:spPr>
          <a:xfrm>
            <a:off x="793790" y="3604736"/>
            <a:ext cx="6408063" cy="1194673"/>
          </a:xfrm>
          <a:prstGeom prst="roundRect">
            <a:avLst>
              <a:gd name="adj" fmla="val 7974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839170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systems struggle with real-time data processing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428667" y="3604736"/>
            <a:ext cx="6408063" cy="1194673"/>
          </a:xfrm>
          <a:prstGeom prst="roundRect">
            <a:avLst>
              <a:gd name="adj" fmla="val 7974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663101" y="3839170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Critical care demands timely alerts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93790" y="5026223"/>
            <a:ext cx="6408063" cy="831771"/>
          </a:xfrm>
          <a:prstGeom prst="roundRect">
            <a:avLst>
              <a:gd name="adj" fmla="val 11454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028224" y="526065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 challenges with large sensor data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667" y="5026223"/>
            <a:ext cx="6408063" cy="831771"/>
          </a:xfrm>
          <a:prstGeom prst="roundRect">
            <a:avLst>
              <a:gd name="adj" fmla="val 11454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7663101" y="5260658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Need low-latency, scalable processing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61059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System Objectives</a:t>
            </a:r>
            <a:endParaRPr lang="en-US" sz="4900" dirty="0"/>
          </a:p>
        </p:txBody>
      </p:sp>
      <p:sp>
        <p:nvSpPr>
          <p:cNvPr id="3" name="Shape 1"/>
          <p:cNvSpPr/>
          <p:nvPr/>
        </p:nvSpPr>
        <p:spPr>
          <a:xfrm>
            <a:off x="793790" y="39943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34" y="4015561"/>
            <a:ext cx="374213" cy="46779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406800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physiological data collection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457003" y="39943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48" y="4015561"/>
            <a:ext cx="374213" cy="46779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194119" y="406800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Abnormal pattern detection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93790" y="495823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34" y="4979491"/>
            <a:ext cx="374213" cy="46779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530906" y="503193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Immediate alert delivery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457003" y="495823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048" y="4979491"/>
            <a:ext cx="374213" cy="46779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194119" y="503193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 storage for analysis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688" y="1865352"/>
            <a:ext cx="6748105" cy="449877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942975"/>
            <a:ext cx="5256728" cy="623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Proposed Methodology</a:t>
            </a:r>
            <a:endParaRPr lang="en-US" sz="3900" dirty="0"/>
          </a:p>
        </p:txBody>
      </p:sp>
      <p:sp>
        <p:nvSpPr>
          <p:cNvPr id="5" name="Shape 1"/>
          <p:cNvSpPr/>
          <p:nvPr/>
        </p:nvSpPr>
        <p:spPr>
          <a:xfrm>
            <a:off x="1048941" y="1821775"/>
            <a:ext cx="30480" cy="546485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6" name="Shape 2"/>
          <p:cNvSpPr/>
          <p:nvPr/>
        </p:nvSpPr>
        <p:spPr>
          <a:xfrm>
            <a:off x="1273612" y="2061686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7" name="Shape 3"/>
          <p:cNvSpPr/>
          <p:nvPr/>
        </p:nvSpPr>
        <p:spPr>
          <a:xfrm>
            <a:off x="793790" y="1821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61834" y="1843028"/>
            <a:ext cx="374213" cy="467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900" dirty="0"/>
          </a:p>
        </p:txBody>
      </p:sp>
      <p:sp>
        <p:nvSpPr>
          <p:cNvPr id="9" name="Text 5"/>
          <p:cNvSpPr/>
          <p:nvPr/>
        </p:nvSpPr>
        <p:spPr>
          <a:xfrm>
            <a:off x="2183011" y="1899642"/>
            <a:ext cx="3831193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Ingestion using Kafka</a:t>
            </a:r>
            <a:endParaRPr lang="en-US" sz="2450" dirty="0"/>
          </a:p>
        </p:txBody>
      </p:sp>
      <p:sp>
        <p:nvSpPr>
          <p:cNvPr id="10" name="Shape 6"/>
          <p:cNvSpPr/>
          <p:nvPr/>
        </p:nvSpPr>
        <p:spPr>
          <a:xfrm>
            <a:off x="1273612" y="2983111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11" name="Shape 7"/>
          <p:cNvSpPr/>
          <p:nvPr/>
        </p:nvSpPr>
        <p:spPr>
          <a:xfrm>
            <a:off x="793790" y="274320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861834" y="2764453"/>
            <a:ext cx="374213" cy="467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900" dirty="0"/>
          </a:p>
        </p:txBody>
      </p:sp>
      <p:sp>
        <p:nvSpPr>
          <p:cNvPr id="13" name="Text 9"/>
          <p:cNvSpPr/>
          <p:nvPr/>
        </p:nvSpPr>
        <p:spPr>
          <a:xfrm>
            <a:off x="2183011" y="2821067"/>
            <a:ext cx="4338399" cy="779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Real-Time Processing using spark</a:t>
            </a:r>
            <a:endParaRPr lang="en-US" sz="2450" dirty="0"/>
          </a:p>
        </p:txBody>
      </p:sp>
      <p:sp>
        <p:nvSpPr>
          <p:cNvPr id="14" name="Shape 10"/>
          <p:cNvSpPr/>
          <p:nvPr/>
        </p:nvSpPr>
        <p:spPr>
          <a:xfrm>
            <a:off x="1273612" y="4294465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15" name="Shape 11"/>
          <p:cNvSpPr/>
          <p:nvPr/>
        </p:nvSpPr>
        <p:spPr>
          <a:xfrm>
            <a:off x="793790" y="405455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861834" y="4075807"/>
            <a:ext cx="374213" cy="467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900" dirty="0"/>
          </a:p>
        </p:txBody>
      </p:sp>
      <p:sp>
        <p:nvSpPr>
          <p:cNvPr id="17" name="Text 13"/>
          <p:cNvSpPr/>
          <p:nvPr/>
        </p:nvSpPr>
        <p:spPr>
          <a:xfrm>
            <a:off x="2183011" y="4132421"/>
            <a:ext cx="3553897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Alert Generation on Mail</a:t>
            </a:r>
            <a:endParaRPr lang="en-US" sz="2450" dirty="0"/>
          </a:p>
        </p:txBody>
      </p:sp>
      <p:sp>
        <p:nvSpPr>
          <p:cNvPr id="18" name="Shape 14"/>
          <p:cNvSpPr/>
          <p:nvPr/>
        </p:nvSpPr>
        <p:spPr>
          <a:xfrm>
            <a:off x="1273612" y="5215890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19" name="Shape 15"/>
          <p:cNvSpPr/>
          <p:nvPr/>
        </p:nvSpPr>
        <p:spPr>
          <a:xfrm>
            <a:off x="793790" y="497597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861834" y="4997232"/>
            <a:ext cx="374213" cy="467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900" dirty="0"/>
          </a:p>
        </p:txBody>
      </p:sp>
      <p:sp>
        <p:nvSpPr>
          <p:cNvPr id="21" name="Text 17"/>
          <p:cNvSpPr/>
          <p:nvPr/>
        </p:nvSpPr>
        <p:spPr>
          <a:xfrm>
            <a:off x="2183011" y="5053846"/>
            <a:ext cx="42237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Storage using Cassandra</a:t>
            </a:r>
            <a:endParaRPr lang="en-US" sz="2450" dirty="0"/>
          </a:p>
        </p:txBody>
      </p:sp>
      <p:sp>
        <p:nvSpPr>
          <p:cNvPr id="22" name="Shape 18"/>
          <p:cNvSpPr/>
          <p:nvPr/>
        </p:nvSpPr>
        <p:spPr>
          <a:xfrm>
            <a:off x="1273612" y="6137315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23" name="Shape 19"/>
          <p:cNvSpPr/>
          <p:nvPr/>
        </p:nvSpPr>
        <p:spPr>
          <a:xfrm>
            <a:off x="793790" y="589740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861834" y="5918656"/>
            <a:ext cx="374213" cy="467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5</a:t>
            </a:r>
            <a:endParaRPr lang="en-US" sz="2900" dirty="0"/>
          </a:p>
        </p:txBody>
      </p:sp>
      <p:sp>
        <p:nvSpPr>
          <p:cNvPr id="25" name="Text 21"/>
          <p:cNvSpPr/>
          <p:nvPr/>
        </p:nvSpPr>
        <p:spPr>
          <a:xfrm>
            <a:off x="2183011" y="5975271"/>
            <a:ext cx="4174093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Visualization using Streamlit</a:t>
            </a:r>
            <a:endParaRPr lang="en-US" sz="2450" dirty="0"/>
          </a:p>
        </p:txBody>
      </p:sp>
      <p:sp>
        <p:nvSpPr>
          <p:cNvPr id="26" name="Shape 22"/>
          <p:cNvSpPr/>
          <p:nvPr/>
        </p:nvSpPr>
        <p:spPr>
          <a:xfrm>
            <a:off x="1273612" y="7058739"/>
            <a:ext cx="680442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27" name="Shape 23"/>
          <p:cNvSpPr/>
          <p:nvPr/>
        </p:nvSpPr>
        <p:spPr>
          <a:xfrm>
            <a:off x="793790" y="681882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28" name="Text 24"/>
          <p:cNvSpPr/>
          <p:nvPr/>
        </p:nvSpPr>
        <p:spPr>
          <a:xfrm>
            <a:off x="861834" y="6840081"/>
            <a:ext cx="374213" cy="467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9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6</a:t>
            </a:r>
            <a:endParaRPr lang="en-US" sz="2900" dirty="0"/>
          </a:p>
        </p:txBody>
      </p:sp>
      <p:sp>
        <p:nvSpPr>
          <p:cNvPr id="29" name="Text 25"/>
          <p:cNvSpPr/>
          <p:nvPr/>
        </p:nvSpPr>
        <p:spPr>
          <a:xfrm>
            <a:off x="2183011" y="6896695"/>
            <a:ext cx="3671173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Threshold Based Analysis</a:t>
            </a:r>
            <a:endParaRPr lang="en-US" sz="2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1248"/>
            <a:ext cx="6404253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Frameworks and Tools</a:t>
            </a:r>
            <a:endParaRPr lang="en-US" sz="4900" dirty="0"/>
          </a:p>
        </p:txBody>
      </p:sp>
      <p:sp>
        <p:nvSpPr>
          <p:cNvPr id="3" name="Shape 1"/>
          <p:cNvSpPr/>
          <p:nvPr/>
        </p:nvSpPr>
        <p:spPr>
          <a:xfrm>
            <a:off x="793790" y="34810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34" y="3549075"/>
            <a:ext cx="374213" cy="37421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55889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Apache Kafka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1530906" y="408491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Streaming and ingestion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348103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48" y="3502283"/>
            <a:ext cx="374213" cy="46779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94119" y="355889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Apache Spark</a:t>
            </a:r>
            <a:endParaRPr lang="en-US" sz="2450" dirty="0"/>
          </a:p>
        </p:txBody>
      </p:sp>
      <p:sp>
        <p:nvSpPr>
          <p:cNvPr id="10" name="Text 6"/>
          <p:cNvSpPr/>
          <p:nvPr/>
        </p:nvSpPr>
        <p:spPr>
          <a:xfrm>
            <a:off x="8194119" y="408491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analytics and processing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49014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1530906" y="4979313"/>
            <a:ext cx="376535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Hadoop HDFS / Cassandra</a:t>
            </a:r>
            <a:endParaRPr lang="en-US" sz="2450" dirty="0"/>
          </a:p>
        </p:txBody>
      </p:sp>
      <p:sp>
        <p:nvSpPr>
          <p:cNvPr id="13" name="Text 9"/>
          <p:cNvSpPr/>
          <p:nvPr/>
        </p:nvSpPr>
        <p:spPr>
          <a:xfrm>
            <a:off x="1530906" y="550533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 storage solutions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7457003" y="490144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048" y="4922699"/>
            <a:ext cx="374213" cy="46779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8194119" y="4979313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Streamlit</a:t>
            </a:r>
            <a:endParaRPr lang="en-US" sz="2450" dirty="0"/>
          </a:p>
        </p:txBody>
      </p:sp>
      <p:sp>
        <p:nvSpPr>
          <p:cNvPr id="17" name="Text 12"/>
          <p:cNvSpPr/>
          <p:nvPr/>
        </p:nvSpPr>
        <p:spPr>
          <a:xfrm>
            <a:off x="8194119" y="550533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Visualization and web interface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488" y="3141107"/>
            <a:ext cx="4919305" cy="194726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2138720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Real-Time Processing with Apache Spark</a:t>
            </a:r>
            <a:endParaRPr lang="en-US" sz="4900" dirty="0"/>
          </a:p>
        </p:txBody>
      </p:sp>
      <p:sp>
        <p:nvSpPr>
          <p:cNvPr id="5" name="Shape 1"/>
          <p:cNvSpPr/>
          <p:nvPr/>
        </p:nvSpPr>
        <p:spPr>
          <a:xfrm>
            <a:off x="793790" y="40381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34" y="4059376"/>
            <a:ext cx="374213" cy="467797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530906" y="411182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Batch processing of patient signals in real-time.</a:t>
            </a:r>
            <a:endParaRPr lang="en-US" sz="1750" dirty="0"/>
          </a:p>
        </p:txBody>
      </p:sp>
      <p:sp>
        <p:nvSpPr>
          <p:cNvPr id="8" name="Shape 3"/>
          <p:cNvSpPr/>
          <p:nvPr/>
        </p:nvSpPr>
        <p:spPr>
          <a:xfrm>
            <a:off x="4713803" y="403812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5450919" y="4111823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Threshold based anomaly detection</a:t>
            </a:r>
            <a:endParaRPr lang="en-US" sz="1750" dirty="0"/>
          </a:p>
        </p:txBody>
      </p:sp>
      <p:sp>
        <p:nvSpPr>
          <p:cNvPr id="10" name="Shape 5"/>
          <p:cNvSpPr/>
          <p:nvPr/>
        </p:nvSpPr>
        <p:spPr>
          <a:xfrm>
            <a:off x="793790" y="529125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34" y="5312509"/>
            <a:ext cx="374213" cy="46779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530906" y="536495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 with Kafka Streams and the detected anomaly column is appended to the dataset stored on Cassandra.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61059"/>
            <a:ext cx="8563808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Anomaly Detection and Alerts</a:t>
            </a:r>
            <a:endParaRPr lang="en-US" sz="4900" dirty="0"/>
          </a:p>
        </p:txBody>
      </p:sp>
      <p:sp>
        <p:nvSpPr>
          <p:cNvPr id="3" name="Shape 1"/>
          <p:cNvSpPr/>
          <p:nvPr/>
        </p:nvSpPr>
        <p:spPr>
          <a:xfrm>
            <a:off x="793790" y="39943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834" y="4015561"/>
            <a:ext cx="374213" cy="46779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406800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Threshold based analysis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457003" y="399430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048" y="4015561"/>
            <a:ext cx="374213" cy="467797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194119" y="406800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Abnormal pattern recognition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93790" y="495823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834" y="4979491"/>
            <a:ext cx="374213" cy="467797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530906" y="503193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alerts on mail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457003" y="495823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048" y="4979491"/>
            <a:ext cx="374213" cy="46779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194119" y="503193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 visualization with alerts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8535" y="517446"/>
            <a:ext cx="5174813" cy="646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Screenshots</a:t>
            </a:r>
            <a:endParaRPr lang="en-US" sz="40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8535" y="1658064"/>
            <a:ext cx="6427113" cy="5466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58535" y="7335798"/>
            <a:ext cx="2587347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Dashboard Overview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658535" y="7847290"/>
            <a:ext cx="6427113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display of patient vital signs and anomaly alerts.</a:t>
            </a:r>
            <a:endParaRPr lang="en-US" sz="14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373" y="1658064"/>
            <a:ext cx="6427113" cy="47504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52373" y="6620232"/>
            <a:ext cx="2587347" cy="323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Alert Notification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7552373" y="7131725"/>
            <a:ext cx="6427113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Email alert generated for detected abnormal patient condition.</a:t>
            </a:r>
            <a:endParaRPr lang="en-US" sz="14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46052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</a:t>
            </a:r>
            <a:endParaRPr lang="en-US" sz="4900" dirty="0"/>
          </a:p>
        </p:txBody>
      </p:sp>
      <p:sp>
        <p:nvSpPr>
          <p:cNvPr id="3" name="Shape 1"/>
          <p:cNvSpPr/>
          <p:nvPr/>
        </p:nvSpPr>
        <p:spPr>
          <a:xfrm>
            <a:off x="793790" y="29793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3053001"/>
            <a:ext cx="56426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patient monitoring system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using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Apache Spark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Kafka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offers a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scalable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low-latency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reliable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solution for critical healthcare needs.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457003" y="297930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5048" y="3000554"/>
            <a:ext cx="374213" cy="46779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8194119" y="3053001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ensures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continuous monitoring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quick anomaly detection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and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instant alerts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enabling faster interventions and potentially saving lives.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95823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34" y="4979491"/>
            <a:ext cx="374213" cy="46779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530906" y="5031938"/>
            <a:ext cx="56426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combining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big data frameworks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with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machine learning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healthcare providers can not only respond faster but also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historical trends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for better future diagnosis.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457003" y="495823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048" y="4979491"/>
            <a:ext cx="374213" cy="46779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194119" y="5031938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highlights how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modern data engineering tools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can revolutionize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healthcare monitoring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 real-world scenarios.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2025-04-29T17:00:37Z</dcterms:created>
  <dcterms:modified xsi:type="dcterms:W3CDTF">2025-04-29T17:00:37Z</dcterms:modified>
</cp:coreProperties>
</file>