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86" d="100"/>
          <a:sy n="86" d="100"/>
        </p:scale>
        <p:origin x="4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W. Davis" userId="e3a796bfc1d95105" providerId="Windows Live" clId="Web-{C325C070-9C41-464E-9CE5-DC7D9635D5CF}"/>
    <pc:docChg chg="modSld">
      <pc:chgData name="SCOTT W. Davis" userId="e3a796bfc1d95105" providerId="Windows Live" clId="Web-{C325C070-9C41-464E-9CE5-DC7D9635D5CF}" dt="2018-11-16T07:49:55.791" v="103" actId="20577"/>
      <pc:docMkLst>
        <pc:docMk/>
      </pc:docMkLst>
      <pc:sldChg chg="modSp">
        <pc:chgData name="SCOTT W. Davis" userId="e3a796bfc1d95105" providerId="Windows Live" clId="Web-{C325C070-9C41-464E-9CE5-DC7D9635D5CF}" dt="2018-11-16T07:49:53.759" v="101" actId="20577"/>
        <pc:sldMkLst>
          <pc:docMk/>
          <pc:sldMk cId="2288046035" sldId="256"/>
        </pc:sldMkLst>
        <pc:spChg chg="mod">
          <ac:chgData name="SCOTT W. Davis" userId="e3a796bfc1d95105" providerId="Windows Live" clId="Web-{C325C070-9C41-464E-9CE5-DC7D9635D5CF}" dt="2018-11-16T07:49:53.759" v="101" actId="20577"/>
          <ac:spMkLst>
            <pc:docMk/>
            <pc:sldMk cId="2288046035" sldId="256"/>
            <ac:spMk id="2" creationId="{00000000-0000-0000-0000-000000000000}"/>
          </ac:spMkLst>
        </pc:spChg>
        <pc:spChg chg="mod">
          <ac:chgData name="SCOTT W. Davis" userId="e3a796bfc1d95105" providerId="Windows Live" clId="Web-{C325C070-9C41-464E-9CE5-DC7D9635D5CF}" dt="2018-11-16T07:49:43.587" v="96" actId="20577"/>
          <ac:spMkLst>
            <pc:docMk/>
            <pc:sldMk cId="2288046035"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pt>
    <dgm:pt modelId="{BB833BE8-9365-48AB-A725-FAF1B520D3F4}" type="pres">
      <dgm:prSet presAssocID="{471A91D1-D7E9-4F0B-8978-AFE45FFFC104}" presName="sibTrans" presStyleLbl="sibTrans2D1" presStyleIdx="0" presStyleCnt="4"/>
      <dgm:spPr/>
    </dgm:pt>
    <dgm:pt modelId="{55A3F947-A2E2-401E-B0ED-46B63C12B88B}" type="pres">
      <dgm:prSet presAssocID="{471A91D1-D7E9-4F0B-8978-AFE45FFFC104}" presName="connectorText" presStyleLbl="sibTrans2D1" presStyleIdx="0" presStyleCnt="4"/>
      <dgm:spPr/>
    </dgm:pt>
    <dgm:pt modelId="{F43E1DA2-651E-40A2-A2E2-EDD4D6A7ADCE}" type="pres">
      <dgm:prSet presAssocID="{74912E07-1389-4339-BB72-D5897C178F56}" presName="node" presStyleLbl="node1" presStyleIdx="1" presStyleCnt="5" custScaleX="275704">
        <dgm:presLayoutVars>
          <dgm:bulletEnabled val="1"/>
        </dgm:presLayoutVars>
      </dgm:prSet>
      <dgm:spPr/>
    </dgm:pt>
    <dgm:pt modelId="{7A99A51E-0A47-44F8-80CB-85A964AEDC48}" type="pres">
      <dgm:prSet presAssocID="{7F37D3DD-CAEA-466D-9900-8CCFF1F3CA33}" presName="sibTrans" presStyleLbl="sibTrans2D1" presStyleIdx="1" presStyleCnt="4"/>
      <dgm:spPr/>
    </dgm:pt>
    <dgm:pt modelId="{DC459E9F-D484-4484-B8FB-00CC0CA89397}" type="pres">
      <dgm:prSet presAssocID="{7F37D3DD-CAEA-466D-9900-8CCFF1F3CA33}" presName="connectorText" presStyleLbl="sibTrans2D1" presStyleIdx="1" presStyleCnt="4"/>
      <dgm:spPr/>
    </dgm:pt>
    <dgm:pt modelId="{A0C6E388-F02E-40EA-926F-8179E9176409}" type="pres">
      <dgm:prSet presAssocID="{63A8844C-C793-484D-95B1-2A8EBF1DD4E4}" presName="node" presStyleLbl="node1" presStyleIdx="2" presStyleCnt="5" custScaleX="275704">
        <dgm:presLayoutVars>
          <dgm:bulletEnabled val="1"/>
        </dgm:presLayoutVars>
      </dgm:prSet>
      <dgm:spPr/>
    </dgm:pt>
    <dgm:pt modelId="{9A5CB07C-A31D-47AE-8B2D-EE013AEFDE82}" type="pres">
      <dgm:prSet presAssocID="{BE09D47D-94D5-4FDE-9B88-DF066CDC2E9D}" presName="sibTrans" presStyleLbl="sibTrans2D1" presStyleIdx="2" presStyleCnt="4"/>
      <dgm:spPr/>
    </dgm:pt>
    <dgm:pt modelId="{B8C63C6D-E881-499C-84B9-D1825062F38B}" type="pres">
      <dgm:prSet presAssocID="{BE09D47D-94D5-4FDE-9B88-DF066CDC2E9D}" presName="connectorText" presStyleLbl="sibTrans2D1" presStyleIdx="2" presStyleCnt="4"/>
      <dgm:spPr/>
    </dgm:pt>
    <dgm:pt modelId="{8716A442-C7AF-42C9-AE79-2B89B24DD349}" type="pres">
      <dgm:prSet presAssocID="{66B29ECB-946F-4B4F-93DC-F9FB4E4A0EC1}" presName="node" presStyleLbl="node1" presStyleIdx="3" presStyleCnt="5" custScaleX="275704">
        <dgm:presLayoutVars>
          <dgm:bulletEnabled val="1"/>
        </dgm:presLayoutVars>
      </dgm:prSet>
      <dgm:spPr/>
    </dgm:pt>
    <dgm:pt modelId="{5720AEF7-ADEF-462D-BD40-AB954C3DE41B}" type="pres">
      <dgm:prSet presAssocID="{50A13C24-D6D7-4813-9F35-C61D1518A4A3}" presName="sibTrans" presStyleLbl="sibTrans2D1" presStyleIdx="3" presStyleCnt="4"/>
      <dgm:spPr/>
    </dgm:pt>
    <dgm:pt modelId="{BCCB14AD-73B4-4375-90AC-07F4B6B0D262}" type="pres">
      <dgm:prSet presAssocID="{50A13C24-D6D7-4813-9F35-C61D1518A4A3}" presName="connectorText" presStyleLbl="sibTrans2D1" presStyleIdx="3" presStyleCnt="4"/>
      <dgm:spPr/>
    </dgm:pt>
    <dgm:pt modelId="{B2960881-BC5E-47CA-B45D-CDF7680C0725}" type="pres">
      <dgm:prSet presAssocID="{CA2D3AE7-76F2-4948-9B0A-215F22A6BB54}" presName="node" presStyleLbl="node1" presStyleIdx="4" presStyleCnt="5" custScaleX="275704">
        <dgm:presLayoutVars>
          <dgm:bulletEnabled val="1"/>
        </dgm:presLayoutVars>
      </dgm:prSet>
      <dgm:spPr/>
    </dgm:pt>
  </dgm:ptLst>
  <dgm:cxnLst>
    <dgm:cxn modelId="{0283120B-B118-4156-B77D-84CA2D5928F0}" srcId="{92C9A600-04CD-4590-89C1-BF43DBF37669}" destId="{CA2D3AE7-76F2-4948-9B0A-215F22A6BB54}" srcOrd="4" destOrd="0" parTransId="{4432517B-8957-416B-B880-1816E5B0C3E4}" sibTransId="{66B37025-7CC9-4E37-AD34-68799C7FF0BE}"/>
    <dgm:cxn modelId="{6F96DA5C-E906-4B72-99B3-1475FBE40039}" srcId="{92C9A600-04CD-4590-89C1-BF43DBF37669}" destId="{66B29ECB-946F-4B4F-93DC-F9FB4E4A0EC1}" srcOrd="3" destOrd="0" parTransId="{381DCEFC-D7D0-4BBD-BF35-59F25690B2D3}" sibTransId="{50A13C24-D6D7-4813-9F35-C61D1518A4A3}"/>
    <dgm:cxn modelId="{F79C255F-BF63-4A89-99FF-BF31F068D46B}" srcId="{92C9A600-04CD-4590-89C1-BF43DBF37669}" destId="{74912E07-1389-4339-BB72-D5897C178F56}" srcOrd="1" destOrd="0" parTransId="{4C7DA21F-F216-47D9-8CB8-5291D965D565}" sibTransId="{7F37D3DD-CAEA-466D-9900-8CCFF1F3CA33}"/>
    <dgm:cxn modelId="{60B57F50-7734-4B45-B808-BB879E999F74}" type="presOf" srcId="{731B0D0D-9999-438C-8940-820B8FF90D3B}" destId="{6389AFF0-42E1-4528-B5C3-58D60939B986}" srcOrd="0"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3BCD7B79-57AF-43A8-981B-A122EAE9232E}" type="presOf" srcId="{63A8844C-C793-484D-95B1-2A8EBF1DD4E4}" destId="{A0C6E388-F02E-40EA-926F-8179E9176409}"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498EC9D7-4A42-40F6-8F23-A37FBD2D9278}" type="presOf" srcId="{50A13C24-D6D7-4813-9F35-C61D1518A4A3}" destId="{BCCB14AD-73B4-4375-90AC-07F4B6B0D262}" srcOrd="1"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FE5220F0-917E-4681-8D9A-EF00D327F1E2}" type="presOf" srcId="{CA2D3AE7-76F2-4948-9B0A-215F22A6BB54}" destId="{B2960881-BC5E-47CA-B45D-CDF7680C0725}"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C55DB9FF-D1F2-4087-91A5-596DC3174773}" srcId="{92C9A600-04CD-4590-89C1-BF43DBF37669}" destId="{63A8844C-C793-484D-95B1-2A8EBF1DD4E4}" srcOrd="2" destOrd="0" parTransId="{0352D2FC-2EB9-48BB-867F-BBC35693F9CE}" sibTransId="{BE09D47D-94D5-4FDE-9B88-DF066CDC2E9D}"/>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65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16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962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9253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20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9726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1677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801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18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88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72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6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37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052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629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566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727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35305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SF Food Inspection Use Case</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By: TANMOY KANTI GHOSH</a:t>
            </a:r>
          </a:p>
        </p:txBody>
      </p:sp>
    </p:spTree>
    <p:extLst>
      <p:ext uri="{BB962C8B-B14F-4D97-AF65-F5344CB8AC3E}">
        <p14:creationId xmlns:p14="http://schemas.microsoft.com/office/powerpoint/2010/main"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locations of the inspections</a:t>
            </a:r>
          </a:p>
        </p:txBody>
      </p:sp>
      <p:sp>
        <p:nvSpPr>
          <p:cNvPr id="3" name="Content Placeholder 2"/>
          <p:cNvSpPr>
            <a:spLocks noGrp="1"/>
          </p:cNvSpPr>
          <p:nvPr>
            <p:ph idx="1"/>
          </p:nvPr>
        </p:nvSpPr>
        <p:spPr>
          <a:xfrm>
            <a:off x="1141412" y="2249488"/>
            <a:ext cx="9440863" cy="712788"/>
          </a:xfrm>
        </p:spPr>
        <p:txBody>
          <a:bodyPr>
            <a:normAutofit lnSpcReduction="10000"/>
          </a:bodyPr>
          <a:lstStyle/>
          <a:p>
            <a:r>
              <a:rPr lang="en-US" sz="1800" b="1" u="sng" dirty="0"/>
              <a:t>In order to reduce computational cost, let's just work with the first 100 inspections in this dataset</a:t>
            </a:r>
            <a:r>
              <a:rPr lang="en-US" sz="1800" dirty="0"/>
              <a:t>.</a:t>
            </a:r>
          </a:p>
        </p:txBody>
      </p:sp>
      <p:pic>
        <p:nvPicPr>
          <p:cNvPr id="4" name="Picture 3"/>
          <p:cNvPicPr/>
          <p:nvPr/>
        </p:nvPicPr>
        <p:blipFill>
          <a:blip r:embed="rId2"/>
          <a:stretch>
            <a:fillRect/>
          </a:stretch>
        </p:blipFill>
        <p:spPr>
          <a:xfrm>
            <a:off x="3429000" y="2804477"/>
            <a:ext cx="4616767" cy="3662998"/>
          </a:xfrm>
          <a:prstGeom prst="rect">
            <a:avLst/>
          </a:prstGeom>
        </p:spPr>
      </p:pic>
    </p:spTree>
    <p:extLst>
      <p:ext uri="{BB962C8B-B14F-4D97-AF65-F5344CB8AC3E}">
        <p14:creationId xmlns:p14="http://schemas.microsoft.com/office/powerpoint/2010/main"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a:t>
            </a:r>
            <a:endParaRPr lang="en-US" dirty="0"/>
          </a:p>
        </p:txBody>
      </p:sp>
      <p:pic>
        <p:nvPicPr>
          <p:cNvPr id="4" name="Picture 3"/>
          <p:cNvPicPr/>
          <p:nvPr/>
        </p:nvPicPr>
        <p:blipFill>
          <a:blip r:embed="rId2"/>
          <a:stretch>
            <a:fillRect/>
          </a:stretch>
        </p:blipFill>
        <p:spPr>
          <a:xfrm>
            <a:off x="2217737" y="2097088"/>
            <a:ext cx="7164387" cy="4393883"/>
          </a:xfrm>
          <a:prstGeom prst="rect">
            <a:avLst/>
          </a:prstGeom>
        </p:spPr>
      </p:pic>
    </p:spTree>
    <p:extLst>
      <p:ext uri="{BB962C8B-B14F-4D97-AF65-F5344CB8AC3E}">
        <p14:creationId xmlns:p14="http://schemas.microsoft.com/office/powerpoint/2010/main"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 (more details)</a:t>
            </a:r>
            <a:endParaRPr lang="en-US" dirty="0"/>
          </a:p>
        </p:txBody>
      </p:sp>
      <p:pic>
        <p:nvPicPr>
          <p:cNvPr id="4" name="Picture 3"/>
          <p:cNvPicPr/>
          <p:nvPr/>
        </p:nvPicPr>
        <p:blipFill>
          <a:blip r:embed="rId2"/>
          <a:stretch>
            <a:fillRect/>
          </a:stretch>
        </p:blipFill>
        <p:spPr>
          <a:xfrm>
            <a:off x="3038475" y="2260916"/>
            <a:ext cx="5257800" cy="4368484"/>
          </a:xfrm>
          <a:prstGeom prst="rect">
            <a:avLst/>
          </a:prstGeom>
        </p:spPr>
      </p:pic>
    </p:spTree>
    <p:extLst>
      <p:ext uri="{BB962C8B-B14F-4D97-AF65-F5344CB8AC3E}">
        <p14:creationId xmlns:p14="http://schemas.microsoft.com/office/powerpoint/2010/main" val="404714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results</a:t>
            </a:r>
          </a:p>
        </p:txBody>
      </p:sp>
      <p:graphicFrame>
        <p:nvGraphicFramePr>
          <p:cNvPr id="4" name="Table 3"/>
          <p:cNvGraphicFramePr>
            <a:graphicFrameLocks noGrp="1"/>
          </p:cNvGraphicFramePr>
          <p:nvPr>
            <p:extLst>
              <p:ext uri="{D42A27DB-BD31-4B8C-83A1-F6EECF244321}">
                <p14:modId xmlns:p14="http://schemas.microsoft.com/office/powerpoint/2010/main" val="3265790190"/>
              </p:ext>
            </p:extLst>
          </p:nvPr>
        </p:nvGraphicFramePr>
        <p:xfrm>
          <a:off x="1590675" y="2460149"/>
          <a:ext cx="8696325" cy="3131028"/>
        </p:xfrm>
        <a:graphic>
          <a:graphicData uri="http://schemas.openxmlformats.org/drawingml/2006/table">
            <a:tbl>
              <a:tblPr firstRow="1" firstCol="1" bandRow="1">
                <a:tableStyleId>{5C22544A-7EE6-4342-B048-85BDC9FD1C3A}</a:tableStyleId>
              </a:tblPr>
              <a:tblGrid>
                <a:gridCol w="2394977">
                  <a:extLst>
                    <a:ext uri="{9D8B030D-6E8A-4147-A177-3AD203B41FA5}">
                      <a16:colId xmlns:a16="http://schemas.microsoft.com/office/drawing/2014/main" val="4083210275"/>
                    </a:ext>
                  </a:extLst>
                </a:gridCol>
                <a:gridCol w="3152999">
                  <a:extLst>
                    <a:ext uri="{9D8B030D-6E8A-4147-A177-3AD203B41FA5}">
                      <a16:colId xmlns:a16="http://schemas.microsoft.com/office/drawing/2014/main" val="1750170246"/>
                    </a:ext>
                  </a:extLst>
                </a:gridCol>
                <a:gridCol w="3148349">
                  <a:extLst>
                    <a:ext uri="{9D8B030D-6E8A-4147-A177-3AD203B41FA5}">
                      <a16:colId xmlns:a16="http://schemas.microsoft.com/office/drawing/2014/main" val="2065077214"/>
                    </a:ext>
                  </a:extLst>
                </a:gridCol>
              </a:tblGrid>
              <a:tr h="782757">
                <a:tc>
                  <a:txBody>
                    <a:bodyPr/>
                    <a:lstStyle/>
                    <a:p>
                      <a:pPr marL="0" marR="0" algn="just">
                        <a:lnSpc>
                          <a:spcPct val="200000"/>
                        </a:lnSpc>
                        <a:spcBef>
                          <a:spcPts val="0"/>
                        </a:spcBef>
                        <a:spcAft>
                          <a:spcPts val="0"/>
                        </a:spcAft>
                      </a:pPr>
                      <a:r>
                        <a:rPr lang="en-US" sz="20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kNN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LR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395824"/>
                  </a:ext>
                </a:extLst>
              </a:tr>
              <a:tr h="782757">
                <a:tc>
                  <a:txBody>
                    <a:bodyPr/>
                    <a:lstStyle/>
                    <a:p>
                      <a:pPr marL="0" marR="0" algn="just">
                        <a:lnSpc>
                          <a:spcPct val="200000"/>
                        </a:lnSpc>
                        <a:spcBef>
                          <a:spcPts val="0"/>
                        </a:spcBef>
                        <a:spcAft>
                          <a:spcPts val="0"/>
                        </a:spcAft>
                      </a:pPr>
                      <a:r>
                        <a:rPr lang="en-US" sz="2000">
                          <a:effectLst/>
                        </a:rPr>
                        <a:t>Train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0.6332499518953242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0.5358860881277661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9209028"/>
                  </a:ext>
                </a:extLst>
              </a:tr>
              <a:tr h="782757">
                <a:tc>
                  <a:txBody>
                    <a:bodyPr/>
                    <a:lstStyle/>
                    <a:p>
                      <a:pPr marL="0" marR="0" algn="just">
                        <a:lnSpc>
                          <a:spcPct val="200000"/>
                        </a:lnSpc>
                        <a:spcBef>
                          <a:spcPts val="0"/>
                        </a:spcBef>
                        <a:spcAft>
                          <a:spcPts val="0"/>
                        </a:spcAft>
                      </a:pPr>
                      <a:r>
                        <a:rPr lang="en-US" sz="2000">
                          <a:effectLst/>
                        </a:rPr>
                        <a:t>Test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0.5215384615384615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0.5246153846153846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9259364"/>
                  </a:ext>
                </a:extLst>
              </a:tr>
              <a:tr h="782757">
                <a:tc>
                  <a:txBody>
                    <a:bodyPr/>
                    <a:lstStyle/>
                    <a:p>
                      <a:pPr marL="0" marR="0" algn="just">
                        <a:lnSpc>
                          <a:spcPct val="2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0.47777033142713926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dirty="0">
                          <a:effectLst/>
                        </a:rPr>
                        <a:t>0.36103702553753003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9014860"/>
                  </a:ext>
                </a:extLst>
              </a:tr>
            </a:tbl>
          </a:graphicData>
        </a:graphic>
      </p:graphicFrame>
    </p:spTree>
    <p:extLst>
      <p:ext uri="{BB962C8B-B14F-4D97-AF65-F5344CB8AC3E}">
        <p14:creationId xmlns:p14="http://schemas.microsoft.com/office/powerpoint/2010/main" val="243303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Foursquare to analyze the neighborhood of the inspected businesses</a:t>
            </a:r>
          </a:p>
        </p:txBody>
      </p:sp>
      <p:sp>
        <p:nvSpPr>
          <p:cNvPr id="3" name="Content Placeholder 2"/>
          <p:cNvSpPr>
            <a:spLocks noGrp="1"/>
          </p:cNvSpPr>
          <p:nvPr>
            <p:ph idx="1"/>
          </p:nvPr>
        </p:nvSpPr>
        <p:spPr>
          <a:xfrm>
            <a:off x="1141412" y="2249487"/>
            <a:ext cx="9905999" cy="1046163"/>
          </a:xfrm>
        </p:spPr>
        <p:txBody>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“OMNI S.F. Hotel” it is Low Risk business inspection and it got 96 score </a:t>
            </a:r>
            <a:endParaRPr lang="en-US" sz="2400" b="1" dirty="0"/>
          </a:p>
        </p:txBody>
      </p:sp>
    </p:spTree>
    <p:extLst>
      <p:ext uri="{BB962C8B-B14F-4D97-AF65-F5344CB8AC3E}">
        <p14:creationId xmlns:p14="http://schemas.microsoft.com/office/powerpoint/2010/main" val="87363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rPr>
              <a:t>“OMNI S.F. Hotel” Venues data and location</a:t>
            </a:r>
            <a:endParaRPr lang="en-US" dirty="0"/>
          </a:p>
        </p:txBody>
      </p:sp>
      <p:pic>
        <p:nvPicPr>
          <p:cNvPr id="4" name="Picture 3"/>
          <p:cNvPicPr/>
          <p:nvPr/>
        </p:nvPicPr>
        <p:blipFill>
          <a:blip r:embed="rId2"/>
          <a:stretch>
            <a:fillRect/>
          </a:stretch>
        </p:blipFill>
        <p:spPr>
          <a:xfrm>
            <a:off x="1362075" y="2298065"/>
            <a:ext cx="6275070" cy="4398010"/>
          </a:xfrm>
          <a:prstGeom prst="rect">
            <a:avLst/>
          </a:prstGeom>
        </p:spPr>
      </p:pic>
      <p:pic>
        <p:nvPicPr>
          <p:cNvPr id="5" name="Picture 4"/>
          <p:cNvPicPr/>
          <p:nvPr/>
        </p:nvPicPr>
        <p:blipFill>
          <a:blip r:embed="rId3"/>
          <a:stretch>
            <a:fillRect/>
          </a:stretch>
        </p:blipFill>
        <p:spPr>
          <a:xfrm>
            <a:off x="7809865" y="2411730"/>
            <a:ext cx="3686810" cy="3284220"/>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gives us we are able to only show one tip</a:t>
            </a:r>
          </a:p>
        </p:txBody>
      </p:sp>
      <p:sp>
        <p:nvSpPr>
          <p:cNvPr id="3" name="Content Placeholder 2"/>
          <p:cNvSpPr>
            <a:spLocks noGrp="1"/>
          </p:cNvSpPr>
          <p:nvPr>
            <p:ph idx="1"/>
          </p:nvPr>
        </p:nvSpPr>
        <p:spPr>
          <a:xfrm>
            <a:off x="1141412" y="2249487"/>
            <a:ext cx="9905999" cy="569913"/>
          </a:xfrm>
        </p:spPr>
        <p:txBody>
          <a:bodyPr/>
          <a:lstStyle/>
          <a:p>
            <a:r>
              <a:rPr lang="en-US" dirty="0"/>
              <a:t>Example of one tip</a:t>
            </a:r>
          </a:p>
        </p:txBody>
      </p:sp>
      <p:pic>
        <p:nvPicPr>
          <p:cNvPr id="4" name="Picture 3"/>
          <p:cNvPicPr/>
          <p:nvPr/>
        </p:nvPicPr>
        <p:blipFill>
          <a:blip r:embed="rId2"/>
          <a:stretch>
            <a:fillRect/>
          </a:stretch>
        </p:blipFill>
        <p:spPr>
          <a:xfrm>
            <a:off x="5051740" y="1918334"/>
            <a:ext cx="5787709" cy="4577715"/>
          </a:xfrm>
          <a:prstGeom prst="rect">
            <a:avLst/>
          </a:prstGeom>
        </p:spPr>
      </p:pic>
    </p:spTree>
    <p:extLst>
      <p:ext uri="{BB962C8B-B14F-4D97-AF65-F5344CB8AC3E}">
        <p14:creationId xmlns:p14="http://schemas.microsoft.com/office/powerpoint/2010/main" val="331479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User</a:t>
            </a:r>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 Let us explore them.</a:t>
            </a:r>
          </a:p>
          <a:p>
            <a:endParaRPr lang="en-US" dirty="0"/>
          </a:p>
        </p:txBody>
      </p:sp>
    </p:spTree>
    <p:extLst>
      <p:ext uri="{BB962C8B-B14F-4D97-AF65-F5344CB8AC3E}">
        <p14:creationId xmlns:p14="http://schemas.microsoft.com/office/powerpoint/2010/main" val="371119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Tree>
    <p:extLst>
      <p:ext uri="{BB962C8B-B14F-4D97-AF65-F5344CB8AC3E}">
        <p14:creationId xmlns:p14="http://schemas.microsoft.com/office/powerpoint/2010/main" val="14836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20000"/>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p>
          <a:p>
            <a:r>
              <a:rPr lang="en-US" dirty="0"/>
              <a:t>It 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lnSpcReduction="10000"/>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3600062673"/>
              </p:ext>
            </p:extLst>
          </p:nvPr>
        </p:nvGraphicFramePr>
        <p:xfrm>
          <a:off x="1695449" y="2049791"/>
          <a:ext cx="8143875" cy="4570090"/>
        </p:xfrm>
        <a:graphic>
          <a:graphicData uri="http://schemas.openxmlformats.org/drawingml/2006/table">
            <a:tbl>
              <a:tblPr firstRow="1" firstCol="1" bandRow="1">
                <a:tableStyleId>{5C22544A-7EE6-4342-B048-85BDC9FD1C3A}</a:tableStyleId>
              </a:tblPr>
              <a:tblGrid>
                <a:gridCol w="463666">
                  <a:extLst>
                    <a:ext uri="{9D8B030D-6E8A-4147-A177-3AD203B41FA5}">
                      <a16:colId xmlns:a16="http://schemas.microsoft.com/office/drawing/2014/main" val="4286567881"/>
                    </a:ext>
                  </a:extLst>
                </a:gridCol>
                <a:gridCol w="2099757">
                  <a:extLst>
                    <a:ext uri="{9D8B030D-6E8A-4147-A177-3AD203B41FA5}">
                      <a16:colId xmlns:a16="http://schemas.microsoft.com/office/drawing/2014/main" val="317040210"/>
                    </a:ext>
                  </a:extLst>
                </a:gridCol>
                <a:gridCol w="5580452">
                  <a:extLst>
                    <a:ext uri="{9D8B030D-6E8A-4147-A177-3AD203B41FA5}">
                      <a16:colId xmlns:a16="http://schemas.microsoft.com/office/drawing/2014/main" val="2172291055"/>
                    </a:ext>
                  </a:extLst>
                </a:gridCol>
              </a:tblGrid>
              <a:tr h="245659">
                <a:tc>
                  <a:txBody>
                    <a:bodyPr/>
                    <a:lstStyle/>
                    <a:p>
                      <a:pPr marL="0" marR="0" algn="just">
                        <a:lnSpc>
                          <a:spcPct val="107000"/>
                        </a:lnSpc>
                        <a:spcBef>
                          <a:spcPts val="0"/>
                        </a:spcBef>
                        <a:spcAft>
                          <a:spcPts val="0"/>
                        </a:spcAft>
                      </a:pPr>
                      <a:r>
                        <a:rPr lang="en-US" sz="1000">
                          <a:effectLst/>
                        </a:rPr>
                        <a: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077046233"/>
                  </a:ext>
                </a:extLst>
              </a:tr>
              <a:tr h="205739">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used for identification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530391909"/>
                  </a:ext>
                </a:extLst>
              </a:tr>
              <a:tr h="205739">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836551632"/>
                  </a:ext>
                </a:extLst>
              </a:tr>
              <a:tr h="205739">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2736805"/>
                  </a:ext>
                </a:extLst>
              </a:tr>
              <a:tr h="205739">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832986002"/>
                  </a:ext>
                </a:extLst>
              </a:tr>
              <a:tr h="205739">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70090652"/>
                  </a:ext>
                </a:extLst>
              </a:tr>
              <a:tr h="411477">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335426076"/>
                  </a:ext>
                </a:extLst>
              </a:tr>
              <a:tr h="205739">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500154062"/>
                  </a:ext>
                </a:extLst>
              </a:tr>
              <a:tr h="205739">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7323561"/>
                  </a:ext>
                </a:extLst>
              </a:tr>
              <a:tr h="205739">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02099925"/>
                  </a:ext>
                </a:extLst>
              </a:tr>
              <a:tr h="205739">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35257545"/>
                  </a:ext>
                </a:extLst>
              </a:tr>
              <a:tr h="205739">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938466036"/>
                  </a:ext>
                </a:extLst>
              </a:tr>
              <a:tr h="205739">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32278247"/>
                  </a:ext>
                </a:extLst>
              </a:tr>
              <a:tr h="205739">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21158495"/>
                  </a:ext>
                </a:extLst>
              </a:tr>
              <a:tr h="621131">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429277"/>
                  </a:ext>
                </a:extLst>
              </a:tr>
              <a:tr h="205739">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53507928"/>
                  </a:ext>
                </a:extLst>
              </a:tr>
              <a:tr h="205739">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8280553"/>
                  </a:ext>
                </a:extLst>
              </a:tr>
              <a:tr h="411477">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166803098"/>
                  </a:ext>
                </a:extLst>
              </a:tr>
            </a:tbl>
          </a:graphicData>
        </a:graphic>
      </p:graphicFrame>
    </p:spTree>
    <p:extLst>
      <p:ext uri="{BB962C8B-B14F-4D97-AF65-F5344CB8AC3E}">
        <p14:creationId xmlns:p14="http://schemas.microsoft.com/office/powerpoint/2010/main"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In general</a:t>
            </a:r>
            <a:endParaRPr lang="en-US" dirty="0"/>
          </a:p>
        </p:txBody>
      </p:sp>
      <p:pic>
        <p:nvPicPr>
          <p:cNvPr id="5" name="Picture 4"/>
          <p:cNvPicPr/>
          <p:nvPr/>
        </p:nvPicPr>
        <p:blipFill>
          <a:blip r:embed="rId2"/>
          <a:stretch>
            <a:fillRect/>
          </a:stretch>
        </p:blipFill>
        <p:spPr>
          <a:xfrm>
            <a:off x="1650682" y="2219959"/>
            <a:ext cx="8445818" cy="4266565"/>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by year</a:t>
            </a:r>
            <a:endParaRPr lang="en-US" dirty="0"/>
          </a:p>
        </p:txBody>
      </p:sp>
      <p:pic>
        <p:nvPicPr>
          <p:cNvPr id="4" name="Picture 3"/>
          <p:cNvPicPr/>
          <p:nvPr/>
        </p:nvPicPr>
        <p:blipFill>
          <a:blip r:embed="rId2"/>
          <a:stretch>
            <a:fillRect/>
          </a:stretch>
        </p:blipFill>
        <p:spPr>
          <a:xfrm>
            <a:off x="1247775" y="2155507"/>
            <a:ext cx="9799636" cy="4407218"/>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4" name="Picture 3"/>
          <p:cNvPicPr/>
          <p:nvPr/>
        </p:nvPicPr>
        <p:blipFill>
          <a:blip r:embed="rId2"/>
          <a:stretch>
            <a:fillRect/>
          </a:stretch>
        </p:blipFill>
        <p:spPr>
          <a:xfrm>
            <a:off x="1141413" y="2205672"/>
            <a:ext cx="9821862" cy="4290378"/>
          </a:xfrm>
          <a:prstGeom prst="rect">
            <a:avLst/>
          </a:prstGeom>
        </p:spPr>
      </p:pic>
    </p:spTree>
    <p:extLst>
      <p:ext uri="{BB962C8B-B14F-4D97-AF65-F5344CB8AC3E}">
        <p14:creationId xmlns:p14="http://schemas.microsoft.com/office/powerpoint/2010/main" val="204527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36</TotalTime>
  <Words>863</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Tw Cen MT</vt:lpstr>
      <vt:lpstr>Circuit</vt:lpstr>
      <vt:lpstr>SF Food Inspection Use Case</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San Francisco</vt:lpstr>
      <vt:lpstr>A clean and categorized copy of the map of San Francisco (more details)</vt:lpstr>
      <vt:lpstr>Inspection activities days of the week</vt:lpstr>
      <vt:lpstr>Machine learning Algorithm results</vt:lpstr>
      <vt:lpstr>using Foursquare to analyze the neighborhood of the inspected businesses</vt:lpstr>
      <vt:lpstr>“OMNI S.F. Hotel”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Tanmoy Ghosh</cp:lastModifiedBy>
  <cp:revision>31</cp:revision>
  <dcterms:created xsi:type="dcterms:W3CDTF">2018-11-10T16:12:56Z</dcterms:created>
  <dcterms:modified xsi:type="dcterms:W3CDTF">2019-10-07T00:35:31Z</dcterms:modified>
</cp:coreProperties>
</file>