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62" r:id="rId6"/>
    <p:sldId id="259" r:id="rId7"/>
    <p:sldId id="260" r:id="rId8"/>
    <p:sldId id="264" r:id="rId9"/>
    <p:sldId id="265" r:id="rId10"/>
    <p:sldId id="266" r:id="rId11"/>
    <p:sldId id="270" r:id="rId12"/>
    <p:sldId id="267" r:id="rId13"/>
    <p:sldId id="268" r:id="rId14"/>
    <p:sldId id="271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83570-151C-CF46-AB5D-2CD0E6348132}">
          <p14:sldIdLst>
            <p14:sldId id="256"/>
          </p14:sldIdLst>
        </p14:section>
        <p14:section name="Broader Idea" id="{90AA5F8F-3EE2-D249-9408-3864D24CCC69}">
          <p14:sldIdLst>
            <p14:sldId id="269"/>
            <p14:sldId id="257"/>
            <p14:sldId id="258"/>
            <p14:sldId id="262"/>
            <p14:sldId id="259"/>
            <p14:sldId id="260"/>
          </p14:sldIdLst>
        </p14:section>
        <p14:section name="Case Study 1" id="{697A68BE-EBE0-1549-A8F9-CB11AEC611FD}">
          <p14:sldIdLst>
            <p14:sldId id="264"/>
            <p14:sldId id="265"/>
            <p14:sldId id="266"/>
            <p14:sldId id="270"/>
            <p14:sldId id="267"/>
            <p14:sldId id="268"/>
            <p14:sldId id="271"/>
          </p14:sldIdLst>
        </p14:section>
        <p14:section name="Remaining project" id="{3D266AA6-A92A-1B47-AB51-6D71D4E2D5C7}">
          <p14:sldIdLst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19" d="100"/>
          <a:sy n="11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D17D6-A7AF-0D49-9BA7-E138E43568BB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AE9E1-B683-4443-A9FC-9A0269E4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SzPts val="1200"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AE9E1-B683-4443-A9FC-9A0269E4D6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change the fig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AE9E1-B683-4443-A9FC-9A0269E4D6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6CD0-85B0-DAC7-80B3-B1DBCCF4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99021-BEE1-EDD5-D564-39314A0B8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CB21-777F-BF9D-8164-0E0C7615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8965-BB06-3A4B-9E1E-60565EF677C8}" type="datetime1">
              <a:rPr lang="en-CA" smtClean="0"/>
              <a:t>2024-09-01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9394-6D3C-8E75-DBD5-E66FEC9B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0088-6819-FFCF-B04E-AC5CB8EF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F8C9-7824-10D7-BF19-55B2CDF4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6C2D-0961-E278-D246-5AF2B03ED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0A6B-D079-E7B3-7864-9D8D6E5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5BF-3353-5E4B-B0AD-9CD7BE4FED21}" type="datetime1">
              <a:rPr lang="en-CA" smtClean="0"/>
              <a:t>2024-09-01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58CF-D530-3F15-5992-0300BC43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52E1-93DE-BD0E-6F8F-2303BBCF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0965C-7082-B4BC-837F-CDCAE0396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27424-65FA-065E-9377-FFBB544B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1997-978E-1185-1C0B-695B2C15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34B8-6F1B-9E4C-8324-2576ED3ACCB0}" type="datetime1">
              <a:rPr lang="en-CA" smtClean="0"/>
              <a:t>2024-09-01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6EF4-9B3D-4E7C-1DCB-324BE153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5CDB-A0A6-3F81-EE78-D2E2BB7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0F7-D4A5-9018-519D-99BFF0DF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0565-A28D-277A-CAA5-1626F30D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7E5-D00D-FE26-86A0-E511B415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3F6E-5198-1E48-9B17-63355972A263}" type="datetime1">
              <a:rPr lang="en-CA" smtClean="0"/>
              <a:t>2024-09-01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7B38-E69D-C911-E2C1-FF865693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619E5-CEEF-85AE-0054-F42C8DBA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067A-6A6A-0DD5-5ABF-A77167EC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39E89-BE44-F753-8507-9F40A81E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E5F3-9D54-63C9-85E1-5E4C9E88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64A4-7BEE-C64F-9AD2-1391DF4BE2F0}" type="datetime1">
              <a:rPr lang="en-CA" smtClean="0"/>
              <a:t>2024-09-01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BF2F-0C3E-638C-0253-46356BC0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08E9-97E5-C7E2-519F-75DC1990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A7C7-6426-5746-90B4-323BDFF7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D0A-EE8B-21E9-85A5-C94395467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83EAD-656A-031E-4097-A13C78476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78EAF-39AF-6E19-7946-495CBEEA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917F-C256-9E4C-8E17-B15799ADC855}" type="datetime1">
              <a:rPr lang="en-CA" smtClean="0"/>
              <a:t>2024-09-01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098EE-865A-374A-886A-7B3ADFA5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72CAC-62DB-5040-874F-00D65035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3E70-B1D8-C168-BB22-147E3A8E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1330-A1C3-D2BD-B3D5-F04C9A2C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4D3AE-881B-FD27-3107-4DFF4C2A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60F5-4767-1F93-E6CE-CC290B175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07FCD-7EAA-9F05-FC65-8AF3051D6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142DA-9D63-1688-1FC8-539B9D3C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1C0A-73C5-164D-97B6-6FFAA9102BA4}" type="datetime1">
              <a:rPr lang="en-CA" smtClean="0"/>
              <a:t>2024-09-01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ED00-70B7-F88A-3FE7-24DB05F3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67341-8844-6725-F98A-E8EC48F3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62E8-F465-FFD5-CAE0-ED68D79A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03EDF-C821-F498-FE9A-19BA453D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2E5-D7E0-DB46-9FA9-34BD6FE5492C}" type="datetime1">
              <a:rPr lang="en-CA" smtClean="0"/>
              <a:t>2024-09-01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7D4B6-1BAC-BD3E-28F1-3E694ED7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4EADC-CC15-1710-4F8C-3F0302E1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D57E5-820F-1A4A-BCEC-FAC7C8C8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B4D-0AAC-ED43-B170-E5B66B9DE23E}" type="datetime1">
              <a:rPr lang="en-CA" smtClean="0"/>
              <a:t>2024-09-01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531F5-5E0F-69CC-CA15-30A84A42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CF4AE-B598-4FB2-5728-8F79861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80A1-F2E8-B8CF-3F3C-B380D2B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293A-BE30-7C2A-D8A8-5EBF3679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EB2DD-E9C6-C191-7A79-8E5C07ACB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FF92-AFB4-64F3-6BB7-D4184BA1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56DE-FB24-F149-96B0-0308CAC2DF66}" type="datetime1">
              <a:rPr lang="en-CA" smtClean="0"/>
              <a:t>2024-09-01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2C7BD-5F1D-FA97-7DD7-BD7F2823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64C6-76C4-3630-6F5B-92F19AD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3DDA-D348-71DE-2DCF-2BA91F0E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32512-1C9F-C2F7-F03B-BE1A15248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CD7CE-898E-1BB0-F0D3-EFCD86C6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1ECA-16C1-B2F8-7266-046F09E7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15C2-C95D-F947-9C8F-D9DC4B866A2D}" type="datetime1">
              <a:rPr lang="en-CA" smtClean="0"/>
              <a:t>2024-09-01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DF735-FDC0-EF37-22A2-4D62F65D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A0F7F-F846-F87D-E656-E0DCDC5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FB6FA-DD87-E94F-32CB-78B60B02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756F-D5C3-702A-2AC3-B5D8834A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7390-01A3-E398-2C9B-672546EDE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F076-23ED-4745-962E-FFB160C0A647}" type="datetime1">
              <a:rPr lang="en-CA" smtClean="0"/>
              <a:t>2024-09-01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4C96-3078-E8B5-98FC-648FE6A0A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Optimizing last-mile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D871-BEE7-914A-C249-08F07CB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697F6-4FEB-C34A-8465-88CCE6FC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arge truck on a highway">
            <a:extLst>
              <a:ext uri="{FF2B5EF4-FFF2-40B4-BE49-F238E27FC236}">
                <a16:creationId xmlns:a16="http://schemas.microsoft.com/office/drawing/2014/main" id="{C300A8ED-285F-910B-0E7C-D717FE19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9" r="133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9DB19-A7ED-741E-A7E0-412C53E5E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10732326" cy="3116843"/>
          </a:xfrm>
        </p:spPr>
        <p:txBody>
          <a:bodyPr anchor="b">
            <a:norm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</a:rPr>
              <a:t>Large-Scale Optimization of Last-Mile Drone Delivery Network: Column Generation to Solve a VRP-D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CA" sz="3300" b="1" dirty="0">
                <a:solidFill>
                  <a:schemeClr val="bg1"/>
                </a:solidFill>
              </a:rPr>
              <a:t>Optimizing emergency responses: developing operations research tools for Flood response in Bangladesh</a:t>
            </a:r>
            <a:r>
              <a:rPr lang="en-US" sz="33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A3EDD-26C3-B8A2-9AFD-E62FA47E1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Date: Sep 02,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0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147622-F59C-1C43-2303-64A20842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7CF58C-CDD2-3F23-5AA3-8FB502105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Quick intro (of data collected so far)</a:t>
            </a:r>
          </a:p>
          <a:p>
            <a:r>
              <a:rPr lang="en-US" dirty="0"/>
              <a:t>Add data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42E9FD-9705-9853-8AAA-5236280F77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Warehouse</a:t>
            </a:r>
            <a:r>
              <a:rPr lang="en-US" dirty="0"/>
              <a:t>: need to assume</a:t>
            </a:r>
          </a:p>
          <a:p>
            <a:r>
              <a:rPr lang="en-US" b="1" dirty="0"/>
              <a:t>Shelters</a:t>
            </a:r>
            <a:r>
              <a:rPr lang="en-US" dirty="0"/>
              <a:t>: capacity, geo-location</a:t>
            </a:r>
          </a:p>
          <a:p>
            <a:r>
              <a:rPr lang="en-US" b="1" dirty="0"/>
              <a:t>Road network</a:t>
            </a:r>
            <a:r>
              <a:rPr lang="en-US" dirty="0"/>
              <a:t>: national&amp; regional highway, other roads, disrupted (can we get flood elevation or other info++ Riad)</a:t>
            </a:r>
          </a:p>
          <a:p>
            <a:r>
              <a:rPr lang="en-US" dirty="0"/>
              <a:t>Demand: resource needed, Location of people, </a:t>
            </a:r>
          </a:p>
          <a:p>
            <a:r>
              <a:rPr lang="en-US" b="1" dirty="0"/>
              <a:t>Resource/relief</a:t>
            </a:r>
            <a:r>
              <a:rPr lang="en-US" dirty="0"/>
              <a:t>: Quantity and warehouse location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07A59-ED64-6748-B9D3-E0F7612C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30946-B836-4AC0-AB74-87225CE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E85A-7F78-8CF0-3D26-E4ABE516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0495-03D5-E40E-FBFC-2EE70408DC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2A0D6-45A1-17FB-C65F-EB68EC4DC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8A57-2E52-554A-3A30-6F3F1083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4E84-B59F-6F5E-6D63-6D48DB8F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147622-F59C-1C43-2303-64A20842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9854"/>
          </a:xfrm>
        </p:spPr>
        <p:txBody>
          <a:bodyPr/>
          <a:lstStyle/>
          <a:p>
            <a:r>
              <a:rPr lang="en-US" dirty="0"/>
              <a:t>Optimization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7CF58C-CDD2-3F23-5AA3-8FB50210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78" y="1029241"/>
            <a:ext cx="6444728" cy="546837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CA" sz="22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Conceptual Model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Objective: maximizing coverage of shelter (demand) points 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DV: no. of vehicles (# of drone, helicopter, truck), capacity of these vehicle 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Vehicle level: </a:t>
            </a:r>
            <a:r>
              <a:rPr lang="en-CA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x_ijk</a:t>
            </a: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, from where to where 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Routing level: road selection (disrupted, non-disrupted routes) 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Input parameters: packages.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Disrupted vs non-disrupted networks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Constraint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Travel each demand points only once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Capacity constraints: for each vehicle 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Travelling distance: helicopter (max coverage), every vehicle (truck refuel), other practical limits 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Time-window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42E9FD-9705-9853-8AAA-5236280F7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1106" y="1036506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Math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07A59-ED64-6748-B9D3-E0F7612C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30946-B836-4AC0-AB74-87225CE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147622-F59C-1C43-2303-64A20842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7CF58C-CDD2-3F23-5AA3-8FB502105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42E9FD-9705-9853-8AAA-5236280F77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07A59-ED64-6748-B9D3-E0F7612C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30946-B836-4AC0-AB74-87225CE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147622-F59C-1C43-2303-64A20842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7CF58C-CDD2-3F23-5AA3-8FB502105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42E9FD-9705-9853-8AAA-5236280F77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07A59-ED64-6748-B9D3-E0F7612C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30946-B836-4AC0-AB74-87225CE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4E4F-9419-566F-05AB-1FC4257D4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Dataset 1 (</a:t>
            </a:r>
            <a:r>
              <a:rPr lang="en-CA" sz="22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Wu et al., 2024</a:t>
            </a:r>
            <a:r>
              <a:rPr lang="en-US" dirty="0">
                <a:cs typeface="Times New Roman" panose="02020603050405020304" pitchFamily="18" charset="0"/>
              </a:rPr>
              <a:t>):</a:t>
            </a:r>
          </a:p>
          <a:p>
            <a:pPr lvl="1"/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9F07-4B5A-38CF-385E-105B5C32E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Dataset 2 </a:t>
            </a:r>
            <a:r>
              <a:rPr lang="en-CA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(US Arctic emergency response related VRP): summary of the dataset+</a:t>
            </a:r>
            <a:r>
              <a:rPr lang="en-CA" dirty="0">
                <a:effectLst/>
                <a:cs typeface="Times New Roman" panose="02020603050405020304" pitchFamily="18" charset="0"/>
              </a:rPr>
              <a:t> 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48519-F544-BFAB-54B3-A6ECA041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05683-6D57-E976-C88C-D5C4490A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464314-BEBC-2E4A-E678-414B065EB18B}"/>
              </a:ext>
            </a:extLst>
          </p:cNvPr>
          <p:cNvSpPr txBox="1">
            <a:spLocks/>
          </p:cNvSpPr>
          <p:nvPr/>
        </p:nvSpPr>
        <p:spPr>
          <a:xfrm>
            <a:off x="0" y="-11875"/>
            <a:ext cx="12192000" cy="878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Computational Result: Dataset</a:t>
            </a:r>
          </a:p>
        </p:txBody>
      </p:sp>
    </p:spTree>
    <p:extLst>
      <p:ext uri="{BB962C8B-B14F-4D97-AF65-F5344CB8AC3E}">
        <p14:creationId xmlns:p14="http://schemas.microsoft.com/office/powerpoint/2010/main" val="148540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A64B-63FA-9510-C594-A04B6F59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75"/>
            <a:ext cx="12192000" cy="878774"/>
          </a:xfrm>
        </p:spPr>
        <p:txBody>
          <a:bodyPr/>
          <a:lstStyle/>
          <a:p>
            <a:pPr algn="ctr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4E4F-9419-566F-05AB-1FC4257D4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Modeling: Python/</a:t>
            </a:r>
            <a:r>
              <a:rPr lang="en-CA" dirty="0" err="1">
                <a:cs typeface="Times New Roman" panose="02020603050405020304" pitchFamily="18" charset="0"/>
              </a:rPr>
              <a:t>Pyomo</a:t>
            </a:r>
            <a:endParaRPr lang="en-CA" dirty="0">
              <a:cs typeface="Times New Roman" panose="02020603050405020304" pitchFamily="18" charset="0"/>
            </a:endParaRPr>
          </a:p>
          <a:p>
            <a:r>
              <a:rPr lang="en-CA" dirty="0">
                <a:cs typeface="Times New Roman" panose="02020603050405020304" pitchFamily="18" charset="0"/>
              </a:rPr>
              <a:t>Solver: CPLEX/Gurobi</a:t>
            </a:r>
          </a:p>
          <a:p>
            <a:r>
              <a:rPr lang="en-CA" dirty="0">
                <a:cs typeface="Times New Roman" panose="02020603050405020304" pitchFamily="18" charset="0"/>
              </a:rPr>
              <a:t>Simulation: </a:t>
            </a:r>
            <a:r>
              <a:rPr lang="en-CA" dirty="0" err="1">
                <a:cs typeface="Times New Roman" panose="02020603050405020304" pitchFamily="18" charset="0"/>
              </a:rPr>
              <a:t>AnyLogic</a:t>
            </a:r>
            <a:endParaRPr lang="en-CA" dirty="0">
              <a:cs typeface="Times New Roman" panose="02020603050405020304" pitchFamily="18" charset="0"/>
            </a:endParaRPr>
          </a:p>
          <a:p>
            <a:r>
              <a:rPr lang="en-CA" dirty="0">
                <a:cs typeface="Times New Roman" panose="02020603050405020304" pitchFamily="18" charset="0"/>
              </a:rPr>
              <a:t>Versioning: </a:t>
            </a:r>
            <a:r>
              <a:rPr lang="en-CA" dirty="0" err="1">
                <a:cs typeface="Times New Roman" panose="02020603050405020304" pitchFamily="18" charset="0"/>
              </a:rPr>
              <a:t>Github</a:t>
            </a:r>
            <a:endParaRPr lang="en-CA" dirty="0">
              <a:cs typeface="Times New Roman" panose="02020603050405020304" pitchFamily="18" charset="0"/>
            </a:endParaRPr>
          </a:p>
          <a:p>
            <a:r>
              <a:rPr lang="en-CA" dirty="0">
                <a:cs typeface="Times New Roman" panose="02020603050405020304" pitchFamily="18" charset="0"/>
              </a:rPr>
              <a:t>Packaging: Docker &amp; </a:t>
            </a:r>
            <a:r>
              <a:rPr lang="en-CA" dirty="0" err="1">
                <a:cs typeface="Times New Roman" panose="02020603050405020304" pitchFamily="18" charset="0"/>
              </a:rPr>
              <a:t>Streamlit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9F07-4B5A-38CF-385E-105B5C32E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48519-F544-BFAB-54B3-A6ECA041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05683-6D57-E976-C88C-D5C4490A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AD79-D850-EDF0-26C8-EFCA8CA3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5D99-167C-2D54-22F0-95F5461D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we are focusing on Case Study 1. So, you can skip next few slides and concentrate from </a:t>
            </a:r>
            <a:r>
              <a:rPr lang="en-US" dirty="0">
                <a:hlinkClick r:id="rId2" action="ppaction://hlinksldjump"/>
              </a:rPr>
              <a:t>Slides 08</a:t>
            </a:r>
            <a:r>
              <a:rPr lang="en-US" dirty="0"/>
              <a:t>-14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EA694-C232-0971-550C-97976BD2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08489-DCF6-7BF0-3C03-ECD5C9AD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 abstract design with lines and financial symbols">
            <a:extLst>
              <a:ext uri="{FF2B5EF4-FFF2-40B4-BE49-F238E27FC236}">
                <a16:creationId xmlns:a16="http://schemas.microsoft.com/office/drawing/2014/main" id="{2AC0AECE-5779-5E54-CD2E-65B9D6B7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672" r="3564"/>
          <a:stretch/>
        </p:blipFill>
        <p:spPr>
          <a:xfrm>
            <a:off x="1" y="10"/>
            <a:ext cx="904899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A54CDB-2BE8-778A-2381-59E2B1C4523E}"/>
              </a:ext>
            </a:extLst>
          </p:cNvPr>
          <p:cNvSpPr txBox="1">
            <a:spLocks/>
          </p:cNvSpPr>
          <p:nvPr/>
        </p:nvSpPr>
        <p:spPr>
          <a:xfrm>
            <a:off x="6923314" y="0"/>
            <a:ext cx="4430485" cy="99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/>
              <a:t>Research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8652-F853-5245-0125-3F821A2B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320" y="1615044"/>
            <a:ext cx="4240480" cy="45619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Introduction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RQ</a:t>
            </a:r>
          </a:p>
          <a:p>
            <a:r>
              <a:rPr lang="en-US" sz="2400" dirty="0"/>
              <a:t>Method</a:t>
            </a:r>
          </a:p>
          <a:p>
            <a:pPr lvl="1"/>
            <a:r>
              <a:rPr lang="en-US" dirty="0"/>
              <a:t>Proposed methodology</a:t>
            </a:r>
          </a:p>
          <a:p>
            <a:pPr lvl="1"/>
            <a:r>
              <a:rPr lang="en-US" dirty="0"/>
              <a:t>Solution algorithm</a:t>
            </a:r>
          </a:p>
          <a:p>
            <a:r>
              <a:rPr lang="en-US" sz="2400" dirty="0"/>
              <a:t>Computational Result</a:t>
            </a:r>
          </a:p>
          <a:p>
            <a:r>
              <a:rPr lang="en-US" sz="2400" dirty="0"/>
              <a:t>Discussion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6EB6C-D225-40C0-BCF3-B54C4516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AFA0A-088C-732B-99E7-959ABA5F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5D697F6-4FEB-C34A-8465-88CCE6FC5B2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59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2B81F-566C-0E8D-3189-284317DC5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696" y="1599994"/>
            <a:ext cx="6453249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cs typeface="Times New Roman" panose="02020603050405020304" pitchFamily="18" charset="0"/>
              </a:rPr>
              <a:t>Last-mile delivery is the most time-consuming and costly part of the supply chain, making its optimization crucial for competitive advantage.</a:t>
            </a:r>
          </a:p>
          <a:p>
            <a:r>
              <a:rPr lang="en-CA" dirty="0">
                <a:cs typeface="Times New Roman" panose="02020603050405020304" pitchFamily="18" charset="0"/>
              </a:rPr>
              <a:t>To meet rising e-commerce demands, logistics companies are turning to innovative solutions like drone delivery to improve efficiency.</a:t>
            </a:r>
          </a:p>
          <a:p>
            <a:r>
              <a:rPr lang="en-CA" dirty="0">
                <a:cs typeface="Times New Roman" panose="02020603050405020304" pitchFamily="18" charset="0"/>
              </a:rPr>
              <a:t>This paper addresses the challenges of optimizing large-scale last-mile drone delivery by using a column generation approach to solve the Vehicle Routing Problem with Drone (VRP-D).</a:t>
            </a:r>
          </a:p>
          <a:p>
            <a:r>
              <a:rPr lang="en-CA" dirty="0">
                <a:cs typeface="Times New Roman" panose="02020603050405020304" pitchFamily="18" charset="0"/>
              </a:rPr>
              <a:t>Extensive experiments show that the proposed method improves delivery efficiency and reduces costs, offering valuable insights for optimizing last-mile logistics with advanced technologies.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1D287-CA4C-3875-9C98-F59AA4C1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1634E-F791-F238-2B3A-E8BF806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elivery Drones: Transforming Logistics and Last-Mile Delivery - Technology  Innovators Magazine">
            <a:extLst>
              <a:ext uri="{FF2B5EF4-FFF2-40B4-BE49-F238E27FC236}">
                <a16:creationId xmlns:a16="http://schemas.microsoft.com/office/drawing/2014/main" id="{3DD1B720-65A5-C48A-FCC2-B1E2EEE4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87" y="2095705"/>
            <a:ext cx="4891467" cy="32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4AA6F0-30E6-85F8-3756-EA1C774AC4E4}"/>
              </a:ext>
            </a:extLst>
          </p:cNvPr>
          <p:cNvSpPr txBox="1">
            <a:spLocks/>
          </p:cNvSpPr>
          <p:nvPr/>
        </p:nvSpPr>
        <p:spPr>
          <a:xfrm>
            <a:off x="0" y="-11875"/>
            <a:ext cx="12192000" cy="878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 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95457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3B08-7B88-1AF0-9C18-7775B8D6E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9795"/>
            <a:ext cx="6286995" cy="5280375"/>
          </a:xfrm>
        </p:spPr>
        <p:txBody>
          <a:bodyPr>
            <a:noAutofit/>
          </a:bodyPr>
          <a:lstStyle/>
          <a:p>
            <a:pPr marL="0" lvl="0" indent="0" algn="just">
              <a:buSzPts val="1200"/>
              <a:buNone/>
            </a:pPr>
            <a:r>
              <a:rPr lang="en-CA" sz="2200" b="1" u="sng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Model itself</a:t>
            </a:r>
            <a:endParaRPr lang="en-CA" sz="2200" b="1" u="sng" kern="100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 lvl="0" indent="-457200" algn="just">
              <a:buSzPts val="1200"/>
              <a:buFont typeface="+mj-lt"/>
              <a:buAutoNum type="arabicPeriod"/>
            </a:pPr>
            <a:r>
              <a:rPr lang="en-CA" sz="22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What novel mathematical models can be developed to incorporate multi-modal transportation (e.g., combining trucks, drones, bikes) into the VRP for last-mile delivery?</a:t>
            </a:r>
            <a:endParaRPr lang="en-CA" sz="2200" kern="100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 lvl="0" indent="-457200" algn="just">
              <a:buSzPts val="1200"/>
              <a:buFont typeface="+mj-lt"/>
              <a:buAutoNum type="arabicPeriod"/>
            </a:pPr>
            <a:r>
              <a:rPr lang="en-CA" sz="22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How can models for drones be adapted to handle dynamic, real-time conditions, such as sudden changes in delivery locations, or unexpected drone failures?</a:t>
            </a:r>
          </a:p>
          <a:p>
            <a:pPr marL="0" lvl="0" indent="0" algn="just">
              <a:buSzPts val="1200"/>
              <a:buNone/>
            </a:pPr>
            <a:r>
              <a:rPr lang="en-CA" sz="2200" b="1" u="sng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Solution algorithm</a:t>
            </a:r>
            <a:endParaRPr lang="en-CA" sz="2200" u="sng" kern="1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 lvl="0" indent="-457200" algn="just">
              <a:buFont typeface="+mj-lt"/>
              <a:buAutoNum type="arabicPeriod" startAt="3"/>
            </a:pPr>
            <a:r>
              <a:rPr lang="en-CA" sz="22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How can the pricing problem in column generation be optimized to generate routes more effectively for last-mile delivery?</a:t>
            </a:r>
          </a:p>
          <a:p>
            <a:pPr marL="457200" lvl="0" indent="-457200" algn="just">
              <a:buFont typeface="+mj-lt"/>
              <a:buAutoNum type="arabicPeriod" startAt="3"/>
            </a:pPr>
            <a:r>
              <a:rPr lang="en-CA" sz="22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How can heuristics or metaheuristics be integrated with column generation to improve solution quality for last-mile delivery optimization?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38D31-A835-9059-A04E-4AA6BD8F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632" y="1075976"/>
            <a:ext cx="4114801" cy="4766684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buSzPts val="1200"/>
              <a:buNone/>
            </a:pPr>
            <a:r>
              <a:rPr lang="en-CA" sz="2800" b="1" u="sng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Sensitivity</a:t>
            </a:r>
            <a:endParaRPr lang="en-CA" sz="2800" u="sng" kern="1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514350" lvl="0" indent="-514350" algn="just">
              <a:buSzPts val="1200"/>
              <a:buFont typeface="+mj-lt"/>
              <a:buAutoNum type="arabicPeriod" startAt="5"/>
            </a:pPr>
            <a:r>
              <a:rPr lang="en-CA" sz="2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What are the impacts of various problem parameters (e.g., number of customers, geographic distribution) on the performance of VRP models for last-mile delivery?</a:t>
            </a:r>
          </a:p>
          <a:p>
            <a:pPr marL="514350" lvl="0" indent="-514350" algn="just">
              <a:buSzPts val="1200"/>
              <a:buFont typeface="+mj-lt"/>
              <a:buAutoNum type="arabicPeriod" startAt="5"/>
            </a:pPr>
            <a:r>
              <a:rPr lang="en-CA" sz="2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What are the trade-offs between solution quality and computational time when using heuristic-based column generation?</a:t>
            </a:r>
          </a:p>
          <a:p>
            <a:pPr marL="514350" lvl="0" indent="-514350" algn="just">
              <a:buSzPts val="1200"/>
              <a:buFont typeface="+mj-lt"/>
              <a:buAutoNum type="arabicPeriod" startAt="5"/>
            </a:pPr>
            <a:r>
              <a:rPr lang="en-CA" sz="2800" kern="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What are the impacts of varying problem parameters (e.g., number of deliveries, geographic distribution) on the performance of VRP algorithms in drone delivery?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5779-1109-C56D-C272-E5263E23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7E000-94A4-1830-EF11-8D7E65CA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D250BE-31D4-DFB3-C907-4887BC2D2344}"/>
              </a:ext>
            </a:extLst>
          </p:cNvPr>
          <p:cNvSpPr txBox="1">
            <a:spLocks/>
          </p:cNvSpPr>
          <p:nvPr/>
        </p:nvSpPr>
        <p:spPr>
          <a:xfrm>
            <a:off x="0" y="-11875"/>
            <a:ext cx="12192000" cy="878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Research Questions </a:t>
            </a:r>
          </a:p>
        </p:txBody>
      </p:sp>
    </p:spTree>
    <p:extLst>
      <p:ext uri="{BB962C8B-B14F-4D97-AF65-F5344CB8AC3E}">
        <p14:creationId xmlns:p14="http://schemas.microsoft.com/office/powerpoint/2010/main" val="41297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7795DD-BBBD-2C2D-92E2-A274ADF89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145" y="787912"/>
            <a:ext cx="7491518" cy="54959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18609-5878-DA84-5987-46CF20B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31466-A8EC-B2D9-EDC9-595FC5AE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400EAA-081F-743F-7080-861B5D38F2F8}"/>
              </a:ext>
            </a:extLst>
          </p:cNvPr>
          <p:cNvSpPr txBox="1">
            <a:spLocks/>
          </p:cNvSpPr>
          <p:nvPr/>
        </p:nvSpPr>
        <p:spPr>
          <a:xfrm>
            <a:off x="0" y="-11875"/>
            <a:ext cx="12192000" cy="878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389914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2C43-E8DE-66F3-781F-E8E458F8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Generation ++</a:t>
            </a:r>
          </a:p>
          <a:p>
            <a:r>
              <a:rPr lang="en-US" dirty="0"/>
              <a:t>Relevance to large-scale optimization??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230C9-52FD-6C20-2B78-7626DDDA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6670-BD28-145E-582E-4866B676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1A4DC-C070-0E0C-426A-7B90CC53ECFC}"/>
              </a:ext>
            </a:extLst>
          </p:cNvPr>
          <p:cNvSpPr txBox="1">
            <a:spLocks/>
          </p:cNvSpPr>
          <p:nvPr/>
        </p:nvSpPr>
        <p:spPr>
          <a:xfrm>
            <a:off x="0" y="-11875"/>
            <a:ext cx="12192000" cy="878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27556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901BB6-2B43-9CA4-A67E-E937EF1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 1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Optimizing emergency responses: developing operations research tools for Flood response in Bangladesh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2ADD34-BA88-0F74-F6B1-57163D3C6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3A713-50B5-FC82-C414-2F125AC6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62BFE-BADF-A5D7-3127-E573F6A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D697F6-4FEB-C34A-8465-88CCE6FC5B21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147622-F59C-1C43-2303-64A20842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7CF58C-CDD2-3F23-5AA3-8FB502105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can maximize the coverage of shelter points given:</a:t>
            </a:r>
          </a:p>
          <a:p>
            <a:pPr lvl="1"/>
            <a:r>
              <a:rPr lang="en-US" dirty="0"/>
              <a:t>Disrupted road network</a:t>
            </a:r>
          </a:p>
          <a:p>
            <a:pPr lvl="1"/>
            <a:r>
              <a:rPr lang="en-US" dirty="0"/>
              <a:t>Resource constraints</a:t>
            </a:r>
          </a:p>
          <a:p>
            <a:pPr lvl="1"/>
            <a:r>
              <a:rPr lang="en-US" dirty="0"/>
              <a:t>Limited capacity of vehicles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Coverage: delivering reliefs from warehouse to shelters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42E9FD-9705-9853-8AAA-5236280F77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07A59-ED64-6748-B9D3-E0F7612C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last-mile delivery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30946-B836-4AC0-AB74-87225CE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97F6-4FEB-C34A-8465-88CCE6FC5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690</Words>
  <Application>Microsoft Macintosh PowerPoint</Application>
  <PresentationFormat>Widescreen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Constantia</vt:lpstr>
      <vt:lpstr>Franklin Gothic Book</vt:lpstr>
      <vt:lpstr>Times New Roman</vt:lpstr>
      <vt:lpstr>Office Theme</vt:lpstr>
      <vt:lpstr>Large-Scale Optimization of Last-Mile Drone Delivery Network: Column Generation to Solve a VRP-D Optimizing emergency responses: developing operations research tools for Flood response in Bangladesh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1 Optimizing emergency responses: developing operations research tools for Flood response in Bangladesh</vt:lpstr>
      <vt:lpstr>Problem Statement</vt:lpstr>
      <vt:lpstr>Data</vt:lpstr>
      <vt:lpstr>Data Exploration</vt:lpstr>
      <vt:lpstr>Optimization model</vt:lpstr>
      <vt:lpstr>Results</vt:lpstr>
      <vt:lpstr>Results (Continued)</vt:lpstr>
      <vt:lpstr>PowerPoint Presentation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Last mile delivery</dc:title>
  <dc:creator>Tanmoy Das</dc:creator>
  <cp:lastModifiedBy>Tanmoy Das</cp:lastModifiedBy>
  <cp:revision>39</cp:revision>
  <dcterms:created xsi:type="dcterms:W3CDTF">2024-08-03T06:17:05Z</dcterms:created>
  <dcterms:modified xsi:type="dcterms:W3CDTF">2024-09-02T02:02:23Z</dcterms:modified>
</cp:coreProperties>
</file>