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10"/>
  </p:notesMasterIdLst>
  <p:sldIdLst>
    <p:sldId id="256" r:id="rId2"/>
    <p:sldId id="257" r:id="rId3"/>
    <p:sldId id="302" r:id="rId4"/>
    <p:sldId id="298" r:id="rId5"/>
    <p:sldId id="303" r:id="rId6"/>
    <p:sldId id="305" r:id="rId7"/>
    <p:sldId id="299" r:id="rId8"/>
    <p:sldId id="300" r:id="rId9"/>
  </p:sldIdLst>
  <p:sldSz cx="9144000" cy="5143500" type="screen16x9"/>
  <p:notesSz cx="6858000" cy="9144000"/>
  <p:embeddedFontLst>
    <p:embeddedFont>
      <p:font typeface="Agency FB" panose="020B0503020202020204" pitchFamily="34" charset="0"/>
      <p:regular r:id="rId11"/>
      <p:bold r:id="rId12"/>
    </p:embeddedFont>
    <p:embeddedFont>
      <p:font typeface="Arial Black" panose="020B0A04020102020204" pitchFamily="34" charset="0"/>
      <p:regular r:id="rId13"/>
      <p:bold r:id="rId14"/>
    </p:embeddedFont>
    <p:embeddedFont>
      <p:font typeface="Calibri" panose="020F0502020204030204" pitchFamily="34" charset="0"/>
      <p:regular r:id="rId15"/>
      <p:bold r:id="rId16"/>
      <p:italic r:id="rId17"/>
      <p:boldItalic r:id="rId18"/>
    </p:embeddedFont>
    <p:embeddedFont>
      <p:font typeface="Garamond" panose="02020404030301010803" pitchFamily="18"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Welcome to your course on Machine Learning.</a:t>
            </a:r>
            <a:endParaRPr/>
          </a:p>
        </p:txBody>
      </p:sp>
      <p:sp>
        <p:nvSpPr>
          <p:cNvPr id="68" name="Google Shape;6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 name="Google Shape;7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Before we begin, it is important that understand what we mean by machine learning.  Machine learning is a part of AI, a branch of science born in the 1950s.  AI can be broadly thought of as “the effort to automate intellectual tasks normally performed by humans”</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Initially, many experts believed that human-level artificial intelligence could be achieved by having programmers handcraft a sufficiently large set of explicit rules for manipulating knowledge. This approach is known as </a:t>
            </a:r>
            <a:r>
              <a:rPr lang="en-US" sz="1200" i="1">
                <a:solidFill>
                  <a:schemeClr val="dk1"/>
                </a:solidFill>
                <a:latin typeface="Calibri"/>
                <a:ea typeface="Calibri"/>
                <a:cs typeface="Calibri"/>
                <a:sym typeface="Calibri"/>
              </a:rPr>
              <a:t>symbolic AI, </a:t>
            </a:r>
            <a:r>
              <a:rPr lang="en-US" sz="1200" i="0">
                <a:solidFill>
                  <a:schemeClr val="dk1"/>
                </a:solidFill>
                <a:latin typeface="Calibri"/>
                <a:ea typeface="Calibri"/>
                <a:cs typeface="Calibri"/>
                <a:sym typeface="Calibri"/>
              </a:rPr>
              <a:t> and while </a:t>
            </a:r>
            <a:r>
              <a:rPr lang="en-US" sz="1200">
                <a:solidFill>
                  <a:schemeClr val="dk1"/>
                </a:solidFill>
                <a:latin typeface="Calibri"/>
                <a:ea typeface="Calibri"/>
                <a:cs typeface="Calibri"/>
                <a:sym typeface="Calibri"/>
              </a:rPr>
              <a:t>suitable to solve well-defined, logical problems, such as playing chess, it turned out to be intractable to figure out explicit rules for solving more complex, fuzzy problems, such as image classification, speech recognition, and language translation. A new approach arose to take symbolic AI’s place: </a:t>
            </a:r>
            <a:r>
              <a:rPr lang="en-US" sz="1200" i="1">
                <a:solidFill>
                  <a:schemeClr val="dk1"/>
                </a:solidFill>
                <a:latin typeface="Calibri"/>
                <a:ea typeface="Calibri"/>
                <a:cs typeface="Calibri"/>
                <a:sym typeface="Calibri"/>
              </a:rPr>
              <a:t>machine learning</a:t>
            </a: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To do ML, requires three things: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r>
              <a:rPr lang="en-US" sz="1200" i="1">
                <a:solidFill>
                  <a:schemeClr val="dk1"/>
                </a:solidFill>
                <a:latin typeface="Calibri"/>
                <a:ea typeface="Calibri"/>
                <a:cs typeface="Calibri"/>
                <a:sym typeface="Calibri"/>
              </a:rPr>
              <a:t>Input data points (Experience in the above definition)</a:t>
            </a:r>
            <a:r>
              <a:rPr lang="en-US" sz="1200">
                <a:solidFill>
                  <a:schemeClr val="dk1"/>
                </a:solidFill>
                <a:latin typeface="Calibri"/>
                <a:ea typeface="Calibri"/>
                <a:cs typeface="Calibri"/>
                <a:sym typeface="Calibri"/>
              </a:rPr>
              <a:t>—For instance, if the task is speech recognition, these data points could be sound files of people speaking.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r>
              <a:rPr lang="en-US" sz="1200" i="1">
                <a:solidFill>
                  <a:schemeClr val="dk1"/>
                </a:solidFill>
                <a:latin typeface="Calibri"/>
                <a:ea typeface="Calibri"/>
                <a:cs typeface="Calibri"/>
                <a:sym typeface="Calibri"/>
              </a:rPr>
              <a:t>Examples of the expected output</a:t>
            </a:r>
            <a:r>
              <a:rPr lang="en-US" sz="1200">
                <a:solidFill>
                  <a:schemeClr val="dk1"/>
                </a:solidFill>
                <a:latin typeface="Calibri"/>
                <a:ea typeface="Calibri"/>
                <a:cs typeface="Calibri"/>
                <a:sym typeface="Calibri"/>
              </a:rPr>
              <a:t>—In a speech-recognition task, these could be human-generated transcripts of sound files.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r>
              <a:rPr lang="en-US" sz="1200" i="1">
                <a:solidFill>
                  <a:schemeClr val="dk1"/>
                </a:solidFill>
                <a:latin typeface="Calibri"/>
                <a:ea typeface="Calibri"/>
                <a:cs typeface="Calibri"/>
                <a:sym typeface="Calibri"/>
              </a:rPr>
              <a:t>A way to measure whether the algorithm is doing a good job (Performance)</a:t>
            </a:r>
            <a:r>
              <a:rPr lang="en-US" sz="1200">
                <a:solidFill>
                  <a:schemeClr val="dk1"/>
                </a:solidFill>
                <a:latin typeface="Calibri"/>
                <a:ea typeface="Calibri"/>
                <a:cs typeface="Calibri"/>
                <a:sym typeface="Calibri"/>
              </a:rPr>
              <a:t>—This is necessary in order to determine the distance between the algorithm’s current output and its expected output. The measurement is used as a feedback signal to adjust the way the algorithm works.</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Excerpt From: François Chollet. “Deep Learning with R MEAP V01.”</a:t>
            </a:r>
            <a:endParaRPr/>
          </a:p>
          <a:p>
            <a:pPr marL="0" lvl="0" indent="0" algn="l" rtl="0">
              <a:lnSpc>
                <a:spcPct val="100000"/>
              </a:lnSpc>
              <a:spcBef>
                <a:spcPts val="0"/>
              </a:spcBef>
              <a:spcAft>
                <a:spcPts val="0"/>
              </a:spcAft>
              <a:buSzPts val="1400"/>
              <a:buNone/>
            </a:pPr>
            <a:endParaRPr/>
          </a:p>
        </p:txBody>
      </p:sp>
      <p:sp>
        <p:nvSpPr>
          <p:cNvPr id="76" name="Google Shape;7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 name="Google Shape;7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Before we begin, it is important that understand what we mean by machine learning.  Machine learning is a part of AI, a branch of science born in the 1950s.  AI can be broadly thought of as “the effort to automate intellectual tasks normally performed by humans”</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Initially, many experts believed that human-level artificial intelligence could be achieved by having programmers handcraft a sufficiently large set of explicit rules for manipulating knowledge. This approach is known as </a:t>
            </a:r>
            <a:r>
              <a:rPr lang="en-US" sz="1200" i="1">
                <a:solidFill>
                  <a:schemeClr val="dk1"/>
                </a:solidFill>
                <a:latin typeface="Calibri"/>
                <a:ea typeface="Calibri"/>
                <a:cs typeface="Calibri"/>
                <a:sym typeface="Calibri"/>
              </a:rPr>
              <a:t>symbolic AI, </a:t>
            </a:r>
            <a:r>
              <a:rPr lang="en-US" sz="1200" i="0">
                <a:solidFill>
                  <a:schemeClr val="dk1"/>
                </a:solidFill>
                <a:latin typeface="Calibri"/>
                <a:ea typeface="Calibri"/>
                <a:cs typeface="Calibri"/>
                <a:sym typeface="Calibri"/>
              </a:rPr>
              <a:t> and while </a:t>
            </a:r>
            <a:r>
              <a:rPr lang="en-US" sz="1200">
                <a:solidFill>
                  <a:schemeClr val="dk1"/>
                </a:solidFill>
                <a:latin typeface="Calibri"/>
                <a:ea typeface="Calibri"/>
                <a:cs typeface="Calibri"/>
                <a:sym typeface="Calibri"/>
              </a:rPr>
              <a:t>suitable to solve well-defined, logical problems, such as playing chess, it turned out to be intractable to figure out explicit rules for solving more complex, fuzzy problems, such as image classification, speech recognition, and language translation. A new approach arose to take symbolic AI’s place: </a:t>
            </a:r>
            <a:r>
              <a:rPr lang="en-US" sz="1200" i="1">
                <a:solidFill>
                  <a:schemeClr val="dk1"/>
                </a:solidFill>
                <a:latin typeface="Calibri"/>
                <a:ea typeface="Calibri"/>
                <a:cs typeface="Calibri"/>
                <a:sym typeface="Calibri"/>
              </a:rPr>
              <a:t>machine learning</a:t>
            </a: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To do ML, requires three things: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r>
              <a:rPr lang="en-US" sz="1200" i="1">
                <a:solidFill>
                  <a:schemeClr val="dk1"/>
                </a:solidFill>
                <a:latin typeface="Calibri"/>
                <a:ea typeface="Calibri"/>
                <a:cs typeface="Calibri"/>
                <a:sym typeface="Calibri"/>
              </a:rPr>
              <a:t>Input data points (Experience in the above definition)</a:t>
            </a:r>
            <a:r>
              <a:rPr lang="en-US" sz="1200">
                <a:solidFill>
                  <a:schemeClr val="dk1"/>
                </a:solidFill>
                <a:latin typeface="Calibri"/>
                <a:ea typeface="Calibri"/>
                <a:cs typeface="Calibri"/>
                <a:sym typeface="Calibri"/>
              </a:rPr>
              <a:t>—For instance, if the task is speech recognition, these data points could be sound files of people speaking.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r>
              <a:rPr lang="en-US" sz="1200" i="1">
                <a:solidFill>
                  <a:schemeClr val="dk1"/>
                </a:solidFill>
                <a:latin typeface="Calibri"/>
                <a:ea typeface="Calibri"/>
                <a:cs typeface="Calibri"/>
                <a:sym typeface="Calibri"/>
              </a:rPr>
              <a:t>Examples of the expected output</a:t>
            </a:r>
            <a:r>
              <a:rPr lang="en-US" sz="1200">
                <a:solidFill>
                  <a:schemeClr val="dk1"/>
                </a:solidFill>
                <a:latin typeface="Calibri"/>
                <a:ea typeface="Calibri"/>
                <a:cs typeface="Calibri"/>
                <a:sym typeface="Calibri"/>
              </a:rPr>
              <a:t>—In a speech-recognition task, these could be human-generated transcripts of sound files.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r>
              <a:rPr lang="en-US" sz="1200" i="1">
                <a:solidFill>
                  <a:schemeClr val="dk1"/>
                </a:solidFill>
                <a:latin typeface="Calibri"/>
                <a:ea typeface="Calibri"/>
                <a:cs typeface="Calibri"/>
                <a:sym typeface="Calibri"/>
              </a:rPr>
              <a:t>A way to measure whether the algorithm is doing a good job (Performance)</a:t>
            </a:r>
            <a:r>
              <a:rPr lang="en-US" sz="1200">
                <a:solidFill>
                  <a:schemeClr val="dk1"/>
                </a:solidFill>
                <a:latin typeface="Calibri"/>
                <a:ea typeface="Calibri"/>
                <a:cs typeface="Calibri"/>
                <a:sym typeface="Calibri"/>
              </a:rPr>
              <a:t>—This is necessary in order to determine the distance between the algorithm’s current output and its expected output. The measurement is used as a feedback signal to adjust the way the algorithm works.</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Excerpt From: François Chollet. “Deep Learning with R MEAP V01.”</a:t>
            </a:r>
            <a:endParaRPr/>
          </a:p>
          <a:p>
            <a:pPr marL="0" lvl="0" indent="0" algn="l" rtl="0">
              <a:lnSpc>
                <a:spcPct val="100000"/>
              </a:lnSpc>
              <a:spcBef>
                <a:spcPts val="0"/>
              </a:spcBef>
              <a:spcAft>
                <a:spcPts val="0"/>
              </a:spcAft>
              <a:buSzPts val="1400"/>
              <a:buNone/>
            </a:pPr>
            <a:endParaRPr/>
          </a:p>
        </p:txBody>
      </p:sp>
      <p:sp>
        <p:nvSpPr>
          <p:cNvPr id="76" name="Google Shape;7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extLst>
      <p:ext uri="{BB962C8B-B14F-4D97-AF65-F5344CB8AC3E}">
        <p14:creationId xmlns:p14="http://schemas.microsoft.com/office/powerpoint/2010/main" val="25656883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pic>
        <p:nvPicPr>
          <p:cNvPr id="22" name="Google Shape;22;p2"/>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23" name="Google Shape;23;p2"/>
          <p:cNvPicPr preferRelativeResize="0"/>
          <p:nvPr/>
        </p:nvPicPr>
        <p:blipFill rotWithShape="1">
          <a:blip r:embed="rId3">
            <a:alphaModFix/>
          </a:blip>
          <a:srcRect/>
          <a:stretch/>
        </p:blipFill>
        <p:spPr>
          <a:xfrm>
            <a:off x="-152395" y="4763159"/>
            <a:ext cx="4517081" cy="451708"/>
          </a:xfrm>
          <a:prstGeom prst="rect">
            <a:avLst/>
          </a:prstGeom>
          <a:noFill/>
          <a:ln>
            <a:noFill/>
          </a:ln>
        </p:spPr>
      </p:pic>
      <p:pic>
        <p:nvPicPr>
          <p:cNvPr id="24" name="Google Shape;24;p2"/>
          <p:cNvPicPr preferRelativeResize="0"/>
          <p:nvPr/>
        </p:nvPicPr>
        <p:blipFill rotWithShape="1">
          <a:blip r:embed="rId4">
            <a:alphaModFix/>
          </a:blip>
          <a:srcRect/>
          <a:stretch/>
        </p:blipFill>
        <p:spPr>
          <a:xfrm>
            <a:off x="0" y="0"/>
            <a:ext cx="2367591" cy="5143500"/>
          </a:xfrm>
          <a:prstGeom prst="rect">
            <a:avLst/>
          </a:prstGeom>
          <a:noFill/>
          <a:ln>
            <a:noFill/>
          </a:ln>
        </p:spPr>
      </p:pic>
      <p:sp>
        <p:nvSpPr>
          <p:cNvPr id="25" name="Google Shape;25;p2"/>
          <p:cNvSpPr txBox="1">
            <a:spLocks noGrp="1"/>
          </p:cNvSpPr>
          <p:nvPr>
            <p:ph type="ctrTitle"/>
          </p:nvPr>
        </p:nvSpPr>
        <p:spPr>
          <a:xfrm>
            <a:off x="725714" y="841772"/>
            <a:ext cx="7772400" cy="2509748"/>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3600"/>
              <a:buFont typeface="Arial Black"/>
              <a:buNone/>
              <a:defRPr sz="3600" b="1" i="0">
                <a:solidFill>
                  <a:schemeClr val="lt1"/>
                </a:solidFill>
                <a:latin typeface="Arial Black"/>
                <a:ea typeface="Arial Black"/>
                <a:cs typeface="Arial Black"/>
                <a:sym typeface="Arial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
          <p:cNvSpPr txBox="1">
            <a:spLocks noGrp="1"/>
          </p:cNvSpPr>
          <p:nvPr>
            <p:ph type="subTitle" idx="1"/>
          </p:nvPr>
        </p:nvSpPr>
        <p:spPr>
          <a:xfrm>
            <a:off x="1143000" y="3565128"/>
            <a:ext cx="6858000" cy="1241822"/>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lt1"/>
              </a:buClr>
              <a:buSzPts val="2000"/>
              <a:buNone/>
              <a:defRPr sz="2000" b="1" i="0">
                <a:solidFill>
                  <a:schemeClr val="lt1"/>
                </a:solidFill>
                <a:latin typeface="Arial"/>
                <a:ea typeface="Arial"/>
                <a:cs typeface="Arial"/>
                <a:sym typeface="Arial"/>
              </a:defRPr>
            </a:lvl1pPr>
            <a:lvl2pPr lvl="1" algn="ctr">
              <a:lnSpc>
                <a:spcPct val="90000"/>
              </a:lnSpc>
              <a:spcBef>
                <a:spcPts val="375"/>
              </a:spcBef>
              <a:spcAft>
                <a:spcPts val="0"/>
              </a:spcAft>
              <a:buClr>
                <a:srgbClr val="757070"/>
              </a:buClr>
              <a:buSzPts val="1500"/>
              <a:buNone/>
              <a:defRPr sz="1500"/>
            </a:lvl2pPr>
            <a:lvl3pPr lvl="2" algn="ctr">
              <a:lnSpc>
                <a:spcPct val="90000"/>
              </a:lnSpc>
              <a:spcBef>
                <a:spcPts val="375"/>
              </a:spcBef>
              <a:spcAft>
                <a:spcPts val="0"/>
              </a:spcAft>
              <a:buClr>
                <a:srgbClr val="757070"/>
              </a:buClr>
              <a:buSzPts val="1350"/>
              <a:buNone/>
              <a:defRPr sz="1350"/>
            </a:lvl3pPr>
            <a:lvl4pPr lvl="3" algn="ctr">
              <a:lnSpc>
                <a:spcPct val="90000"/>
              </a:lnSpc>
              <a:spcBef>
                <a:spcPts val="375"/>
              </a:spcBef>
              <a:spcAft>
                <a:spcPts val="0"/>
              </a:spcAft>
              <a:buClr>
                <a:srgbClr val="757070"/>
              </a:buClr>
              <a:buSzPts val="1200"/>
              <a:buNone/>
              <a:defRPr sz="1200"/>
            </a:lvl4pPr>
            <a:lvl5pPr lvl="4" algn="ctr">
              <a:lnSpc>
                <a:spcPct val="90000"/>
              </a:lnSpc>
              <a:spcBef>
                <a:spcPts val="375"/>
              </a:spcBef>
              <a:spcAft>
                <a:spcPts val="0"/>
              </a:spcAft>
              <a:buClr>
                <a:srgbClr val="757070"/>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pic>
        <p:nvPicPr>
          <p:cNvPr id="27" name="Google Shape;27;p2"/>
          <p:cNvPicPr preferRelativeResize="0"/>
          <p:nvPr/>
        </p:nvPicPr>
        <p:blipFill rotWithShape="1">
          <a:blip r:embed="rId5">
            <a:alphaModFix/>
          </a:blip>
          <a:srcRect/>
          <a:stretch/>
        </p:blipFill>
        <p:spPr>
          <a:xfrm>
            <a:off x="1" y="1"/>
            <a:ext cx="2346960" cy="1066800"/>
          </a:xfrm>
          <a:prstGeom prst="rect">
            <a:avLst/>
          </a:prstGeom>
          <a:noFill/>
          <a:ln>
            <a:noFill/>
          </a:ln>
        </p:spPr>
      </p:pic>
      <p:pic>
        <p:nvPicPr>
          <p:cNvPr id="28" name="Google Shape;28;p2"/>
          <p:cNvPicPr preferRelativeResize="0"/>
          <p:nvPr/>
        </p:nvPicPr>
        <p:blipFill rotWithShape="1">
          <a:blip r:embed="rId6">
            <a:alphaModFix/>
          </a:blip>
          <a:srcRect/>
          <a:stretch/>
        </p:blipFill>
        <p:spPr>
          <a:xfrm>
            <a:off x="6988384" y="4763159"/>
            <a:ext cx="1539796" cy="3084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3"/>
          <p:cNvSpPr txBox="1">
            <a:spLocks noGrp="1"/>
          </p:cNvSpPr>
          <p:nvPr>
            <p:ph type="title"/>
          </p:nvPr>
        </p:nvSpPr>
        <p:spPr>
          <a:xfrm>
            <a:off x="1618344" y="0"/>
            <a:ext cx="6897006" cy="10656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00206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rgbClr val="002060"/>
              </a:buClr>
              <a:buSzPts val="1800"/>
              <a:buChar char="•"/>
              <a:defRPr sz="1800"/>
            </a:lvl1pPr>
            <a:lvl2pPr marL="914400" lvl="1" indent="-330200" algn="l">
              <a:lnSpc>
                <a:spcPct val="90000"/>
              </a:lnSpc>
              <a:spcBef>
                <a:spcPts val="375"/>
              </a:spcBef>
              <a:spcAft>
                <a:spcPts val="0"/>
              </a:spcAft>
              <a:buClr>
                <a:srgbClr val="757070"/>
              </a:buClr>
              <a:buSzPts val="1600"/>
              <a:buChar char="•"/>
              <a:defRPr sz="1600"/>
            </a:lvl2pPr>
            <a:lvl3pPr marL="1371600" lvl="2" indent="-342900" algn="l">
              <a:lnSpc>
                <a:spcPct val="90000"/>
              </a:lnSpc>
              <a:spcBef>
                <a:spcPts val="375"/>
              </a:spcBef>
              <a:spcAft>
                <a:spcPts val="0"/>
              </a:spcAft>
              <a:buClr>
                <a:srgbClr val="757070"/>
              </a:buClr>
              <a:buSzPts val="1800"/>
              <a:buChar char="•"/>
              <a:defRPr/>
            </a:lvl3pPr>
            <a:lvl4pPr marL="1828800" lvl="3" indent="-342900" algn="l">
              <a:lnSpc>
                <a:spcPct val="90000"/>
              </a:lnSpc>
              <a:spcBef>
                <a:spcPts val="375"/>
              </a:spcBef>
              <a:spcAft>
                <a:spcPts val="0"/>
              </a:spcAft>
              <a:buClr>
                <a:srgbClr val="757070"/>
              </a:buClr>
              <a:buSzPts val="1800"/>
              <a:buChar char="•"/>
              <a:defRPr/>
            </a:lvl4pPr>
            <a:lvl5pPr marL="2286000" lvl="4" indent="-342900" algn="l">
              <a:lnSpc>
                <a:spcPct val="90000"/>
              </a:lnSpc>
              <a:spcBef>
                <a:spcPts val="375"/>
              </a:spcBef>
              <a:spcAft>
                <a:spcPts val="0"/>
              </a:spcAft>
              <a:buClr>
                <a:srgbClr val="757070"/>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rgbClr val="002060"/>
              </a:buClr>
              <a:buSzPts val="1800"/>
              <a:buChar char="•"/>
              <a:defRPr sz="1800"/>
            </a:lvl1pPr>
            <a:lvl2pPr marL="914400" lvl="1" indent="-330200" algn="l">
              <a:lnSpc>
                <a:spcPct val="90000"/>
              </a:lnSpc>
              <a:spcBef>
                <a:spcPts val="375"/>
              </a:spcBef>
              <a:spcAft>
                <a:spcPts val="0"/>
              </a:spcAft>
              <a:buClr>
                <a:srgbClr val="757070"/>
              </a:buClr>
              <a:buSzPts val="1600"/>
              <a:buChar char="•"/>
              <a:defRPr sz="1600"/>
            </a:lvl2pPr>
            <a:lvl3pPr marL="1371600" lvl="2" indent="-342900" algn="l">
              <a:lnSpc>
                <a:spcPct val="90000"/>
              </a:lnSpc>
              <a:spcBef>
                <a:spcPts val="375"/>
              </a:spcBef>
              <a:spcAft>
                <a:spcPts val="0"/>
              </a:spcAft>
              <a:buClr>
                <a:srgbClr val="757070"/>
              </a:buClr>
              <a:buSzPts val="1800"/>
              <a:buChar char="•"/>
              <a:defRPr/>
            </a:lvl3pPr>
            <a:lvl4pPr marL="1828800" lvl="3" indent="-342900" algn="l">
              <a:lnSpc>
                <a:spcPct val="90000"/>
              </a:lnSpc>
              <a:spcBef>
                <a:spcPts val="375"/>
              </a:spcBef>
              <a:spcAft>
                <a:spcPts val="0"/>
              </a:spcAft>
              <a:buClr>
                <a:srgbClr val="757070"/>
              </a:buClr>
              <a:buSzPts val="1800"/>
              <a:buChar char="•"/>
              <a:defRPr/>
            </a:lvl4pPr>
            <a:lvl5pPr marL="2286000" lvl="4" indent="-342900" algn="l">
              <a:lnSpc>
                <a:spcPct val="90000"/>
              </a:lnSpc>
              <a:spcBef>
                <a:spcPts val="375"/>
              </a:spcBef>
              <a:spcAft>
                <a:spcPts val="0"/>
              </a:spcAft>
              <a:buClr>
                <a:srgbClr val="757070"/>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3" name="Google Shape;33;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2696365" y="4767263"/>
            <a:ext cx="451153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45143" y="4767263"/>
            <a:ext cx="481735"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4"/>
        <p:cNvGrpSpPr/>
        <p:nvPr/>
      </p:nvGrpSpPr>
      <p:grpSpPr>
        <a:xfrm>
          <a:off x="0" y="0"/>
          <a:ext cx="0" cy="0"/>
          <a:chOff x="0" y="0"/>
          <a:chExt cx="0" cy="0"/>
        </a:xfrm>
      </p:grpSpPr>
      <p:sp>
        <p:nvSpPr>
          <p:cNvPr id="45" name="Google Shape;45;p5"/>
          <p:cNvSpPr txBox="1">
            <a:spLocks noGrp="1"/>
          </p:cNvSpPr>
          <p:nvPr>
            <p:ph type="title"/>
          </p:nvPr>
        </p:nvSpPr>
        <p:spPr>
          <a:xfrm>
            <a:off x="1618344" y="0"/>
            <a:ext cx="6897006" cy="10656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00206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5"/>
          <p:cNvSpPr txBox="1">
            <a:spLocks noGrp="1"/>
          </p:cNvSpPr>
          <p:nvPr>
            <p:ph type="body" idx="1"/>
          </p:nvPr>
        </p:nvSpPr>
        <p:spPr>
          <a:xfrm>
            <a:off x="628650" y="1369219"/>
            <a:ext cx="7886700" cy="2855733"/>
          </a:xfrm>
          <a:prstGeom prst="rect">
            <a:avLst/>
          </a:prstGeom>
          <a:noFill/>
          <a:ln>
            <a:noFill/>
          </a:ln>
        </p:spPr>
        <p:txBody>
          <a:bodyPr spcFirstLastPara="1" wrap="square" lIns="91425" tIns="45700" rIns="91425" bIns="45700" anchor="t" anchorCtr="0">
            <a:noAutofit/>
          </a:bodyPr>
          <a:lstStyle>
            <a:lvl1pPr marL="457200" lvl="0" indent="-355600" algn="l">
              <a:lnSpc>
                <a:spcPct val="90000"/>
              </a:lnSpc>
              <a:spcBef>
                <a:spcPts val="750"/>
              </a:spcBef>
              <a:spcAft>
                <a:spcPts val="0"/>
              </a:spcAft>
              <a:buClr>
                <a:srgbClr val="002060"/>
              </a:buClr>
              <a:buSzPts val="2000"/>
              <a:buChar char="•"/>
              <a:defRPr sz="2000"/>
            </a:lvl1pPr>
            <a:lvl2pPr marL="914400" lvl="1" indent="-342900" algn="l">
              <a:lnSpc>
                <a:spcPct val="90000"/>
              </a:lnSpc>
              <a:spcBef>
                <a:spcPts val="375"/>
              </a:spcBef>
              <a:spcAft>
                <a:spcPts val="0"/>
              </a:spcAft>
              <a:buClr>
                <a:srgbClr val="757070"/>
              </a:buClr>
              <a:buSzPts val="1800"/>
              <a:buChar char="•"/>
              <a:defRPr/>
            </a:lvl2pPr>
            <a:lvl3pPr marL="1371600" lvl="2" indent="-342900" algn="l">
              <a:lnSpc>
                <a:spcPct val="90000"/>
              </a:lnSpc>
              <a:spcBef>
                <a:spcPts val="375"/>
              </a:spcBef>
              <a:spcAft>
                <a:spcPts val="0"/>
              </a:spcAft>
              <a:buClr>
                <a:srgbClr val="757070"/>
              </a:buClr>
              <a:buSzPts val="1800"/>
              <a:buChar char="•"/>
              <a:defRPr/>
            </a:lvl3pPr>
            <a:lvl4pPr marL="1828800" lvl="3" indent="-342900" algn="l">
              <a:lnSpc>
                <a:spcPct val="90000"/>
              </a:lnSpc>
              <a:spcBef>
                <a:spcPts val="375"/>
              </a:spcBef>
              <a:spcAft>
                <a:spcPts val="0"/>
              </a:spcAft>
              <a:buClr>
                <a:srgbClr val="757070"/>
              </a:buClr>
              <a:buSzPts val="1800"/>
              <a:buChar char="•"/>
              <a:defRPr/>
            </a:lvl4pPr>
            <a:lvl5pPr marL="2286000" lvl="4" indent="-342900" algn="l">
              <a:lnSpc>
                <a:spcPct val="90000"/>
              </a:lnSpc>
              <a:spcBef>
                <a:spcPts val="375"/>
              </a:spcBef>
              <a:spcAft>
                <a:spcPts val="0"/>
              </a:spcAft>
              <a:buClr>
                <a:srgbClr val="757070"/>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7" name="Google Shape;47;p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5"/>
          <p:cNvSpPr txBox="1">
            <a:spLocks noGrp="1"/>
          </p:cNvSpPr>
          <p:nvPr>
            <p:ph type="ftr" idx="11"/>
          </p:nvPr>
        </p:nvSpPr>
        <p:spPr>
          <a:xfrm>
            <a:off x="2696365" y="4767263"/>
            <a:ext cx="451153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5"/>
          <p:cNvSpPr txBox="1">
            <a:spLocks noGrp="1"/>
          </p:cNvSpPr>
          <p:nvPr>
            <p:ph type="sldNum" idx="12"/>
          </p:nvPr>
        </p:nvSpPr>
        <p:spPr>
          <a:xfrm>
            <a:off x="145143" y="4767263"/>
            <a:ext cx="481735"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6"/>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2060"/>
              </a:buClr>
              <a:buSzPts val="4000"/>
              <a:buFont typeface="Arial"/>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6"/>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53" name="Google Shape;53;p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6"/>
          <p:cNvSpPr txBox="1">
            <a:spLocks noGrp="1"/>
          </p:cNvSpPr>
          <p:nvPr>
            <p:ph type="ftr" idx="11"/>
          </p:nvPr>
        </p:nvSpPr>
        <p:spPr>
          <a:xfrm>
            <a:off x="2696365" y="4767263"/>
            <a:ext cx="451153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
          <p:cNvSpPr txBox="1">
            <a:spLocks noGrp="1"/>
          </p:cNvSpPr>
          <p:nvPr>
            <p:ph type="sldNum" idx="12"/>
          </p:nvPr>
        </p:nvSpPr>
        <p:spPr>
          <a:xfrm>
            <a:off x="145143" y="4767263"/>
            <a:ext cx="481735"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7"/>
          <p:cNvSpPr txBox="1">
            <a:spLocks noGrp="1"/>
          </p:cNvSpPr>
          <p:nvPr>
            <p:ph type="title"/>
          </p:nvPr>
        </p:nvSpPr>
        <p:spPr>
          <a:xfrm>
            <a:off x="1618344" y="0"/>
            <a:ext cx="6897006" cy="10656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00206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2696365" y="4767263"/>
            <a:ext cx="451153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145143" y="4767263"/>
            <a:ext cx="481735"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8"/>
          <p:cNvSpPr txBox="1">
            <a:spLocks noGrp="1"/>
          </p:cNvSpPr>
          <p:nvPr>
            <p:ph type="ftr" idx="11"/>
          </p:nvPr>
        </p:nvSpPr>
        <p:spPr>
          <a:xfrm>
            <a:off x="2696365" y="4767263"/>
            <a:ext cx="451153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txBox="1">
            <a:spLocks noGrp="1"/>
          </p:cNvSpPr>
          <p:nvPr>
            <p:ph type="sldNum" idx="12"/>
          </p:nvPr>
        </p:nvSpPr>
        <p:spPr>
          <a:xfrm>
            <a:off x="145143" y="4767263"/>
            <a:ext cx="481735"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13"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8">
            <a:alphaModFix/>
          </a:blip>
          <a:srcRect/>
          <a:stretch/>
        </p:blipFill>
        <p:spPr>
          <a:xfrm>
            <a:off x="0" y="4749165"/>
            <a:ext cx="9144000" cy="394335"/>
          </a:xfrm>
          <a:prstGeom prst="rect">
            <a:avLst/>
          </a:prstGeom>
          <a:noFill/>
          <a:ln>
            <a:noFill/>
          </a:ln>
        </p:spPr>
      </p:pic>
      <p:pic>
        <p:nvPicPr>
          <p:cNvPr id="11" name="Google Shape;11;p1"/>
          <p:cNvPicPr preferRelativeResize="0"/>
          <p:nvPr/>
        </p:nvPicPr>
        <p:blipFill rotWithShape="1">
          <a:blip r:embed="rId9">
            <a:alphaModFix/>
          </a:blip>
          <a:srcRect/>
          <a:stretch/>
        </p:blipFill>
        <p:spPr>
          <a:xfrm>
            <a:off x="-152395" y="4763159"/>
            <a:ext cx="4517081" cy="451708"/>
          </a:xfrm>
          <a:prstGeom prst="rect">
            <a:avLst/>
          </a:prstGeom>
          <a:noFill/>
          <a:ln>
            <a:noFill/>
          </a:ln>
        </p:spPr>
      </p:pic>
      <p:pic>
        <p:nvPicPr>
          <p:cNvPr id="12" name="Google Shape;12;p1"/>
          <p:cNvPicPr preferRelativeResize="0"/>
          <p:nvPr/>
        </p:nvPicPr>
        <p:blipFill rotWithShape="1">
          <a:blip r:embed="rId10">
            <a:alphaModFix/>
          </a:blip>
          <a:srcRect/>
          <a:stretch/>
        </p:blipFill>
        <p:spPr>
          <a:xfrm>
            <a:off x="-10315" y="0"/>
            <a:ext cx="2367591" cy="5143500"/>
          </a:xfrm>
          <a:prstGeom prst="rect">
            <a:avLst/>
          </a:prstGeom>
          <a:noFill/>
          <a:ln>
            <a:noFill/>
          </a:ln>
        </p:spPr>
      </p:pic>
      <p:sp>
        <p:nvSpPr>
          <p:cNvPr id="13" name="Google Shape;13;p1"/>
          <p:cNvSpPr txBox="1">
            <a:spLocks noGrp="1"/>
          </p:cNvSpPr>
          <p:nvPr>
            <p:ph type="title"/>
          </p:nvPr>
        </p:nvSpPr>
        <p:spPr>
          <a:xfrm>
            <a:off x="1618344" y="0"/>
            <a:ext cx="6897006" cy="10656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2060"/>
              </a:buClr>
              <a:buSzPts val="2400"/>
              <a:buFont typeface="Arial"/>
              <a:buNone/>
              <a:defRPr sz="2400" b="1" i="0" u="none" strike="noStrike" cap="none">
                <a:solidFill>
                  <a:srgbClr val="00206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 name="Google Shape;14;p1"/>
          <p:cNvSpPr txBox="1">
            <a:spLocks noGrp="1"/>
          </p:cNvSpPr>
          <p:nvPr>
            <p:ph type="body" idx="1"/>
          </p:nvPr>
        </p:nvSpPr>
        <p:spPr>
          <a:xfrm>
            <a:off x="628650" y="1369219"/>
            <a:ext cx="7886700" cy="2855733"/>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750"/>
              </a:spcBef>
              <a:spcAft>
                <a:spcPts val="0"/>
              </a:spcAft>
              <a:buClr>
                <a:srgbClr val="002060"/>
              </a:buClr>
              <a:buSzPts val="2000"/>
              <a:buFont typeface="Arial"/>
              <a:buChar char="•"/>
              <a:defRPr sz="2000" b="1" i="0" u="none" strike="noStrike" cap="none">
                <a:solidFill>
                  <a:srgbClr val="002060"/>
                </a:solidFill>
                <a:latin typeface="Arial"/>
                <a:ea typeface="Arial"/>
                <a:cs typeface="Arial"/>
                <a:sym typeface="Arial"/>
              </a:defRPr>
            </a:lvl1pPr>
            <a:lvl2pPr marL="914400" marR="0" lvl="1" indent="-330200" algn="l" rtl="0">
              <a:lnSpc>
                <a:spcPct val="90000"/>
              </a:lnSpc>
              <a:spcBef>
                <a:spcPts val="375"/>
              </a:spcBef>
              <a:spcAft>
                <a:spcPts val="0"/>
              </a:spcAft>
              <a:buClr>
                <a:srgbClr val="757070"/>
              </a:buClr>
              <a:buSzPts val="1600"/>
              <a:buFont typeface="Arial"/>
              <a:buChar char="•"/>
              <a:defRPr sz="1600" b="0" i="0" u="none" strike="noStrike" cap="none">
                <a:solidFill>
                  <a:srgbClr val="757070"/>
                </a:solidFill>
                <a:latin typeface="Arial"/>
                <a:ea typeface="Arial"/>
                <a:cs typeface="Arial"/>
                <a:sym typeface="Arial"/>
              </a:defRPr>
            </a:lvl2pPr>
            <a:lvl3pPr marL="1371600" marR="0" lvl="2" indent="-323850" algn="l" rtl="0">
              <a:lnSpc>
                <a:spcPct val="90000"/>
              </a:lnSpc>
              <a:spcBef>
                <a:spcPts val="375"/>
              </a:spcBef>
              <a:spcAft>
                <a:spcPts val="0"/>
              </a:spcAft>
              <a:buClr>
                <a:srgbClr val="757070"/>
              </a:buClr>
              <a:buSzPts val="1500"/>
              <a:buFont typeface="Arial"/>
              <a:buChar char="•"/>
              <a:defRPr sz="1500" b="0" i="0" u="none" strike="noStrike" cap="none">
                <a:solidFill>
                  <a:srgbClr val="757070"/>
                </a:solidFill>
                <a:latin typeface="Arial"/>
                <a:ea typeface="Arial"/>
                <a:cs typeface="Arial"/>
                <a:sym typeface="Arial"/>
              </a:defRPr>
            </a:lvl3pPr>
            <a:lvl4pPr marL="1828800" marR="0" lvl="3" indent="-314325" algn="l" rtl="0">
              <a:lnSpc>
                <a:spcPct val="90000"/>
              </a:lnSpc>
              <a:spcBef>
                <a:spcPts val="375"/>
              </a:spcBef>
              <a:spcAft>
                <a:spcPts val="0"/>
              </a:spcAft>
              <a:buClr>
                <a:srgbClr val="757070"/>
              </a:buClr>
              <a:buSzPts val="1350"/>
              <a:buFont typeface="Arial"/>
              <a:buChar char="•"/>
              <a:defRPr sz="1350" b="0" i="0" u="none" strike="noStrike" cap="none">
                <a:solidFill>
                  <a:srgbClr val="757070"/>
                </a:solidFill>
                <a:latin typeface="Arial"/>
                <a:ea typeface="Arial"/>
                <a:cs typeface="Arial"/>
                <a:sym typeface="Arial"/>
              </a:defRPr>
            </a:lvl4pPr>
            <a:lvl5pPr marL="2286000" marR="0" lvl="4" indent="-314325" algn="l" rtl="0">
              <a:lnSpc>
                <a:spcPct val="90000"/>
              </a:lnSpc>
              <a:spcBef>
                <a:spcPts val="375"/>
              </a:spcBef>
              <a:spcAft>
                <a:spcPts val="0"/>
              </a:spcAft>
              <a:buClr>
                <a:srgbClr val="757070"/>
              </a:buClr>
              <a:buSzPts val="1350"/>
              <a:buFont typeface="Arial"/>
              <a:buChar char="•"/>
              <a:defRPr sz="1350" b="0" i="0" u="none" strike="noStrike" cap="none">
                <a:solidFill>
                  <a:srgbClr val="757070"/>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 name="Google Shape;15;p1"/>
          <p:cNvSpPr txBox="1">
            <a:spLocks noGrp="1"/>
          </p:cNvSpPr>
          <p:nvPr>
            <p:ph type="ftr" idx="11"/>
          </p:nvPr>
        </p:nvSpPr>
        <p:spPr>
          <a:xfrm>
            <a:off x="2696365" y="4767263"/>
            <a:ext cx="4511533"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16" name="Google Shape;16;p1"/>
          <p:cNvSpPr txBox="1">
            <a:spLocks noGrp="1"/>
          </p:cNvSpPr>
          <p:nvPr>
            <p:ph type="sldNum" idx="12"/>
          </p:nvPr>
        </p:nvSpPr>
        <p:spPr>
          <a:xfrm>
            <a:off x="145143" y="4767263"/>
            <a:ext cx="481735"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7" name="Google Shape;17;p1"/>
          <p:cNvPicPr preferRelativeResize="0"/>
          <p:nvPr/>
        </p:nvPicPr>
        <p:blipFill rotWithShape="1">
          <a:blip r:embed="rId11">
            <a:alphaModFix/>
          </a:blip>
          <a:srcRect/>
          <a:stretch/>
        </p:blipFill>
        <p:spPr>
          <a:xfrm>
            <a:off x="-19131" y="-14513"/>
            <a:ext cx="1789607" cy="813458"/>
          </a:xfrm>
          <a:prstGeom prst="rect">
            <a:avLst/>
          </a:prstGeom>
          <a:noFill/>
          <a:ln>
            <a:noFill/>
          </a:ln>
        </p:spPr>
      </p:pic>
      <p:sp>
        <p:nvSpPr>
          <p:cNvPr id="18" name="Google Shape;18;p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pic>
        <p:nvPicPr>
          <p:cNvPr id="19" name="Google Shape;19;p1"/>
          <p:cNvPicPr preferRelativeResize="0"/>
          <p:nvPr/>
        </p:nvPicPr>
        <p:blipFill rotWithShape="1">
          <a:blip r:embed="rId12">
            <a:alphaModFix/>
          </a:blip>
          <a:srcRect/>
          <a:stretch/>
        </p:blipFill>
        <p:spPr>
          <a:xfrm>
            <a:off x="8508093" y="4442028"/>
            <a:ext cx="523665" cy="444097"/>
          </a:xfrm>
          <a:prstGeom prst="rect">
            <a:avLst/>
          </a:prstGeom>
          <a:noFill/>
          <a:ln>
            <a:noFill/>
          </a:ln>
        </p:spPr>
      </p:pic>
      <p:pic>
        <p:nvPicPr>
          <p:cNvPr id="20" name="Google Shape;20;p1"/>
          <p:cNvPicPr preferRelativeResize="0"/>
          <p:nvPr/>
        </p:nvPicPr>
        <p:blipFill rotWithShape="1">
          <a:blip r:embed="rId13">
            <a:alphaModFix/>
          </a:blip>
          <a:srcRect/>
          <a:stretch/>
        </p:blipFill>
        <p:spPr>
          <a:xfrm>
            <a:off x="7105017" y="4763159"/>
            <a:ext cx="1539796" cy="30849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9"/>
          <p:cNvSpPr txBox="1">
            <a:spLocks noGrp="1"/>
          </p:cNvSpPr>
          <p:nvPr>
            <p:ph type="ctrTitle"/>
          </p:nvPr>
        </p:nvSpPr>
        <p:spPr>
          <a:xfrm>
            <a:off x="849755" y="1126718"/>
            <a:ext cx="7772400" cy="158790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3600"/>
              <a:buFont typeface="Garamond"/>
              <a:buNone/>
            </a:pPr>
            <a:r>
              <a:rPr lang="en-US" dirty="0">
                <a:latin typeface="Garamond"/>
                <a:ea typeface="Garamond"/>
                <a:cs typeface="Garamond"/>
                <a:sym typeface="Garamond"/>
              </a:rPr>
              <a:t>Capstone Project in Analytics 64099</a:t>
            </a:r>
            <a:br>
              <a:rPr lang="en-US" dirty="0">
                <a:latin typeface="Garamond"/>
                <a:ea typeface="Garamond"/>
                <a:cs typeface="Garamond"/>
                <a:sym typeface="Garamond"/>
              </a:rPr>
            </a:br>
            <a:r>
              <a:rPr lang="en-US" dirty="0">
                <a:latin typeface="Garamond"/>
                <a:ea typeface="Garamond"/>
                <a:cs typeface="Garamond"/>
                <a:sym typeface="Garamond"/>
              </a:rPr>
              <a:t> </a:t>
            </a:r>
            <a:endParaRPr sz="4400" dirty="0"/>
          </a:p>
        </p:txBody>
      </p:sp>
      <p:sp>
        <p:nvSpPr>
          <p:cNvPr id="2" name="TextBox 1">
            <a:extLst>
              <a:ext uri="{FF2B5EF4-FFF2-40B4-BE49-F238E27FC236}">
                <a16:creationId xmlns:a16="http://schemas.microsoft.com/office/drawing/2014/main" id="{87756431-D6B4-4B67-95B3-D40DF956BD90}"/>
              </a:ext>
            </a:extLst>
          </p:cNvPr>
          <p:cNvSpPr txBox="1"/>
          <p:nvPr/>
        </p:nvSpPr>
        <p:spPr>
          <a:xfrm>
            <a:off x="5543550" y="2764632"/>
            <a:ext cx="2157412" cy="461665"/>
          </a:xfrm>
          <a:prstGeom prst="rect">
            <a:avLst/>
          </a:prstGeom>
          <a:noFill/>
        </p:spPr>
        <p:txBody>
          <a:bodyPr wrap="square" rtlCol="0">
            <a:spAutoFit/>
          </a:bodyPr>
          <a:lstStyle/>
          <a:p>
            <a:r>
              <a:rPr lang="en-US" sz="2400" dirty="0">
                <a:solidFill>
                  <a:schemeClr val="bg1"/>
                </a:solidFill>
                <a:latin typeface="Agency FB" panose="020B0503020202020204" pitchFamily="34" charset="0"/>
              </a:rPr>
              <a:t>Tanmoy </a:t>
            </a:r>
            <a:r>
              <a:rPr lang="en-US" sz="2400" dirty="0" err="1">
                <a:solidFill>
                  <a:schemeClr val="bg1"/>
                </a:solidFill>
                <a:latin typeface="Agency FB" panose="020B0503020202020204" pitchFamily="34" charset="0"/>
              </a:rPr>
              <a:t>Kanti</a:t>
            </a:r>
            <a:r>
              <a:rPr lang="en-US" sz="2400" dirty="0">
                <a:solidFill>
                  <a:schemeClr val="bg1"/>
                </a:solidFill>
                <a:latin typeface="Agency FB" panose="020B0503020202020204" pitchFamily="34" charset="0"/>
              </a:rPr>
              <a:t> Kumar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0"/>
          <p:cNvSpPr txBox="1">
            <a:spLocks noGrp="1"/>
          </p:cNvSpPr>
          <p:nvPr>
            <p:ph type="title"/>
          </p:nvPr>
        </p:nvSpPr>
        <p:spPr>
          <a:xfrm>
            <a:off x="1607344" y="108066"/>
            <a:ext cx="7536656" cy="88417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2400"/>
              <a:buFont typeface="Garamond"/>
              <a:buNone/>
            </a:pPr>
            <a:r>
              <a:rPr lang="en-US" dirty="0">
                <a:latin typeface="Garamond"/>
                <a:ea typeface="Garamond"/>
                <a:cs typeface="Garamond"/>
                <a:sym typeface="Garamond"/>
              </a:rPr>
              <a:t>Problem Statement</a:t>
            </a:r>
            <a:endParaRPr dirty="0"/>
          </a:p>
        </p:txBody>
      </p:sp>
      <p:sp>
        <p:nvSpPr>
          <p:cNvPr id="79" name="Google Shape;79;p10"/>
          <p:cNvSpPr txBox="1">
            <a:spLocks noGrp="1"/>
          </p:cNvSpPr>
          <p:nvPr>
            <p:ph type="body" idx="1"/>
          </p:nvPr>
        </p:nvSpPr>
        <p:spPr>
          <a:xfrm>
            <a:off x="964407" y="1243012"/>
            <a:ext cx="7786688" cy="3016507"/>
          </a:xfrm>
          <a:prstGeom prst="rect">
            <a:avLst/>
          </a:prstGeom>
          <a:noFill/>
          <a:ln>
            <a:noFill/>
          </a:ln>
        </p:spPr>
        <p:txBody>
          <a:bodyPr spcFirstLastPara="1" wrap="square" lIns="91425" tIns="45700" rIns="91425" bIns="45700" anchor="t" anchorCtr="0">
            <a:noAutofit/>
          </a:bodyPr>
          <a:lstStyle/>
          <a:p>
            <a:pPr marL="342900" lvl="0" algn="l" rtl="0">
              <a:lnSpc>
                <a:spcPct val="90000"/>
              </a:lnSpc>
              <a:spcBef>
                <a:spcPts val="0"/>
              </a:spcBef>
              <a:spcAft>
                <a:spcPts val="0"/>
              </a:spcAft>
              <a:buClr>
                <a:srgbClr val="002060"/>
              </a:buClr>
              <a:buSzPts val="2000"/>
              <a:buFont typeface="Arial" panose="020B0604020202020204" pitchFamily="34" charset="0"/>
              <a:buChar char="•"/>
            </a:pPr>
            <a:r>
              <a:rPr lang="en-US" sz="2000" b="0" dirty="0">
                <a:latin typeface="Garamond"/>
                <a:ea typeface="Garamond"/>
                <a:cs typeface="Garamond"/>
                <a:sym typeface="Garamond"/>
              </a:rPr>
              <a:t>This project is based on the Humana/Mays 2020 Healthcare Analytics Case Competition. </a:t>
            </a:r>
          </a:p>
          <a:p>
            <a:pPr marL="342900" lvl="0" algn="l" rtl="0">
              <a:lnSpc>
                <a:spcPct val="90000"/>
              </a:lnSpc>
              <a:spcBef>
                <a:spcPts val="0"/>
              </a:spcBef>
              <a:spcAft>
                <a:spcPts val="0"/>
              </a:spcAft>
              <a:buClr>
                <a:srgbClr val="002060"/>
              </a:buClr>
              <a:buSzPts val="2000"/>
              <a:buFont typeface="Arial" panose="020B0604020202020204" pitchFamily="34" charset="0"/>
              <a:buChar char="•"/>
            </a:pPr>
            <a:r>
              <a:rPr lang="en-US" sz="2000" b="0" dirty="0">
                <a:solidFill>
                  <a:srgbClr val="002060"/>
                </a:solidFill>
                <a:latin typeface="Garamond"/>
                <a:ea typeface="Garamond"/>
                <a:cs typeface="Garamond"/>
                <a:sym typeface="Garamond"/>
              </a:rPr>
              <a:t>Humana is a leading health care company that offers a wide range of insurance products and health and wellness services.</a:t>
            </a:r>
          </a:p>
          <a:p>
            <a:pPr marL="342900" lvl="0" algn="l" rtl="0">
              <a:lnSpc>
                <a:spcPct val="90000"/>
              </a:lnSpc>
              <a:spcBef>
                <a:spcPts val="0"/>
              </a:spcBef>
              <a:spcAft>
                <a:spcPts val="0"/>
              </a:spcAft>
              <a:buClr>
                <a:srgbClr val="002060"/>
              </a:buClr>
              <a:buSzPts val="2000"/>
              <a:buFont typeface="Arial" panose="020B0604020202020204" pitchFamily="34" charset="0"/>
              <a:buChar char="•"/>
            </a:pPr>
            <a:r>
              <a:rPr lang="en-US" sz="2000" b="0" dirty="0">
                <a:solidFill>
                  <a:srgbClr val="002060"/>
                </a:solidFill>
                <a:latin typeface="Garamond"/>
                <a:ea typeface="Garamond"/>
                <a:cs typeface="Garamond"/>
                <a:sym typeface="Garamond"/>
              </a:rPr>
              <a:t>Social Determinants of Health (</a:t>
            </a:r>
            <a:r>
              <a:rPr lang="en-US" sz="2000" b="0" dirty="0" err="1">
                <a:solidFill>
                  <a:srgbClr val="002060"/>
                </a:solidFill>
                <a:latin typeface="Garamond"/>
                <a:ea typeface="Garamond"/>
                <a:cs typeface="Garamond"/>
                <a:sym typeface="Garamond"/>
              </a:rPr>
              <a:t>SDoH</a:t>
            </a:r>
            <a:r>
              <a:rPr lang="en-US" sz="2000" b="0" dirty="0">
                <a:solidFill>
                  <a:srgbClr val="002060"/>
                </a:solidFill>
                <a:latin typeface="Garamond"/>
                <a:ea typeface="Garamond"/>
                <a:cs typeface="Garamond"/>
                <a:sym typeface="Garamond"/>
              </a:rPr>
              <a:t>) are a key component of Humana’s integrated value-based health ecosystem. In the absence of regular, universal screening for </a:t>
            </a:r>
            <a:r>
              <a:rPr lang="en-US" sz="2000" b="0" dirty="0" err="1">
                <a:solidFill>
                  <a:srgbClr val="002060"/>
                </a:solidFill>
                <a:latin typeface="Garamond"/>
                <a:ea typeface="Garamond"/>
                <a:cs typeface="Garamond"/>
                <a:sym typeface="Garamond"/>
              </a:rPr>
              <a:t>SDoH</a:t>
            </a:r>
            <a:r>
              <a:rPr lang="en-US" sz="2000" b="0" dirty="0">
                <a:solidFill>
                  <a:srgbClr val="002060"/>
                </a:solidFill>
                <a:latin typeface="Garamond"/>
                <a:ea typeface="Garamond"/>
                <a:cs typeface="Garamond"/>
                <a:sym typeface="Garamond"/>
              </a:rPr>
              <a:t>, Humana needs to utilize robust data and advanced data science to understand which of our members are struggling with </a:t>
            </a:r>
            <a:r>
              <a:rPr lang="en-US" sz="2000" b="0" dirty="0" err="1">
                <a:solidFill>
                  <a:srgbClr val="002060"/>
                </a:solidFill>
                <a:latin typeface="Garamond"/>
                <a:ea typeface="Garamond"/>
                <a:cs typeface="Garamond"/>
                <a:sym typeface="Garamond"/>
              </a:rPr>
              <a:t>SDoH</a:t>
            </a:r>
            <a:r>
              <a:rPr lang="en-US" sz="2000" b="0" dirty="0">
                <a:solidFill>
                  <a:srgbClr val="002060"/>
                </a:solidFill>
                <a:latin typeface="Garamond"/>
                <a:ea typeface="Garamond"/>
                <a:cs typeface="Garamond"/>
                <a:sym typeface="Garamond"/>
              </a:rPr>
              <a:t>. This analysis will focus only on Transportation Challenges which is one of the major factors of </a:t>
            </a:r>
            <a:r>
              <a:rPr lang="en-US" sz="2000" b="0" dirty="0" err="1">
                <a:solidFill>
                  <a:srgbClr val="002060"/>
                </a:solidFill>
                <a:latin typeface="Garamond"/>
                <a:ea typeface="Garamond"/>
                <a:cs typeface="Garamond"/>
                <a:sym typeface="Garamond"/>
              </a:rPr>
              <a:t>SDoH</a:t>
            </a:r>
            <a:r>
              <a:rPr lang="en-US" sz="2000" b="0" dirty="0">
                <a:solidFill>
                  <a:srgbClr val="002060"/>
                </a:solidFill>
                <a:latin typeface="Garamond"/>
                <a:ea typeface="Garamond"/>
                <a:cs typeface="Garamond"/>
                <a:sym typeface="Garamond"/>
              </a:rPr>
              <a:t>. </a:t>
            </a:r>
          </a:p>
          <a:p>
            <a:pPr marL="0" lvl="0" indent="0" algn="l" rtl="0">
              <a:lnSpc>
                <a:spcPct val="90000"/>
              </a:lnSpc>
              <a:spcBef>
                <a:spcPts val="0"/>
              </a:spcBef>
              <a:spcAft>
                <a:spcPts val="0"/>
              </a:spcAft>
              <a:buClr>
                <a:srgbClr val="002060"/>
              </a:buClr>
              <a:buSzPts val="2000"/>
              <a:buNone/>
            </a:pPr>
            <a:r>
              <a:rPr lang="en-US" sz="2000" b="0" dirty="0">
                <a:latin typeface="Garamond"/>
                <a:ea typeface="Garamond"/>
                <a:cs typeface="Garamond"/>
                <a:sym typeface="Garamond"/>
              </a:rPr>
              <a:t> </a:t>
            </a:r>
            <a:endParaRPr sz="2000" b="0" dirty="0">
              <a:latin typeface="Garamond"/>
              <a:ea typeface="Garamond"/>
              <a:cs typeface="Garamond"/>
              <a:sym typeface="Garamond"/>
            </a:endParaRPr>
          </a:p>
          <a:p>
            <a:pPr marL="171450" lvl="0" indent="-44450" algn="l" rtl="0">
              <a:lnSpc>
                <a:spcPct val="90000"/>
              </a:lnSpc>
              <a:spcBef>
                <a:spcPts val="750"/>
              </a:spcBef>
              <a:spcAft>
                <a:spcPts val="0"/>
              </a:spcAft>
              <a:buClr>
                <a:srgbClr val="002060"/>
              </a:buClr>
              <a:buSzPts val="2000"/>
              <a:buNone/>
            </a:pPr>
            <a:endParaRPr sz="2000" b="0" dirty="0">
              <a:latin typeface="Garamond"/>
              <a:ea typeface="Garamond"/>
              <a:cs typeface="Garamond"/>
              <a:sym typeface="Garamond"/>
            </a:endParaRPr>
          </a:p>
        </p:txBody>
      </p:sp>
      <p:pic>
        <p:nvPicPr>
          <p:cNvPr id="80" name="Google Shape;80;p10"/>
          <p:cNvPicPr preferRelativeResize="0"/>
          <p:nvPr/>
        </p:nvPicPr>
        <p:blipFill rotWithShape="1">
          <a:blip r:embed="rId3">
            <a:alphaModFix/>
          </a:blip>
          <a:srcRect/>
          <a:stretch/>
        </p:blipFill>
        <p:spPr>
          <a:xfrm>
            <a:off x="8178800" y="4178300"/>
            <a:ext cx="812800" cy="812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0"/>
          <p:cNvSpPr txBox="1">
            <a:spLocks noGrp="1"/>
          </p:cNvSpPr>
          <p:nvPr>
            <p:ph type="title"/>
          </p:nvPr>
        </p:nvSpPr>
        <p:spPr>
          <a:xfrm>
            <a:off x="1607344" y="108066"/>
            <a:ext cx="7536656" cy="88417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2400"/>
              <a:buFont typeface="Garamond"/>
              <a:buNone/>
            </a:pPr>
            <a:r>
              <a:rPr lang="en-US" dirty="0">
                <a:latin typeface="Garamond"/>
                <a:ea typeface="Garamond"/>
                <a:cs typeface="Garamond"/>
                <a:sym typeface="Garamond"/>
              </a:rPr>
              <a:t>Problem Statement</a:t>
            </a:r>
            <a:endParaRPr dirty="0"/>
          </a:p>
        </p:txBody>
      </p:sp>
      <p:sp>
        <p:nvSpPr>
          <p:cNvPr id="79" name="Google Shape;79;p10"/>
          <p:cNvSpPr txBox="1">
            <a:spLocks noGrp="1"/>
          </p:cNvSpPr>
          <p:nvPr>
            <p:ph type="body" idx="1"/>
          </p:nvPr>
        </p:nvSpPr>
        <p:spPr>
          <a:xfrm>
            <a:off x="964407" y="1085850"/>
            <a:ext cx="7786688" cy="317367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2000"/>
              <a:buNone/>
            </a:pPr>
            <a:r>
              <a:rPr lang="en-US" sz="2000" b="0" dirty="0">
                <a:latin typeface="Garamond"/>
                <a:ea typeface="Garamond"/>
                <a:cs typeface="Garamond"/>
                <a:sym typeface="Garamond"/>
              </a:rPr>
              <a:t>Humana has provided a training data about members on - Medical claims features, Pharmacy claims features, Lab claims features etc. Requirement is to -  </a:t>
            </a:r>
          </a:p>
          <a:p>
            <a:pPr marL="342900" lvl="0" algn="l" rtl="0">
              <a:lnSpc>
                <a:spcPct val="90000"/>
              </a:lnSpc>
              <a:spcBef>
                <a:spcPts val="0"/>
              </a:spcBef>
              <a:spcAft>
                <a:spcPts val="0"/>
              </a:spcAft>
              <a:buClr>
                <a:srgbClr val="002060"/>
              </a:buClr>
              <a:buSzPts val="2000"/>
              <a:buFont typeface="Arial" panose="020B0604020202020204" pitchFamily="34" charset="0"/>
              <a:buChar char="•"/>
            </a:pPr>
            <a:r>
              <a:rPr lang="en-US" sz="2000" dirty="0">
                <a:solidFill>
                  <a:srgbClr val="002060"/>
                </a:solidFill>
                <a:latin typeface="Garamond"/>
                <a:ea typeface="Garamond"/>
                <a:cs typeface="Garamond"/>
                <a:sym typeface="Garamond"/>
              </a:rPr>
              <a:t>Building Predictive model</a:t>
            </a:r>
            <a:r>
              <a:rPr lang="en-US" sz="2000" b="0" dirty="0">
                <a:solidFill>
                  <a:srgbClr val="002060"/>
                </a:solidFill>
                <a:latin typeface="Garamond"/>
                <a:ea typeface="Garamond"/>
                <a:cs typeface="Garamond"/>
                <a:sym typeface="Garamond"/>
              </a:rPr>
              <a:t>: Since screening all Medicare members is challenging, having an effective predictive model to accurately identify members most likely struggling with Transportation Challenges. Finding the AUC score is the judgment factor. </a:t>
            </a:r>
          </a:p>
          <a:p>
            <a:pPr marL="342900" lvl="0" algn="l" rtl="0">
              <a:lnSpc>
                <a:spcPct val="90000"/>
              </a:lnSpc>
              <a:spcBef>
                <a:spcPts val="0"/>
              </a:spcBef>
              <a:spcAft>
                <a:spcPts val="0"/>
              </a:spcAft>
              <a:buClr>
                <a:srgbClr val="002060"/>
              </a:buClr>
              <a:buSzPts val="2000"/>
              <a:buFont typeface="Arial" panose="020B0604020202020204" pitchFamily="34" charset="0"/>
              <a:buChar char="•"/>
            </a:pPr>
            <a:endParaRPr lang="en-US" sz="2000" b="0" dirty="0">
              <a:solidFill>
                <a:srgbClr val="002060"/>
              </a:solidFill>
              <a:latin typeface="Garamond"/>
              <a:ea typeface="Garamond"/>
              <a:cs typeface="Garamond"/>
              <a:sym typeface="Garamond"/>
            </a:endParaRPr>
          </a:p>
          <a:p>
            <a:pPr marL="342900" lvl="0" algn="l" rtl="0">
              <a:lnSpc>
                <a:spcPct val="90000"/>
              </a:lnSpc>
              <a:spcBef>
                <a:spcPts val="0"/>
              </a:spcBef>
              <a:spcAft>
                <a:spcPts val="0"/>
              </a:spcAft>
              <a:buClr>
                <a:srgbClr val="002060"/>
              </a:buClr>
              <a:buSzPts val="2000"/>
              <a:buFont typeface="Arial" panose="020B0604020202020204" pitchFamily="34" charset="0"/>
              <a:buChar char="•"/>
            </a:pPr>
            <a:r>
              <a:rPr lang="en-US" sz="2000" dirty="0">
                <a:solidFill>
                  <a:srgbClr val="002060"/>
                </a:solidFill>
                <a:latin typeface="Garamond"/>
                <a:ea typeface="Garamond"/>
                <a:cs typeface="Garamond"/>
                <a:sym typeface="Garamond"/>
              </a:rPr>
              <a:t>Identification of key factors</a:t>
            </a:r>
            <a:r>
              <a:rPr lang="en-US" sz="2000" b="0" dirty="0">
                <a:solidFill>
                  <a:srgbClr val="002060"/>
                </a:solidFill>
                <a:latin typeface="Garamond"/>
                <a:ea typeface="Garamond"/>
                <a:cs typeface="Garamond"/>
                <a:sym typeface="Garamond"/>
              </a:rPr>
              <a:t>: It is likely that members struggling with Transportation Challenges are not homogeneous and hence there are perhaps different solutions for different segments of members. Identifying key factors will help Humana. </a:t>
            </a:r>
          </a:p>
          <a:p>
            <a:pPr marL="0" lvl="0" indent="0" algn="l" rtl="0">
              <a:lnSpc>
                <a:spcPct val="90000"/>
              </a:lnSpc>
              <a:spcBef>
                <a:spcPts val="0"/>
              </a:spcBef>
              <a:spcAft>
                <a:spcPts val="0"/>
              </a:spcAft>
              <a:buClr>
                <a:srgbClr val="002060"/>
              </a:buClr>
              <a:buSzPts val="2000"/>
              <a:buNone/>
            </a:pPr>
            <a:r>
              <a:rPr lang="en-US" sz="2000" b="0" dirty="0">
                <a:latin typeface="Garamond"/>
                <a:ea typeface="Garamond"/>
                <a:cs typeface="Garamond"/>
                <a:sym typeface="Garamond"/>
              </a:rPr>
              <a:t> </a:t>
            </a:r>
            <a:endParaRPr sz="2000" b="0" dirty="0">
              <a:latin typeface="Garamond"/>
              <a:ea typeface="Garamond"/>
              <a:cs typeface="Garamond"/>
              <a:sym typeface="Garamond"/>
            </a:endParaRPr>
          </a:p>
          <a:p>
            <a:pPr marL="171450" lvl="0" indent="-44450" algn="l" rtl="0">
              <a:lnSpc>
                <a:spcPct val="90000"/>
              </a:lnSpc>
              <a:spcBef>
                <a:spcPts val="750"/>
              </a:spcBef>
              <a:spcAft>
                <a:spcPts val="0"/>
              </a:spcAft>
              <a:buClr>
                <a:srgbClr val="002060"/>
              </a:buClr>
              <a:buSzPts val="2000"/>
              <a:buNone/>
            </a:pPr>
            <a:endParaRPr sz="2000" b="0" dirty="0">
              <a:latin typeface="Garamond"/>
              <a:ea typeface="Garamond"/>
              <a:cs typeface="Garamond"/>
              <a:sym typeface="Garamond"/>
            </a:endParaRPr>
          </a:p>
        </p:txBody>
      </p:sp>
      <p:pic>
        <p:nvPicPr>
          <p:cNvPr id="80" name="Google Shape;80;p10"/>
          <p:cNvPicPr preferRelativeResize="0"/>
          <p:nvPr/>
        </p:nvPicPr>
        <p:blipFill rotWithShape="1">
          <a:blip r:embed="rId3">
            <a:alphaModFix/>
          </a:blip>
          <a:srcRect/>
          <a:stretch/>
        </p:blipFill>
        <p:spPr>
          <a:xfrm>
            <a:off x="8178800" y="4178300"/>
            <a:ext cx="812800" cy="812800"/>
          </a:xfrm>
          <a:prstGeom prst="rect">
            <a:avLst/>
          </a:prstGeom>
          <a:noFill/>
          <a:ln>
            <a:noFill/>
          </a:ln>
        </p:spPr>
      </p:pic>
    </p:spTree>
    <p:extLst>
      <p:ext uri="{BB962C8B-B14F-4D97-AF65-F5344CB8AC3E}">
        <p14:creationId xmlns:p14="http://schemas.microsoft.com/office/powerpoint/2010/main" val="509650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7E13C-8012-4B98-B696-083A62466F71}"/>
              </a:ext>
            </a:extLst>
          </p:cNvPr>
          <p:cNvSpPr>
            <a:spLocks noGrp="1"/>
          </p:cNvSpPr>
          <p:nvPr>
            <p:ph type="title"/>
          </p:nvPr>
        </p:nvSpPr>
        <p:spPr/>
        <p:txBody>
          <a:bodyPr/>
          <a:lstStyle/>
          <a:p>
            <a:pPr>
              <a:buSzPts val="2400"/>
            </a:pPr>
            <a:r>
              <a:rPr lang="en-US" dirty="0">
                <a:latin typeface="Garamond"/>
              </a:rPr>
              <a:t>Predictive Modeling Method</a:t>
            </a:r>
          </a:p>
        </p:txBody>
      </p:sp>
      <p:sp>
        <p:nvSpPr>
          <p:cNvPr id="3" name="Text Placeholder 2">
            <a:extLst>
              <a:ext uri="{FF2B5EF4-FFF2-40B4-BE49-F238E27FC236}">
                <a16:creationId xmlns:a16="http://schemas.microsoft.com/office/drawing/2014/main" id="{742074D5-5F31-4A31-81DA-C7CE429340DE}"/>
              </a:ext>
            </a:extLst>
          </p:cNvPr>
          <p:cNvSpPr>
            <a:spLocks noGrp="1"/>
          </p:cNvSpPr>
          <p:nvPr>
            <p:ph type="body" idx="1"/>
          </p:nvPr>
        </p:nvSpPr>
        <p:spPr>
          <a:xfrm>
            <a:off x="628650" y="1065620"/>
            <a:ext cx="7886700" cy="3534955"/>
          </a:xfrm>
        </p:spPr>
        <p:txBody>
          <a:bodyPr/>
          <a:lstStyle/>
          <a:p>
            <a:r>
              <a:rPr lang="en-US" b="0" dirty="0">
                <a:latin typeface="Garamond" panose="02020404030301010803" pitchFamily="18" charset="0"/>
              </a:rPr>
              <a:t>Humana provided 70K training records with 826 features. </a:t>
            </a:r>
          </a:p>
          <a:p>
            <a:r>
              <a:rPr lang="en-US" b="0" dirty="0">
                <a:latin typeface="Garamond" panose="02020404030301010803" pitchFamily="18" charset="0"/>
              </a:rPr>
              <a:t>Checking on NA values on the data set. </a:t>
            </a:r>
          </a:p>
          <a:p>
            <a:r>
              <a:rPr lang="en-US" b="0" dirty="0">
                <a:latin typeface="Garamond" panose="02020404030301010803" pitchFamily="18" charset="0"/>
              </a:rPr>
              <a:t>Eliminating the duplicate columns</a:t>
            </a:r>
          </a:p>
          <a:p>
            <a:r>
              <a:rPr lang="en-US" b="0" dirty="0">
                <a:latin typeface="Garamond" panose="02020404030301010803" pitchFamily="18" charset="0"/>
              </a:rPr>
              <a:t>Eliminating the near zero variance (NZV) features.</a:t>
            </a:r>
          </a:p>
          <a:p>
            <a:r>
              <a:rPr lang="en-US" b="0" dirty="0">
                <a:latin typeface="Garamond" panose="02020404030301010803" pitchFamily="18" charset="0"/>
              </a:rPr>
              <a:t>Dropping the features with more than 40% missing records. </a:t>
            </a:r>
          </a:p>
          <a:p>
            <a:r>
              <a:rPr lang="en-US" b="0" dirty="0">
                <a:latin typeface="Garamond" panose="02020404030301010803" pitchFamily="18" charset="0"/>
              </a:rPr>
              <a:t>Impute the NA values using median impute method.</a:t>
            </a:r>
          </a:p>
          <a:p>
            <a:r>
              <a:rPr lang="en-US" b="0" dirty="0">
                <a:latin typeface="Garamond" panose="02020404030301010803" pitchFamily="18" charset="0"/>
              </a:rPr>
              <a:t>Removed columns with high collinearity and reduced features to 214.</a:t>
            </a:r>
          </a:p>
          <a:p>
            <a:r>
              <a:rPr lang="en-US" b="0" dirty="0">
                <a:latin typeface="Garamond" panose="02020404030301010803" pitchFamily="18" charset="0"/>
              </a:rPr>
              <a:t>Perform LASSO to find top 20 features. </a:t>
            </a:r>
          </a:p>
          <a:p>
            <a:r>
              <a:rPr lang="en-US" b="0" dirty="0">
                <a:latin typeface="Garamond" panose="02020404030301010803" pitchFamily="18" charset="0"/>
              </a:rPr>
              <a:t>Perform PCA on the remaining features. </a:t>
            </a:r>
          </a:p>
        </p:txBody>
      </p:sp>
    </p:spTree>
    <p:extLst>
      <p:ext uri="{BB962C8B-B14F-4D97-AF65-F5344CB8AC3E}">
        <p14:creationId xmlns:p14="http://schemas.microsoft.com/office/powerpoint/2010/main" val="584939498"/>
      </p:ext>
    </p:extLst>
  </p:cSld>
  <p:clrMapOvr>
    <a:overrideClrMapping bg1="lt1" tx1="dk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7E13C-8012-4B98-B696-083A62466F71}"/>
              </a:ext>
            </a:extLst>
          </p:cNvPr>
          <p:cNvSpPr>
            <a:spLocks noGrp="1"/>
          </p:cNvSpPr>
          <p:nvPr>
            <p:ph type="title"/>
          </p:nvPr>
        </p:nvSpPr>
        <p:spPr/>
        <p:txBody>
          <a:bodyPr/>
          <a:lstStyle/>
          <a:p>
            <a:pPr>
              <a:buSzPts val="2400"/>
            </a:pPr>
            <a:r>
              <a:rPr lang="en-US" dirty="0">
                <a:latin typeface="Garamond"/>
              </a:rPr>
              <a:t>Predictive Modeling Method</a:t>
            </a:r>
          </a:p>
        </p:txBody>
      </p:sp>
      <p:sp>
        <p:nvSpPr>
          <p:cNvPr id="3" name="Text Placeholder 2">
            <a:extLst>
              <a:ext uri="{FF2B5EF4-FFF2-40B4-BE49-F238E27FC236}">
                <a16:creationId xmlns:a16="http://schemas.microsoft.com/office/drawing/2014/main" id="{742074D5-5F31-4A31-81DA-C7CE429340DE}"/>
              </a:ext>
            </a:extLst>
          </p:cNvPr>
          <p:cNvSpPr>
            <a:spLocks noGrp="1"/>
          </p:cNvSpPr>
          <p:nvPr>
            <p:ph type="body" idx="1"/>
          </p:nvPr>
        </p:nvSpPr>
        <p:spPr>
          <a:xfrm>
            <a:off x="628650" y="1065620"/>
            <a:ext cx="7886700" cy="3534955"/>
          </a:xfrm>
        </p:spPr>
        <p:txBody>
          <a:bodyPr/>
          <a:lstStyle/>
          <a:p>
            <a:r>
              <a:rPr lang="en-US" b="0" dirty="0">
                <a:latin typeface="Garamond" panose="02020404030301010803" pitchFamily="18" charset="0"/>
              </a:rPr>
              <a:t>After completion of feature selection ran the data through three high performing models to find the AUC value. </a:t>
            </a:r>
          </a:p>
        </p:txBody>
      </p:sp>
      <p:graphicFrame>
        <p:nvGraphicFramePr>
          <p:cNvPr id="4" name="Table 3">
            <a:extLst>
              <a:ext uri="{FF2B5EF4-FFF2-40B4-BE49-F238E27FC236}">
                <a16:creationId xmlns:a16="http://schemas.microsoft.com/office/drawing/2014/main" id="{FF567EEA-E557-4A70-9609-92EC3B527467}"/>
              </a:ext>
            </a:extLst>
          </p:cNvPr>
          <p:cNvGraphicFramePr>
            <a:graphicFrameLocks noGrp="1"/>
          </p:cNvGraphicFramePr>
          <p:nvPr>
            <p:extLst>
              <p:ext uri="{D42A27DB-BD31-4B8C-83A1-F6EECF244321}">
                <p14:modId xmlns:p14="http://schemas.microsoft.com/office/powerpoint/2010/main" val="4142062839"/>
              </p:ext>
            </p:extLst>
          </p:nvPr>
        </p:nvGraphicFramePr>
        <p:xfrm>
          <a:off x="2271712" y="2035969"/>
          <a:ext cx="2750344" cy="1414464"/>
        </p:xfrm>
        <a:graphic>
          <a:graphicData uri="http://schemas.openxmlformats.org/drawingml/2006/table">
            <a:tbl>
              <a:tblPr>
                <a:tableStyleId>{5C22544A-7EE6-4342-B048-85BDC9FD1C3A}</a:tableStyleId>
              </a:tblPr>
              <a:tblGrid>
                <a:gridCol w="1856872">
                  <a:extLst>
                    <a:ext uri="{9D8B030D-6E8A-4147-A177-3AD203B41FA5}">
                      <a16:colId xmlns:a16="http://schemas.microsoft.com/office/drawing/2014/main" val="2355767686"/>
                    </a:ext>
                  </a:extLst>
                </a:gridCol>
                <a:gridCol w="893472">
                  <a:extLst>
                    <a:ext uri="{9D8B030D-6E8A-4147-A177-3AD203B41FA5}">
                      <a16:colId xmlns:a16="http://schemas.microsoft.com/office/drawing/2014/main" val="2008836824"/>
                    </a:ext>
                  </a:extLst>
                </a:gridCol>
              </a:tblGrid>
              <a:tr h="353616">
                <a:tc>
                  <a:txBody>
                    <a:bodyPr/>
                    <a:lstStyle/>
                    <a:p>
                      <a:pPr algn="l" fontAlgn="b"/>
                      <a:r>
                        <a:rPr lang="en-US" sz="1100" u="none" strike="noStrike" dirty="0">
                          <a:effectLst/>
                        </a:rPr>
                        <a:t>Model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AUC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8670956"/>
                  </a:ext>
                </a:extLst>
              </a:tr>
              <a:tr h="353616">
                <a:tc>
                  <a:txBody>
                    <a:bodyPr/>
                    <a:lstStyle/>
                    <a:p>
                      <a:pPr algn="l" fontAlgn="b"/>
                      <a:r>
                        <a:rPr lang="en-US" sz="1100" u="none" strike="noStrike" dirty="0">
                          <a:effectLst/>
                        </a:rPr>
                        <a:t>Random Forest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0.6087</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67777131"/>
                  </a:ext>
                </a:extLst>
              </a:tr>
              <a:tr h="353616">
                <a:tc>
                  <a:txBody>
                    <a:bodyPr/>
                    <a:lstStyle/>
                    <a:p>
                      <a:pPr algn="l" fontAlgn="b"/>
                      <a:r>
                        <a:rPr lang="en-US" sz="1100" u="none" strike="noStrike" dirty="0">
                          <a:effectLst/>
                        </a:rPr>
                        <a:t>Elastic Net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0.7359</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57468175"/>
                  </a:ext>
                </a:extLst>
              </a:tr>
              <a:tr h="353616">
                <a:tc>
                  <a:txBody>
                    <a:bodyPr/>
                    <a:lstStyle/>
                    <a:p>
                      <a:pPr algn="l" fontAlgn="b"/>
                      <a:r>
                        <a:rPr lang="en-US" sz="1100" u="none" strike="noStrike" dirty="0">
                          <a:effectLst/>
                        </a:rPr>
                        <a:t>Logistic Regression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0.7354</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82885513"/>
                  </a:ext>
                </a:extLst>
              </a:tr>
            </a:tbl>
          </a:graphicData>
        </a:graphic>
      </p:graphicFrame>
    </p:spTree>
    <p:extLst>
      <p:ext uri="{BB962C8B-B14F-4D97-AF65-F5344CB8AC3E}">
        <p14:creationId xmlns:p14="http://schemas.microsoft.com/office/powerpoint/2010/main" val="1059623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7E13C-8012-4B98-B696-083A62466F71}"/>
              </a:ext>
            </a:extLst>
          </p:cNvPr>
          <p:cNvSpPr>
            <a:spLocks noGrp="1"/>
          </p:cNvSpPr>
          <p:nvPr>
            <p:ph type="title"/>
          </p:nvPr>
        </p:nvSpPr>
        <p:spPr/>
        <p:txBody>
          <a:bodyPr/>
          <a:lstStyle/>
          <a:p>
            <a:pPr>
              <a:buSzPts val="2400"/>
            </a:pPr>
            <a:r>
              <a:rPr lang="en-US" dirty="0">
                <a:latin typeface="Garamond"/>
              </a:rPr>
              <a:t>Predictive Modeling Method</a:t>
            </a:r>
          </a:p>
        </p:txBody>
      </p:sp>
      <p:sp>
        <p:nvSpPr>
          <p:cNvPr id="3" name="Text Placeholder 2">
            <a:extLst>
              <a:ext uri="{FF2B5EF4-FFF2-40B4-BE49-F238E27FC236}">
                <a16:creationId xmlns:a16="http://schemas.microsoft.com/office/drawing/2014/main" id="{742074D5-5F31-4A31-81DA-C7CE429340DE}"/>
              </a:ext>
            </a:extLst>
          </p:cNvPr>
          <p:cNvSpPr>
            <a:spLocks noGrp="1"/>
          </p:cNvSpPr>
          <p:nvPr>
            <p:ph type="body" idx="1"/>
          </p:nvPr>
        </p:nvSpPr>
        <p:spPr>
          <a:xfrm>
            <a:off x="628650" y="1065620"/>
            <a:ext cx="7886700" cy="3534955"/>
          </a:xfrm>
        </p:spPr>
        <p:txBody>
          <a:bodyPr/>
          <a:lstStyle/>
          <a:p>
            <a:r>
              <a:rPr lang="en-US" b="0" dirty="0">
                <a:latin typeface="Garamond" panose="02020404030301010803" pitchFamily="18" charset="0"/>
              </a:rPr>
              <a:t>Elastic net and Logistic regression performance are same. Hence used Logistic regression model for test data prediction.</a:t>
            </a:r>
          </a:p>
          <a:p>
            <a:endParaRPr lang="en-US" b="0" dirty="0">
              <a:latin typeface="Garamond" panose="02020404030301010803" pitchFamily="18" charset="0"/>
            </a:endParaRPr>
          </a:p>
        </p:txBody>
      </p:sp>
      <p:pic>
        <p:nvPicPr>
          <p:cNvPr id="6" name="Picture 5">
            <a:extLst>
              <a:ext uri="{FF2B5EF4-FFF2-40B4-BE49-F238E27FC236}">
                <a16:creationId xmlns:a16="http://schemas.microsoft.com/office/drawing/2014/main" id="{39204759-8357-41FF-A1D3-160BDACC7EFD}"/>
              </a:ext>
            </a:extLst>
          </p:cNvPr>
          <p:cNvPicPr>
            <a:picLocks noChangeAspect="1"/>
          </p:cNvPicPr>
          <p:nvPr/>
        </p:nvPicPr>
        <p:blipFill>
          <a:blip r:embed="rId2"/>
          <a:stretch>
            <a:fillRect/>
          </a:stretch>
        </p:blipFill>
        <p:spPr>
          <a:xfrm>
            <a:off x="1550194" y="1868169"/>
            <a:ext cx="5595721" cy="2818131"/>
          </a:xfrm>
          <a:prstGeom prst="rect">
            <a:avLst/>
          </a:prstGeom>
        </p:spPr>
      </p:pic>
    </p:spTree>
    <p:extLst>
      <p:ext uri="{BB962C8B-B14F-4D97-AF65-F5344CB8AC3E}">
        <p14:creationId xmlns:p14="http://schemas.microsoft.com/office/powerpoint/2010/main" val="1334143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C123E-DCA0-4AEE-AD25-8434DE5FE433}"/>
              </a:ext>
            </a:extLst>
          </p:cNvPr>
          <p:cNvSpPr>
            <a:spLocks noGrp="1"/>
          </p:cNvSpPr>
          <p:nvPr>
            <p:ph type="title"/>
          </p:nvPr>
        </p:nvSpPr>
        <p:spPr/>
        <p:txBody>
          <a:bodyPr/>
          <a:lstStyle/>
          <a:p>
            <a:r>
              <a:rPr lang="en-US" dirty="0">
                <a:latin typeface="Garamond"/>
              </a:rPr>
              <a:t>Analysis Outcome</a:t>
            </a:r>
            <a:endParaRPr lang="en-US" dirty="0"/>
          </a:p>
        </p:txBody>
      </p:sp>
      <p:sp>
        <p:nvSpPr>
          <p:cNvPr id="3" name="Text Placeholder 2">
            <a:extLst>
              <a:ext uri="{FF2B5EF4-FFF2-40B4-BE49-F238E27FC236}">
                <a16:creationId xmlns:a16="http://schemas.microsoft.com/office/drawing/2014/main" id="{86A493E2-FAF5-4BC5-866E-212A28786D81}"/>
              </a:ext>
            </a:extLst>
          </p:cNvPr>
          <p:cNvSpPr>
            <a:spLocks noGrp="1"/>
          </p:cNvSpPr>
          <p:nvPr>
            <p:ph type="body" idx="1"/>
          </p:nvPr>
        </p:nvSpPr>
        <p:spPr>
          <a:xfrm>
            <a:off x="821532" y="621506"/>
            <a:ext cx="7886700" cy="3617734"/>
          </a:xfrm>
        </p:spPr>
        <p:txBody>
          <a:bodyPr/>
          <a:lstStyle/>
          <a:p>
            <a:r>
              <a:rPr lang="en-US" b="0" dirty="0">
                <a:latin typeface="Garamond" panose="02020404030301010803" pitchFamily="18" charset="0"/>
              </a:rPr>
              <a:t>Upon performing the logistic regression model on the test data set of 17681 observations 17305 do not have transpiration issue where 376 members have. </a:t>
            </a:r>
          </a:p>
          <a:p>
            <a:r>
              <a:rPr lang="en-US" b="0" dirty="0">
                <a:latin typeface="Garamond" panose="02020404030301010803" pitchFamily="18" charset="0"/>
              </a:rPr>
              <a:t>Identified top 20 strongest prediction features. </a:t>
            </a:r>
          </a:p>
          <a:p>
            <a:endParaRPr lang="en-US" b="0" dirty="0">
              <a:latin typeface="Garamond" panose="02020404030301010803" pitchFamily="18" charset="0"/>
            </a:endParaRPr>
          </a:p>
        </p:txBody>
      </p:sp>
      <p:pic>
        <p:nvPicPr>
          <p:cNvPr id="6" name="Picture 5">
            <a:extLst>
              <a:ext uri="{FF2B5EF4-FFF2-40B4-BE49-F238E27FC236}">
                <a16:creationId xmlns:a16="http://schemas.microsoft.com/office/drawing/2014/main" id="{3E67CF3A-7976-4F71-B8C2-64D9B3ED50CD}"/>
              </a:ext>
            </a:extLst>
          </p:cNvPr>
          <p:cNvPicPr>
            <a:picLocks noChangeAspect="1"/>
          </p:cNvPicPr>
          <p:nvPr/>
        </p:nvPicPr>
        <p:blipFill>
          <a:blip r:embed="rId2"/>
          <a:stretch>
            <a:fillRect/>
          </a:stretch>
        </p:blipFill>
        <p:spPr>
          <a:xfrm>
            <a:off x="1121570" y="1969294"/>
            <a:ext cx="6407943" cy="2685042"/>
          </a:xfrm>
          <a:prstGeom prst="rect">
            <a:avLst/>
          </a:prstGeom>
        </p:spPr>
      </p:pic>
    </p:spTree>
    <p:extLst>
      <p:ext uri="{BB962C8B-B14F-4D97-AF65-F5344CB8AC3E}">
        <p14:creationId xmlns:p14="http://schemas.microsoft.com/office/powerpoint/2010/main" val="2334488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7CD75-9DC0-4EC6-9E5E-8D4D69076382}"/>
              </a:ext>
            </a:extLst>
          </p:cNvPr>
          <p:cNvSpPr>
            <a:spLocks noGrp="1"/>
          </p:cNvSpPr>
          <p:nvPr>
            <p:ph type="title"/>
          </p:nvPr>
        </p:nvSpPr>
        <p:spPr/>
        <p:txBody>
          <a:bodyPr/>
          <a:lstStyle/>
          <a:p>
            <a:r>
              <a:rPr lang="en-US" dirty="0">
                <a:latin typeface="Garamond"/>
              </a:rPr>
              <a:t>Suggestions </a:t>
            </a:r>
            <a:endParaRPr lang="en-US" dirty="0"/>
          </a:p>
        </p:txBody>
      </p:sp>
      <p:sp>
        <p:nvSpPr>
          <p:cNvPr id="3" name="Text Placeholder 2">
            <a:extLst>
              <a:ext uri="{FF2B5EF4-FFF2-40B4-BE49-F238E27FC236}">
                <a16:creationId xmlns:a16="http://schemas.microsoft.com/office/drawing/2014/main" id="{2E4B1144-BAAF-438E-89AB-D0456ED494A7}"/>
              </a:ext>
            </a:extLst>
          </p:cNvPr>
          <p:cNvSpPr>
            <a:spLocks noGrp="1"/>
          </p:cNvSpPr>
          <p:nvPr>
            <p:ph type="body" idx="1"/>
          </p:nvPr>
        </p:nvSpPr>
        <p:spPr>
          <a:xfrm>
            <a:off x="628650" y="1065620"/>
            <a:ext cx="7886700" cy="3313499"/>
          </a:xfrm>
        </p:spPr>
        <p:txBody>
          <a:bodyPr/>
          <a:lstStyle/>
          <a:p>
            <a:pPr>
              <a:buFont typeface="Arial" panose="020B0604020202020204" pitchFamily="34" charset="0"/>
              <a:buChar char="•"/>
            </a:pPr>
            <a:r>
              <a:rPr lang="en-US" b="0" dirty="0">
                <a:latin typeface="Garamond" panose="02020404030301010803" pitchFamily="18" charset="0"/>
              </a:rPr>
              <a:t>Further analysis on the top 20 features will revel the relation of these features to the transpiration issues. </a:t>
            </a:r>
          </a:p>
          <a:p>
            <a:pPr>
              <a:buFont typeface="Arial" panose="020B0604020202020204" pitchFamily="34" charset="0"/>
              <a:buChar char="•"/>
            </a:pPr>
            <a:r>
              <a:rPr lang="en-US" b="0" dirty="0">
                <a:latin typeface="Garamond" panose="02020404030301010803" pitchFamily="18" charset="0"/>
              </a:rPr>
              <a:t>It will help to build a mitigation plan. Possible support could be provided to the Medicare members. </a:t>
            </a:r>
          </a:p>
          <a:p>
            <a:pPr>
              <a:buFont typeface="Arial" panose="020B0604020202020204" pitchFamily="34" charset="0"/>
              <a:buChar char="•"/>
            </a:pPr>
            <a:r>
              <a:rPr lang="en-US" b="0" dirty="0">
                <a:latin typeface="Garamond" panose="02020404030301010803" pitchFamily="18" charset="0"/>
              </a:rPr>
              <a:t>Due to the limitation of the processing power of the personal systems other advanced models were not applied here. </a:t>
            </a:r>
          </a:p>
          <a:p>
            <a:pPr>
              <a:buFont typeface="Arial" panose="020B0604020202020204" pitchFamily="34" charset="0"/>
              <a:buChar char="•"/>
            </a:pPr>
            <a:r>
              <a:rPr lang="en-US" b="0" dirty="0">
                <a:latin typeface="Garamond" panose="02020404030301010803" pitchFamily="18" charset="0"/>
              </a:rPr>
              <a:t>5, 10-fold cross validations would have helped in regularizing the prediction model. </a:t>
            </a:r>
          </a:p>
          <a:p>
            <a:pPr>
              <a:buFont typeface="Arial" panose="020B0604020202020204" pitchFamily="34" charset="0"/>
              <a:buChar char="•"/>
            </a:pPr>
            <a:endParaRPr lang="en-US" b="0" dirty="0">
              <a:latin typeface="Garamond" panose="02020404030301010803" pitchFamily="18" charset="0"/>
            </a:endParaRPr>
          </a:p>
        </p:txBody>
      </p:sp>
    </p:spTree>
    <p:extLst>
      <p:ext uri="{BB962C8B-B14F-4D97-AF65-F5344CB8AC3E}">
        <p14:creationId xmlns:p14="http://schemas.microsoft.com/office/powerpoint/2010/main" val="55437550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289</TotalTime>
  <Words>1019</Words>
  <Application>Microsoft Office PowerPoint</Application>
  <PresentationFormat>On-screen Show (16:9)</PresentationFormat>
  <Paragraphs>70</Paragraphs>
  <Slides>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Garamond</vt:lpstr>
      <vt:lpstr>Agency FB</vt:lpstr>
      <vt:lpstr>Arial Black</vt:lpstr>
      <vt:lpstr>Calibri</vt:lpstr>
      <vt:lpstr>Office Theme</vt:lpstr>
      <vt:lpstr>Capstone Project in Analytics 64099  </vt:lpstr>
      <vt:lpstr>Problem Statement</vt:lpstr>
      <vt:lpstr>Problem Statement</vt:lpstr>
      <vt:lpstr>Predictive Modeling Method</vt:lpstr>
      <vt:lpstr>Predictive Modeling Method</vt:lpstr>
      <vt:lpstr>Predictive Modeling Method</vt:lpstr>
      <vt:lpstr>Analysis Outcome</vt:lpstr>
      <vt:lpstr>Suggestions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Analytics 64036 Group Project</dc:title>
  <dc:creator>Tanmoy Kumar</dc:creator>
  <cp:lastModifiedBy>Tanmoy Kumar</cp:lastModifiedBy>
  <cp:revision>21</cp:revision>
  <dcterms:modified xsi:type="dcterms:W3CDTF">2021-04-15T05:24:26Z</dcterms:modified>
</cp:coreProperties>
</file>