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7"/>
  </p:notesMasterIdLst>
  <p:sldIdLst>
    <p:sldId id="256" r:id="rId2"/>
    <p:sldId id="257" r:id="rId3"/>
    <p:sldId id="298" r:id="rId4"/>
    <p:sldId id="299" r:id="rId5"/>
    <p:sldId id="300" r:id="rId6"/>
  </p:sldIdLst>
  <p:sldSz cx="9144000" cy="5143500" type="screen16x9"/>
  <p:notesSz cx="6858000" cy="9144000"/>
  <p:embeddedFontLst>
    <p:embeddedFont>
      <p:font typeface="Agency FB" panose="020B0503020202020204" pitchFamily="34" charset="0"/>
      <p:regular r:id="rId8"/>
      <p:bold r:id="rId9"/>
    </p:embeddedFont>
    <p:embeddedFont>
      <p:font typeface="Arial Black" panose="020B0A04020102020204" pitchFamily="34" charset="0"/>
      <p:regular r:id="rId10"/>
      <p:bold r:id="rId11"/>
    </p:embeddedFont>
    <p:embeddedFont>
      <p:font typeface="Calibri" panose="020F0502020204030204" pitchFamily="34" charset="0"/>
      <p:regular r:id="rId12"/>
      <p:bold r:id="rId13"/>
      <p:italic r:id="rId14"/>
      <p:boldItalic r:id="rId15"/>
    </p:embeddedFont>
    <p:embeddedFont>
      <p:font typeface="Garamond" panose="02020404030301010803"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Welcome to your course on Machine Learning.</a:t>
            </a:r>
            <a:endParaRPr/>
          </a:p>
        </p:txBody>
      </p:sp>
      <p:sp>
        <p:nvSpPr>
          <p:cNvPr id="68" name="Google Shape;6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Before we begin, it is important that understand what we mean by machine learning.  Machine learning is a part of AI, a branch of science born in the 1950s.  AI can be broadly thought of as “the effort to automate intellectual tasks normally performed by humans”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Initially, many experts believed that human-level artificial intelligence could be achieved by having programmers handcraft a sufficiently large set of explicit rules for manipulating knowledge. This approach is known as </a:t>
            </a:r>
            <a:r>
              <a:rPr lang="en-US" sz="1200" i="1">
                <a:solidFill>
                  <a:schemeClr val="dk1"/>
                </a:solidFill>
                <a:latin typeface="Calibri"/>
                <a:ea typeface="Calibri"/>
                <a:cs typeface="Calibri"/>
                <a:sym typeface="Calibri"/>
              </a:rPr>
              <a:t>symbolic AI, </a:t>
            </a:r>
            <a:r>
              <a:rPr lang="en-US" sz="1200" i="0">
                <a:solidFill>
                  <a:schemeClr val="dk1"/>
                </a:solidFill>
                <a:latin typeface="Calibri"/>
                <a:ea typeface="Calibri"/>
                <a:cs typeface="Calibri"/>
                <a:sym typeface="Calibri"/>
              </a:rPr>
              <a:t> and while </a:t>
            </a:r>
            <a:r>
              <a:rPr lang="en-US" sz="1200">
                <a:solidFill>
                  <a:schemeClr val="dk1"/>
                </a:solidFill>
                <a:latin typeface="Calibri"/>
                <a:ea typeface="Calibri"/>
                <a:cs typeface="Calibri"/>
                <a:sym typeface="Calibri"/>
              </a:rPr>
              <a:t>suitable to solve well-defined, logical problems, such as playing chess, it turned out to be intractable to figure out explicit rules for solving more complex, fuzzy problems, such as image classification, speech recognition, and language translation. A new approach arose to take symbolic AI’s place: </a:t>
            </a:r>
            <a:r>
              <a:rPr lang="en-US" sz="1200" i="1">
                <a:solidFill>
                  <a:schemeClr val="dk1"/>
                </a:solidFill>
                <a:latin typeface="Calibri"/>
                <a:ea typeface="Calibri"/>
                <a:cs typeface="Calibri"/>
                <a:sym typeface="Calibri"/>
              </a:rPr>
              <a:t>machine learning</a:t>
            </a: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do ML, requires three things: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Input data points (Experience in the above definition)</a:t>
            </a:r>
            <a:r>
              <a:rPr lang="en-US" sz="1200">
                <a:solidFill>
                  <a:schemeClr val="dk1"/>
                </a:solidFill>
                <a:latin typeface="Calibri"/>
                <a:ea typeface="Calibri"/>
                <a:cs typeface="Calibri"/>
                <a:sym typeface="Calibri"/>
              </a:rPr>
              <a:t>—For instance, if the task is speech recognition, these data points could be sound files of people speaking.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Examples of the expected output</a:t>
            </a:r>
            <a:r>
              <a:rPr lang="en-US" sz="1200">
                <a:solidFill>
                  <a:schemeClr val="dk1"/>
                </a:solidFill>
                <a:latin typeface="Calibri"/>
                <a:ea typeface="Calibri"/>
                <a:cs typeface="Calibri"/>
                <a:sym typeface="Calibri"/>
              </a:rPr>
              <a:t>—In a speech-recognition task, these could be human-generated transcripts of sound files.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A way to measure whether the algorithm is doing a good job (Performance)</a:t>
            </a:r>
            <a:r>
              <a:rPr lang="en-US" sz="1200">
                <a:solidFill>
                  <a:schemeClr val="dk1"/>
                </a:solidFill>
                <a:latin typeface="Calibri"/>
                <a:ea typeface="Calibri"/>
                <a:cs typeface="Calibri"/>
                <a:sym typeface="Calibri"/>
              </a:rPr>
              <a:t>—This is necessary in order to determine the distance between the algorithm’s current output and its expected output. The measurement is used as a feedback signal to adjust the way the algorithm works.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Excerpt From: François Chollet. “Deep Learning with R MEAP V01.”</a:t>
            </a:r>
            <a:endParaRPr/>
          </a:p>
          <a:p>
            <a:pPr marL="0" lvl="0" indent="0" algn="l" rtl="0">
              <a:lnSpc>
                <a:spcPct val="100000"/>
              </a:lnSpc>
              <a:spcBef>
                <a:spcPts val="0"/>
              </a:spcBef>
              <a:spcAft>
                <a:spcPts val="0"/>
              </a:spcAft>
              <a:buSzPts val="1400"/>
              <a:buNone/>
            </a:pPr>
            <a:endParaRPr/>
          </a:p>
        </p:txBody>
      </p:sp>
      <p:sp>
        <p:nvSpPr>
          <p:cNvPr id="76" name="Google Shape;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pic>
        <p:nvPicPr>
          <p:cNvPr id="22" name="Google Shape;22;p2"/>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3" name="Google Shape;23;p2"/>
          <p:cNvPicPr preferRelativeResize="0"/>
          <p:nvPr/>
        </p:nvPicPr>
        <p:blipFill rotWithShape="1">
          <a:blip r:embed="rId3">
            <a:alphaModFix/>
          </a:blip>
          <a:srcRect/>
          <a:stretch/>
        </p:blipFill>
        <p:spPr>
          <a:xfrm>
            <a:off x="-152395" y="4763159"/>
            <a:ext cx="4517081" cy="451708"/>
          </a:xfrm>
          <a:prstGeom prst="rect">
            <a:avLst/>
          </a:prstGeom>
          <a:noFill/>
          <a:ln>
            <a:noFill/>
          </a:ln>
        </p:spPr>
      </p:pic>
      <p:pic>
        <p:nvPicPr>
          <p:cNvPr id="24" name="Google Shape;24;p2"/>
          <p:cNvPicPr preferRelativeResize="0"/>
          <p:nvPr/>
        </p:nvPicPr>
        <p:blipFill rotWithShape="1">
          <a:blip r:embed="rId4">
            <a:alphaModFix/>
          </a:blip>
          <a:srcRect/>
          <a:stretch/>
        </p:blipFill>
        <p:spPr>
          <a:xfrm>
            <a:off x="0" y="0"/>
            <a:ext cx="2367591" cy="5143500"/>
          </a:xfrm>
          <a:prstGeom prst="rect">
            <a:avLst/>
          </a:prstGeom>
          <a:noFill/>
          <a:ln>
            <a:noFill/>
          </a:ln>
        </p:spPr>
      </p:pic>
      <p:sp>
        <p:nvSpPr>
          <p:cNvPr id="25" name="Google Shape;25;p2"/>
          <p:cNvSpPr txBox="1">
            <a:spLocks noGrp="1"/>
          </p:cNvSpPr>
          <p:nvPr>
            <p:ph type="ctrTitle"/>
          </p:nvPr>
        </p:nvSpPr>
        <p:spPr>
          <a:xfrm>
            <a:off x="725714" y="841772"/>
            <a:ext cx="7772400" cy="25097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3600"/>
              <a:buFont typeface="Arial Black"/>
              <a:buNone/>
              <a:defRPr sz="3600"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143000" y="35651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lt1"/>
              </a:buClr>
              <a:buSzPts val="2000"/>
              <a:buNone/>
              <a:defRPr sz="2000" b="1" i="0">
                <a:solidFill>
                  <a:schemeClr val="lt1"/>
                </a:solidFill>
                <a:latin typeface="Arial"/>
                <a:ea typeface="Arial"/>
                <a:cs typeface="Arial"/>
                <a:sym typeface="Arial"/>
              </a:defRPr>
            </a:lvl1pPr>
            <a:lvl2pPr lvl="1" algn="ctr">
              <a:lnSpc>
                <a:spcPct val="90000"/>
              </a:lnSpc>
              <a:spcBef>
                <a:spcPts val="375"/>
              </a:spcBef>
              <a:spcAft>
                <a:spcPts val="0"/>
              </a:spcAft>
              <a:buClr>
                <a:srgbClr val="757070"/>
              </a:buClr>
              <a:buSzPts val="1500"/>
              <a:buNone/>
              <a:defRPr sz="1500"/>
            </a:lvl2pPr>
            <a:lvl3pPr lvl="2" algn="ctr">
              <a:lnSpc>
                <a:spcPct val="90000"/>
              </a:lnSpc>
              <a:spcBef>
                <a:spcPts val="375"/>
              </a:spcBef>
              <a:spcAft>
                <a:spcPts val="0"/>
              </a:spcAft>
              <a:buClr>
                <a:srgbClr val="757070"/>
              </a:buClr>
              <a:buSzPts val="1350"/>
              <a:buNone/>
              <a:defRPr sz="1350"/>
            </a:lvl3pPr>
            <a:lvl4pPr lvl="3" algn="ctr">
              <a:lnSpc>
                <a:spcPct val="90000"/>
              </a:lnSpc>
              <a:spcBef>
                <a:spcPts val="375"/>
              </a:spcBef>
              <a:spcAft>
                <a:spcPts val="0"/>
              </a:spcAft>
              <a:buClr>
                <a:srgbClr val="757070"/>
              </a:buClr>
              <a:buSzPts val="1200"/>
              <a:buNone/>
              <a:defRPr sz="1200"/>
            </a:lvl4pPr>
            <a:lvl5pPr lvl="4" algn="ctr">
              <a:lnSpc>
                <a:spcPct val="90000"/>
              </a:lnSpc>
              <a:spcBef>
                <a:spcPts val="375"/>
              </a:spcBef>
              <a:spcAft>
                <a:spcPts val="0"/>
              </a:spcAft>
              <a:buClr>
                <a:srgbClr val="757070"/>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27" name="Google Shape;27;p2"/>
          <p:cNvPicPr preferRelativeResize="0"/>
          <p:nvPr/>
        </p:nvPicPr>
        <p:blipFill rotWithShape="1">
          <a:blip r:embed="rId5">
            <a:alphaModFix/>
          </a:blip>
          <a:srcRect/>
          <a:stretch/>
        </p:blipFill>
        <p:spPr>
          <a:xfrm>
            <a:off x="1" y="1"/>
            <a:ext cx="2346960" cy="1066800"/>
          </a:xfrm>
          <a:prstGeom prst="rect">
            <a:avLst/>
          </a:prstGeom>
          <a:noFill/>
          <a:ln>
            <a:noFill/>
          </a:ln>
        </p:spPr>
      </p:pic>
      <p:pic>
        <p:nvPicPr>
          <p:cNvPr id="28" name="Google Shape;28;p2"/>
          <p:cNvPicPr preferRelativeResize="0"/>
          <p:nvPr/>
        </p:nvPicPr>
        <p:blipFill rotWithShape="1">
          <a:blip r:embed="rId6">
            <a:alphaModFix/>
          </a:blip>
          <a:srcRect/>
          <a:stretch/>
        </p:blipFill>
        <p:spPr>
          <a:xfrm>
            <a:off x="6988384" y="4763159"/>
            <a:ext cx="1539796" cy="3084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750"/>
              </a:spcBef>
              <a:spcAft>
                <a:spcPts val="0"/>
              </a:spcAft>
              <a:buClr>
                <a:srgbClr val="002060"/>
              </a:buClr>
              <a:buSzPts val="2000"/>
              <a:buChar char="•"/>
              <a:defRPr sz="2000"/>
            </a:lvl1pPr>
            <a:lvl2pPr marL="914400" lvl="1" indent="-342900" algn="l">
              <a:lnSpc>
                <a:spcPct val="90000"/>
              </a:lnSpc>
              <a:spcBef>
                <a:spcPts val="375"/>
              </a:spcBef>
              <a:spcAft>
                <a:spcPts val="0"/>
              </a:spcAft>
              <a:buClr>
                <a:srgbClr val="757070"/>
              </a:buClr>
              <a:buSzPts val="1800"/>
              <a:buChar char="•"/>
              <a:defRPr/>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53" name="Google Shape;53;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8">
            <a:alphaModFix/>
          </a:blip>
          <a:srcRect/>
          <a:stretch/>
        </p:blipFill>
        <p:spPr>
          <a:xfrm>
            <a:off x="0" y="4749165"/>
            <a:ext cx="9144000" cy="394335"/>
          </a:xfrm>
          <a:prstGeom prst="rect">
            <a:avLst/>
          </a:prstGeom>
          <a:noFill/>
          <a:ln>
            <a:noFill/>
          </a:ln>
        </p:spPr>
      </p:pic>
      <p:pic>
        <p:nvPicPr>
          <p:cNvPr id="11" name="Google Shape;11;p1"/>
          <p:cNvPicPr preferRelativeResize="0"/>
          <p:nvPr/>
        </p:nvPicPr>
        <p:blipFill rotWithShape="1">
          <a:blip r:embed="rId9">
            <a:alphaModFix/>
          </a:blip>
          <a:srcRect/>
          <a:stretch/>
        </p:blipFill>
        <p:spPr>
          <a:xfrm>
            <a:off x="-152395" y="4763159"/>
            <a:ext cx="4517081" cy="451708"/>
          </a:xfrm>
          <a:prstGeom prst="rect">
            <a:avLst/>
          </a:prstGeom>
          <a:noFill/>
          <a:ln>
            <a:noFill/>
          </a:ln>
        </p:spPr>
      </p:pic>
      <p:pic>
        <p:nvPicPr>
          <p:cNvPr id="12" name="Google Shape;12;p1"/>
          <p:cNvPicPr preferRelativeResize="0"/>
          <p:nvPr/>
        </p:nvPicPr>
        <p:blipFill rotWithShape="1">
          <a:blip r:embed="rId10">
            <a:alphaModFix/>
          </a:blip>
          <a:srcRect/>
          <a:stretch/>
        </p:blipFill>
        <p:spPr>
          <a:xfrm>
            <a:off x="-10315" y="0"/>
            <a:ext cx="2367591" cy="5143500"/>
          </a:xfrm>
          <a:prstGeom prst="rect">
            <a:avLst/>
          </a:prstGeom>
          <a:noFill/>
          <a:ln>
            <a:noFill/>
          </a:ln>
        </p:spPr>
      </p:pic>
      <p:sp>
        <p:nvSpPr>
          <p:cNvPr id="13" name="Google Shape;13;p1"/>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2060"/>
              </a:buClr>
              <a:buSzPts val="2400"/>
              <a:buFont typeface="Arial"/>
              <a:buNone/>
              <a:defRPr sz="24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750"/>
              </a:spcBef>
              <a:spcAft>
                <a:spcPts val="0"/>
              </a:spcAft>
              <a:buClr>
                <a:srgbClr val="002060"/>
              </a:buClr>
              <a:buSzPts val="2000"/>
              <a:buFont typeface="Arial"/>
              <a:buChar char="•"/>
              <a:defRPr sz="2000" b="1" i="0" u="none" strike="noStrike" cap="none">
                <a:solidFill>
                  <a:srgbClr val="002060"/>
                </a:solidFill>
                <a:latin typeface="Arial"/>
                <a:ea typeface="Arial"/>
                <a:cs typeface="Arial"/>
                <a:sym typeface="Arial"/>
              </a:defRPr>
            </a:lvl1pPr>
            <a:lvl2pPr marL="914400" marR="0" lvl="1" indent="-330200" algn="l" rtl="0">
              <a:lnSpc>
                <a:spcPct val="90000"/>
              </a:lnSpc>
              <a:spcBef>
                <a:spcPts val="375"/>
              </a:spcBef>
              <a:spcAft>
                <a:spcPts val="0"/>
              </a:spcAft>
              <a:buClr>
                <a:srgbClr val="757070"/>
              </a:buClr>
              <a:buSzPts val="1600"/>
              <a:buFont typeface="Arial"/>
              <a:buChar char="•"/>
              <a:defRPr sz="1600" b="0" i="0" u="none" strike="noStrike" cap="none">
                <a:solidFill>
                  <a:srgbClr val="757070"/>
                </a:solidFill>
                <a:latin typeface="Arial"/>
                <a:ea typeface="Arial"/>
                <a:cs typeface="Arial"/>
                <a:sym typeface="Arial"/>
              </a:defRPr>
            </a:lvl2pPr>
            <a:lvl3pPr marL="1371600" marR="0" lvl="2" indent="-323850" algn="l" rtl="0">
              <a:lnSpc>
                <a:spcPct val="90000"/>
              </a:lnSpc>
              <a:spcBef>
                <a:spcPts val="375"/>
              </a:spcBef>
              <a:spcAft>
                <a:spcPts val="0"/>
              </a:spcAft>
              <a:buClr>
                <a:srgbClr val="757070"/>
              </a:buClr>
              <a:buSzPts val="1500"/>
              <a:buFont typeface="Arial"/>
              <a:buChar char="•"/>
              <a:defRPr sz="1500" b="0" i="0" u="none" strike="noStrike" cap="none">
                <a:solidFill>
                  <a:srgbClr val="757070"/>
                </a:solidFill>
                <a:latin typeface="Arial"/>
                <a:ea typeface="Arial"/>
                <a:cs typeface="Arial"/>
                <a:sym typeface="Arial"/>
              </a:defRPr>
            </a:lvl3pPr>
            <a:lvl4pPr marL="1828800" marR="0" lvl="3"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4pPr>
            <a:lvl5pPr marL="2286000" marR="0" lvl="4"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p:cNvPicPr preferRelativeResize="0"/>
          <p:nvPr/>
        </p:nvPicPr>
        <p:blipFill rotWithShape="1">
          <a:blip r:embed="rId11">
            <a:alphaModFix/>
          </a:blip>
          <a:srcRect/>
          <a:stretch/>
        </p:blipFill>
        <p:spPr>
          <a:xfrm>
            <a:off x="-19131" y="-14513"/>
            <a:ext cx="1789607" cy="813458"/>
          </a:xfrm>
          <a:prstGeom prst="rect">
            <a:avLst/>
          </a:prstGeom>
          <a:noFill/>
          <a:ln>
            <a:noFill/>
          </a:ln>
        </p:spPr>
      </p:pic>
      <p:sp>
        <p:nvSpPr>
          <p:cNvPr id="18" name="Google Shape;1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pic>
        <p:nvPicPr>
          <p:cNvPr id="19" name="Google Shape;19;p1"/>
          <p:cNvPicPr preferRelativeResize="0"/>
          <p:nvPr/>
        </p:nvPicPr>
        <p:blipFill rotWithShape="1">
          <a:blip r:embed="rId12">
            <a:alphaModFix/>
          </a:blip>
          <a:srcRect/>
          <a:stretch/>
        </p:blipFill>
        <p:spPr>
          <a:xfrm>
            <a:off x="8508093" y="4442028"/>
            <a:ext cx="523665" cy="444097"/>
          </a:xfrm>
          <a:prstGeom prst="rect">
            <a:avLst/>
          </a:prstGeom>
          <a:noFill/>
          <a:ln>
            <a:noFill/>
          </a:ln>
        </p:spPr>
      </p:pic>
      <p:pic>
        <p:nvPicPr>
          <p:cNvPr id="20" name="Google Shape;20;p1"/>
          <p:cNvPicPr preferRelativeResize="0"/>
          <p:nvPr/>
        </p:nvPicPr>
        <p:blipFill rotWithShape="1">
          <a:blip r:embed="rId13">
            <a:alphaModFix/>
          </a:blip>
          <a:srcRect/>
          <a:stretch/>
        </p:blipFill>
        <p:spPr>
          <a:xfrm>
            <a:off x="7105017" y="4763159"/>
            <a:ext cx="1539796" cy="30849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71186" y="1033849"/>
            <a:ext cx="7772400" cy="158790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Garamond"/>
              <a:buNone/>
            </a:pPr>
            <a:r>
              <a:rPr lang="en-US" dirty="0">
                <a:latin typeface="Garamond"/>
                <a:ea typeface="Garamond"/>
                <a:cs typeface="Garamond"/>
                <a:sym typeface="Garamond"/>
              </a:rPr>
              <a:t>Business Analytics 64036</a:t>
            </a:r>
            <a:br>
              <a:rPr lang="en-US" dirty="0">
                <a:latin typeface="Garamond"/>
                <a:ea typeface="Garamond"/>
                <a:cs typeface="Garamond"/>
                <a:sym typeface="Garamond"/>
              </a:rPr>
            </a:br>
            <a:r>
              <a:rPr lang="en-US" dirty="0">
                <a:latin typeface="Garamond"/>
                <a:ea typeface="Garamond"/>
                <a:cs typeface="Garamond"/>
                <a:sym typeface="Garamond"/>
              </a:rPr>
              <a:t>Final Project</a:t>
            </a:r>
            <a:endParaRPr sz="4400" dirty="0"/>
          </a:p>
        </p:txBody>
      </p:sp>
      <p:sp>
        <p:nvSpPr>
          <p:cNvPr id="2" name="TextBox 1">
            <a:extLst>
              <a:ext uri="{FF2B5EF4-FFF2-40B4-BE49-F238E27FC236}">
                <a16:creationId xmlns:a16="http://schemas.microsoft.com/office/drawing/2014/main" id="{87756431-D6B4-4B67-95B3-D40DF956BD90}"/>
              </a:ext>
            </a:extLst>
          </p:cNvPr>
          <p:cNvSpPr txBox="1"/>
          <p:nvPr/>
        </p:nvSpPr>
        <p:spPr>
          <a:xfrm>
            <a:off x="5750719" y="3093244"/>
            <a:ext cx="2157412" cy="307777"/>
          </a:xfrm>
          <a:prstGeom prst="rect">
            <a:avLst/>
          </a:prstGeom>
          <a:noFill/>
        </p:spPr>
        <p:txBody>
          <a:bodyPr wrap="square" rtlCol="0">
            <a:spAutoFit/>
          </a:bodyPr>
          <a:lstStyle/>
          <a:p>
            <a:r>
              <a:rPr lang="en-US" dirty="0">
                <a:solidFill>
                  <a:schemeClr val="bg1"/>
                </a:solidFill>
                <a:latin typeface="Agency FB" panose="020B0503020202020204" pitchFamily="34" charset="0"/>
              </a:rPr>
              <a:t>Tanmoy </a:t>
            </a:r>
            <a:r>
              <a:rPr lang="en-US" dirty="0" err="1">
                <a:solidFill>
                  <a:schemeClr val="bg1"/>
                </a:solidFill>
                <a:latin typeface="Agency FB" panose="020B0503020202020204" pitchFamily="34" charset="0"/>
              </a:rPr>
              <a:t>Kanti</a:t>
            </a:r>
            <a:r>
              <a:rPr lang="en-US" dirty="0">
                <a:solidFill>
                  <a:schemeClr val="bg1"/>
                </a:solidFill>
                <a:latin typeface="Agency FB" panose="020B0503020202020204" pitchFamily="34" charset="0"/>
              </a:rPr>
              <a:t> Kumar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1607344" y="108066"/>
            <a:ext cx="7536656" cy="88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2400"/>
              <a:buFont typeface="Garamond"/>
              <a:buNone/>
            </a:pPr>
            <a:r>
              <a:rPr lang="en-US" dirty="0">
                <a:latin typeface="Garamond"/>
                <a:ea typeface="Garamond"/>
                <a:cs typeface="Garamond"/>
                <a:sym typeface="Garamond"/>
              </a:rPr>
              <a:t>Problem Statement</a:t>
            </a:r>
            <a:endParaRPr dirty="0"/>
          </a:p>
        </p:txBody>
      </p:sp>
      <p:sp>
        <p:nvSpPr>
          <p:cNvPr id="79" name="Google Shape;79;p10"/>
          <p:cNvSpPr txBox="1">
            <a:spLocks noGrp="1"/>
          </p:cNvSpPr>
          <p:nvPr>
            <p:ph type="body" idx="1"/>
          </p:nvPr>
        </p:nvSpPr>
        <p:spPr>
          <a:xfrm>
            <a:off x="964406" y="996016"/>
            <a:ext cx="7805521" cy="3263504"/>
          </a:xfrm>
          <a:prstGeom prst="rect">
            <a:avLst/>
          </a:prstGeom>
          <a:noFill/>
          <a:ln>
            <a:noFill/>
          </a:ln>
        </p:spPr>
        <p:txBody>
          <a:bodyPr spcFirstLastPara="1" wrap="square" lIns="91425" tIns="45700" rIns="91425" bIns="45700" anchor="t" anchorCtr="0">
            <a:noAutofit/>
          </a:bodyPr>
          <a:lstStyle/>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b="0" dirty="0">
                <a:latin typeface="Garamond"/>
                <a:ea typeface="Garamond"/>
                <a:cs typeface="Garamond"/>
                <a:sym typeface="Garamond"/>
              </a:rPr>
              <a:t>The task is to build a predictive model which will successfully predict the customer churn data for ABC Wireless Inc. Successful prediction will prevent customer churn which will also prevent loss in revenue. </a:t>
            </a:r>
          </a:p>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b="0" dirty="0">
                <a:solidFill>
                  <a:srgbClr val="002060"/>
                </a:solidFill>
                <a:latin typeface="Garamond"/>
                <a:ea typeface="Garamond"/>
                <a:cs typeface="Garamond"/>
                <a:sym typeface="Garamond"/>
              </a:rPr>
              <a:t>A set of historical customer data has been provided to build the predictive model.</a:t>
            </a:r>
          </a:p>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b="0" dirty="0">
                <a:solidFill>
                  <a:srgbClr val="002060"/>
                </a:solidFill>
                <a:latin typeface="Garamond"/>
                <a:ea typeface="Garamond"/>
                <a:cs typeface="Garamond"/>
                <a:sym typeface="Garamond"/>
              </a:rPr>
              <a:t>Sample data set has 600 observations of historical customer churn information along with their account details. </a:t>
            </a:r>
          </a:p>
          <a:p>
            <a:pPr marL="342900" lvl="0" algn="l" rtl="0">
              <a:lnSpc>
                <a:spcPct val="90000"/>
              </a:lnSpc>
              <a:spcBef>
                <a:spcPts val="0"/>
              </a:spcBef>
              <a:spcAft>
                <a:spcPts val="0"/>
              </a:spcAft>
              <a:buClr>
                <a:srgbClr val="002060"/>
              </a:buClr>
              <a:buSzPts val="2000"/>
              <a:buFont typeface="Arial" panose="020B0604020202020204" pitchFamily="34" charset="0"/>
              <a:buChar char="•"/>
            </a:pPr>
            <a:r>
              <a:rPr lang="en-US" sz="2000" b="0" dirty="0">
                <a:latin typeface="Garamond"/>
                <a:ea typeface="Garamond"/>
                <a:cs typeface="Garamond"/>
                <a:sym typeface="Garamond"/>
              </a:rPr>
              <a:t>List of customers attributes like account length, local and international call details &amp; charges are provided to find possible reason and indication of the customer churn. </a:t>
            </a:r>
            <a:endParaRPr sz="2000" b="0" dirty="0">
              <a:latin typeface="Garamond"/>
              <a:ea typeface="Garamond"/>
              <a:cs typeface="Garamond"/>
              <a:sym typeface="Garamond"/>
            </a:endParaRPr>
          </a:p>
          <a:p>
            <a:pPr marL="171450" lvl="0" indent="-44450" algn="l" rtl="0">
              <a:lnSpc>
                <a:spcPct val="90000"/>
              </a:lnSpc>
              <a:spcBef>
                <a:spcPts val="750"/>
              </a:spcBef>
              <a:spcAft>
                <a:spcPts val="0"/>
              </a:spcAft>
              <a:buClr>
                <a:srgbClr val="002060"/>
              </a:buClr>
              <a:buSzPts val="2000"/>
              <a:buNone/>
            </a:pPr>
            <a:endParaRPr sz="2000" b="0" dirty="0">
              <a:latin typeface="Garamond"/>
              <a:ea typeface="Garamond"/>
              <a:cs typeface="Garamond"/>
              <a:sym typeface="Garamond"/>
            </a:endParaRPr>
          </a:p>
        </p:txBody>
      </p:sp>
      <p:pic>
        <p:nvPicPr>
          <p:cNvPr id="80" name="Google Shape;80;p10"/>
          <p:cNvPicPr preferRelativeResize="0"/>
          <p:nvPr/>
        </p:nvPicPr>
        <p:blipFill rotWithShape="1">
          <a:blip r:embed="rId3">
            <a:alphaModFix/>
          </a:blip>
          <a:srcRect/>
          <a:stretch/>
        </p:blipFill>
        <p:spPr>
          <a:xfrm>
            <a:off x="8178800" y="4178300"/>
            <a:ext cx="812800" cy="81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13C-8012-4B98-B696-083A62466F71}"/>
              </a:ext>
            </a:extLst>
          </p:cNvPr>
          <p:cNvSpPr>
            <a:spLocks noGrp="1"/>
          </p:cNvSpPr>
          <p:nvPr>
            <p:ph type="title"/>
          </p:nvPr>
        </p:nvSpPr>
        <p:spPr/>
        <p:txBody>
          <a:bodyPr/>
          <a:lstStyle/>
          <a:p>
            <a:pPr>
              <a:buSzPts val="2400"/>
            </a:pPr>
            <a:r>
              <a:rPr lang="en-US" dirty="0">
                <a:latin typeface="Garamond"/>
              </a:rPr>
              <a:t>Predictive Modeling Method</a:t>
            </a:r>
          </a:p>
        </p:txBody>
      </p:sp>
      <p:sp>
        <p:nvSpPr>
          <p:cNvPr id="3" name="Text Placeholder 2">
            <a:extLst>
              <a:ext uri="{FF2B5EF4-FFF2-40B4-BE49-F238E27FC236}">
                <a16:creationId xmlns:a16="http://schemas.microsoft.com/office/drawing/2014/main" id="{742074D5-5F31-4A31-81DA-C7CE429340DE}"/>
              </a:ext>
            </a:extLst>
          </p:cNvPr>
          <p:cNvSpPr>
            <a:spLocks noGrp="1"/>
          </p:cNvSpPr>
          <p:nvPr>
            <p:ph type="body" idx="1"/>
          </p:nvPr>
        </p:nvSpPr>
        <p:spPr>
          <a:xfrm>
            <a:off x="628650" y="1065620"/>
            <a:ext cx="7886700" cy="3534955"/>
          </a:xfrm>
        </p:spPr>
        <p:txBody>
          <a:bodyPr/>
          <a:lstStyle/>
          <a:p>
            <a:r>
              <a:rPr lang="en-US" b="0" dirty="0">
                <a:latin typeface="Garamond" panose="02020404030301010803" pitchFamily="18" charset="0"/>
              </a:rPr>
              <a:t>Logistic Regression(Method-1) &amp; Decision Tree(Method-2) methods have been used to build the models and further data analysis, testing, validation and comparison of the result has been performed by the team. Two of the well accepted statistical models has been used to get most accurate results. </a:t>
            </a:r>
          </a:p>
          <a:p>
            <a:r>
              <a:rPr lang="en-US" b="0" dirty="0">
                <a:latin typeface="Garamond" panose="02020404030301010803" pitchFamily="18" charset="0"/>
              </a:rPr>
              <a:t>600 observations has been split into two data set for training(60%) and validation(40%) of the model. </a:t>
            </a:r>
          </a:p>
          <a:p>
            <a:r>
              <a:rPr lang="en-US" b="0" dirty="0">
                <a:latin typeface="Garamond" panose="02020404030301010803" pitchFamily="18" charset="0"/>
              </a:rPr>
              <a:t>Method 1 resulted model with 90% of accuracy and 41% of specificity </a:t>
            </a:r>
          </a:p>
          <a:p>
            <a:r>
              <a:rPr lang="en-US" b="0" dirty="0">
                <a:latin typeface="Garamond" panose="02020404030301010803" pitchFamily="18" charset="0"/>
              </a:rPr>
              <a:t>Method 2 resulted model with 92% of accuracy and 71% of specificity</a:t>
            </a:r>
          </a:p>
          <a:p>
            <a:r>
              <a:rPr lang="en-US" b="0" dirty="0">
                <a:latin typeface="Garamond" panose="02020404030301010803" pitchFamily="18" charset="0"/>
              </a:rPr>
              <a:t>Team is suggesting to use Method 2(Decision Tree) for the prepose of churn prediction.</a:t>
            </a:r>
          </a:p>
          <a:p>
            <a:endParaRPr lang="en-US" b="0" dirty="0">
              <a:latin typeface="Garamond" panose="02020404030301010803" pitchFamily="18" charset="0"/>
            </a:endParaRPr>
          </a:p>
        </p:txBody>
      </p:sp>
    </p:spTree>
    <p:extLst>
      <p:ext uri="{BB962C8B-B14F-4D97-AF65-F5344CB8AC3E}">
        <p14:creationId xmlns:p14="http://schemas.microsoft.com/office/powerpoint/2010/main" val="584939498"/>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123E-DCA0-4AEE-AD25-8434DE5FE433}"/>
              </a:ext>
            </a:extLst>
          </p:cNvPr>
          <p:cNvSpPr>
            <a:spLocks noGrp="1"/>
          </p:cNvSpPr>
          <p:nvPr>
            <p:ph type="title"/>
          </p:nvPr>
        </p:nvSpPr>
        <p:spPr/>
        <p:txBody>
          <a:bodyPr/>
          <a:lstStyle/>
          <a:p>
            <a:r>
              <a:rPr lang="en-US" dirty="0">
                <a:latin typeface="Garamond"/>
              </a:rPr>
              <a:t>Analysis Outcome</a:t>
            </a:r>
            <a:endParaRPr lang="en-US" dirty="0"/>
          </a:p>
        </p:txBody>
      </p:sp>
      <p:sp>
        <p:nvSpPr>
          <p:cNvPr id="3" name="Text Placeholder 2">
            <a:extLst>
              <a:ext uri="{FF2B5EF4-FFF2-40B4-BE49-F238E27FC236}">
                <a16:creationId xmlns:a16="http://schemas.microsoft.com/office/drawing/2014/main" id="{86A493E2-FAF5-4BC5-866E-212A28786D81}"/>
              </a:ext>
            </a:extLst>
          </p:cNvPr>
          <p:cNvSpPr>
            <a:spLocks noGrp="1"/>
          </p:cNvSpPr>
          <p:nvPr>
            <p:ph type="body" idx="1"/>
          </p:nvPr>
        </p:nvSpPr>
        <p:spPr>
          <a:xfrm>
            <a:off x="628650" y="1065621"/>
            <a:ext cx="7886700" cy="3159332"/>
          </a:xfrm>
        </p:spPr>
        <p:txBody>
          <a:bodyPr/>
          <a:lstStyle/>
          <a:p>
            <a:r>
              <a:rPr lang="en-US" b="0" dirty="0">
                <a:latin typeface="Garamond" panose="02020404030301010803" pitchFamily="18" charset="0"/>
              </a:rPr>
              <a:t>Customers with international call plans are the most prone towards churn. </a:t>
            </a:r>
          </a:p>
          <a:p>
            <a:r>
              <a:rPr lang="en-US" b="0" dirty="0">
                <a:latin typeface="Garamond" panose="02020404030301010803" pitchFamily="18" charset="0"/>
              </a:rPr>
              <a:t>Attributes related to international calling like – Int call volumes and  charges also an indication of the churn.  </a:t>
            </a:r>
          </a:p>
          <a:p>
            <a:r>
              <a:rPr lang="en-US" b="0" dirty="0">
                <a:latin typeface="Garamond" panose="02020404030301010803" pitchFamily="18" charset="0"/>
              </a:rPr>
              <a:t>Analysis shows that the 67% of the customers churning out has made 1-4 calls to the customer services. </a:t>
            </a:r>
          </a:p>
          <a:p>
            <a:r>
              <a:rPr lang="en-US" b="0" dirty="0">
                <a:latin typeface="Garamond" panose="02020404030301010803" pitchFamily="18" charset="0"/>
              </a:rPr>
              <a:t>Customers with high day call charges also churning out frequently. </a:t>
            </a:r>
          </a:p>
          <a:p>
            <a:r>
              <a:rPr lang="en-US" b="0" dirty="0">
                <a:latin typeface="Garamond" panose="02020404030301010803" pitchFamily="18" charset="0"/>
              </a:rPr>
              <a:t>Customers with voice mail plans and high evening call changes susceptible to churn.</a:t>
            </a:r>
          </a:p>
          <a:p>
            <a:endParaRPr lang="en-US" b="0" dirty="0">
              <a:latin typeface="Garamond" panose="02020404030301010803" pitchFamily="18" charset="0"/>
            </a:endParaRPr>
          </a:p>
        </p:txBody>
      </p:sp>
    </p:spTree>
    <p:extLst>
      <p:ext uri="{BB962C8B-B14F-4D97-AF65-F5344CB8AC3E}">
        <p14:creationId xmlns:p14="http://schemas.microsoft.com/office/powerpoint/2010/main" val="233448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CD75-9DC0-4EC6-9E5E-8D4D69076382}"/>
              </a:ext>
            </a:extLst>
          </p:cNvPr>
          <p:cNvSpPr>
            <a:spLocks noGrp="1"/>
          </p:cNvSpPr>
          <p:nvPr>
            <p:ph type="title"/>
          </p:nvPr>
        </p:nvSpPr>
        <p:spPr/>
        <p:txBody>
          <a:bodyPr/>
          <a:lstStyle/>
          <a:p>
            <a:r>
              <a:rPr lang="en-US" dirty="0">
                <a:latin typeface="Garamond"/>
              </a:rPr>
              <a:t>Suggestions </a:t>
            </a:r>
            <a:endParaRPr lang="en-US" dirty="0"/>
          </a:p>
        </p:txBody>
      </p:sp>
      <p:sp>
        <p:nvSpPr>
          <p:cNvPr id="3" name="Text Placeholder 2">
            <a:extLst>
              <a:ext uri="{FF2B5EF4-FFF2-40B4-BE49-F238E27FC236}">
                <a16:creationId xmlns:a16="http://schemas.microsoft.com/office/drawing/2014/main" id="{2E4B1144-BAAF-438E-89AB-D0456ED494A7}"/>
              </a:ext>
            </a:extLst>
          </p:cNvPr>
          <p:cNvSpPr>
            <a:spLocks noGrp="1"/>
          </p:cNvSpPr>
          <p:nvPr>
            <p:ph type="body" idx="1"/>
          </p:nvPr>
        </p:nvSpPr>
        <p:spPr>
          <a:xfrm>
            <a:off x="628650" y="1065620"/>
            <a:ext cx="7886700" cy="3313499"/>
          </a:xfrm>
        </p:spPr>
        <p:txBody>
          <a:bodyPr/>
          <a:lstStyle/>
          <a:p>
            <a:pPr marL="101600" indent="0">
              <a:buNone/>
            </a:pPr>
            <a:r>
              <a:rPr lang="en-US" b="0" dirty="0">
                <a:latin typeface="Garamond" panose="02020404030301010803" pitchFamily="18" charset="0"/>
              </a:rPr>
              <a:t>Team suggests following steps for churn prevention:</a:t>
            </a:r>
          </a:p>
          <a:p>
            <a:pPr>
              <a:buFont typeface="Arial" panose="020B0604020202020204" pitchFamily="34" charset="0"/>
              <a:buChar char="•"/>
            </a:pPr>
            <a:r>
              <a:rPr lang="en-US" b="0" dirty="0">
                <a:latin typeface="Garamond" panose="02020404030301010803" pitchFamily="18" charset="0"/>
              </a:rPr>
              <a:t>Customer Service calls are indications of the dissatisfaction. Follow up calls and proper resolution is the key to the customer satisfaction. </a:t>
            </a:r>
          </a:p>
          <a:p>
            <a:pPr>
              <a:buFont typeface="Arial" panose="020B0604020202020204" pitchFamily="34" charset="0"/>
              <a:buChar char="•"/>
            </a:pPr>
            <a:r>
              <a:rPr lang="en-US" b="0" dirty="0">
                <a:latin typeface="Garamond" panose="02020404030301010803" pitchFamily="18" charset="0"/>
              </a:rPr>
              <a:t>International calling playing a vital role in customer churns. Thus, better rate for international calls and promotional offers would help in preventing churn of International calling customers.</a:t>
            </a:r>
          </a:p>
          <a:p>
            <a:pPr>
              <a:buFont typeface="Arial" panose="020B0604020202020204" pitchFamily="34" charset="0"/>
              <a:buChar char="•"/>
            </a:pPr>
            <a:r>
              <a:rPr lang="en-US" b="0" dirty="0">
                <a:latin typeface="Garamond" panose="02020404030301010803" pitchFamily="18" charset="0"/>
              </a:rPr>
              <a:t> Customers with high calling volumes during day and evening can be offered with discounts in billing after exceeding certain amount, could help </a:t>
            </a:r>
          </a:p>
          <a:p>
            <a:pPr>
              <a:buFont typeface="Arial" panose="020B0604020202020204" pitchFamily="34" charset="0"/>
              <a:buChar char="•"/>
            </a:pPr>
            <a:endParaRPr lang="en-US" b="0" dirty="0">
              <a:latin typeface="Garamond" panose="02020404030301010803" pitchFamily="18" charset="0"/>
            </a:endParaRPr>
          </a:p>
        </p:txBody>
      </p:sp>
    </p:spTree>
    <p:extLst>
      <p:ext uri="{BB962C8B-B14F-4D97-AF65-F5344CB8AC3E}">
        <p14:creationId xmlns:p14="http://schemas.microsoft.com/office/powerpoint/2010/main" val="5543755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233</TotalTime>
  <Words>679</Words>
  <Application>Microsoft Office PowerPoint</Application>
  <PresentationFormat>On-screen Show (16:9)</PresentationFormat>
  <Paragraphs>39</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Garamond</vt:lpstr>
      <vt:lpstr>Arial Black</vt:lpstr>
      <vt:lpstr>Arial</vt:lpstr>
      <vt:lpstr>Agency FB</vt:lpstr>
      <vt:lpstr>Office Theme</vt:lpstr>
      <vt:lpstr>Business Analytics 64036 Final Project</vt:lpstr>
      <vt:lpstr>Problem Statement</vt:lpstr>
      <vt:lpstr>Predictive Modeling Method</vt:lpstr>
      <vt:lpstr>Analysis Outcome</vt:lpstr>
      <vt:lpstr>Suggestions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64036 Group Project</dc:title>
  <dc:creator>Tanmoy Kumar</dc:creator>
  <cp:lastModifiedBy>Tanmoy Kumar</cp:lastModifiedBy>
  <cp:revision>13</cp:revision>
  <dcterms:modified xsi:type="dcterms:W3CDTF">2021-04-12T18:42:00Z</dcterms:modified>
</cp:coreProperties>
</file>