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5" r:id="rId4"/>
  </p:sldMasterIdLst>
  <p:notesMasterIdLst>
    <p:notesMasterId r:id="rId16"/>
  </p:notesMasterIdLst>
  <p:sldIdLst>
    <p:sldId id="256" r:id="rId5"/>
    <p:sldId id="257" r:id="rId6"/>
    <p:sldId id="304" r:id="rId7"/>
    <p:sldId id="302" r:id="rId8"/>
    <p:sldId id="305" r:id="rId9"/>
    <p:sldId id="300" r:id="rId10"/>
    <p:sldId id="303" r:id="rId11"/>
    <p:sldId id="306" r:id="rId12"/>
    <p:sldId id="307" r:id="rId13"/>
    <p:sldId id="308" r:id="rId14"/>
    <p:sldId id="301" r:id="rId15"/>
  </p:sldIdLst>
  <p:sldSz cx="9144000" cy="5143500" type="screen16x9"/>
  <p:notesSz cx="6858000" cy="9144000"/>
  <p:embeddedFontLst>
    <p:embeddedFont>
      <p:font typeface="Arial Black" panose="020B0A04020102020204" pitchFamily="34" charset="0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Garamond" panose="02020404030301010803" pitchFamily="18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69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07E563-11D9-74D6-B3B2-5F7FB57F8716}" v="127" dt="2020-12-17T03:11:59.366"/>
    <p1510:client id="{1AD4F60B-ECAD-8263-AF8A-B977B267E064}" v="2" dt="2020-12-17T17:33:18.416"/>
    <p1510:client id="{2049E155-6F62-D0A9-6EBF-44F388995AF2}" v="3" dt="2020-12-17T16:53:00.918"/>
    <p1510:client id="{2C8C5103-1158-4069-B582-FE7A726F3069}" v="993" dt="2020-12-18T00:52:31.214"/>
    <p1510:client id="{38D4F73D-1417-D897-2B7B-173F29435961}" v="1" dt="2020-12-17T07:13:22.567"/>
    <p1510:client id="{3ADD62AD-8A8A-4D74-9512-803D31EFE0C3}" v="3" vWet="5" dt="2020-12-17T17:08:14.523"/>
    <p1510:client id="{57529171-4F70-1428-23F9-7E75754BB9CC}" v="14" dt="2020-12-17T19:12:06.240"/>
    <p1510:client id="{B534ED8A-5A7B-6542-AEF6-005972578067}" v="10" dt="2020-12-17T16:08:44.558"/>
    <p1510:client id="{D583C97B-9D47-4385-A312-878B200D8518}" v="385" dt="2020-12-17T03:47:47.033"/>
    <p1510:client id="{F8550325-1FE5-DD16-D86F-1F4EB310081E}" v="434" dt="2020-12-17T15:46:28.691"/>
    <p1510:client id="{FCB737C8-ADDE-D401-0A7A-A5B77DC218FD}" v="27" dt="2020-12-17T16:13:10.0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9"/>
        <c:axId val="113655263"/>
        <c:axId val="113653183"/>
      </c:barChart>
      <c:catAx>
        <c:axId val="113655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ln>
                  <a:noFill/>
                </a:ln>
                <a:solidFill>
                  <a:srgbClr val="002060"/>
                </a:solidFill>
                <a:latin typeface="Constantia" panose="02030602050306030303" pitchFamily="18" charset="0"/>
                <a:ea typeface="+mn-ea"/>
                <a:cs typeface="+mn-cs"/>
              </a:defRPr>
            </a:pPr>
            <a:endParaRPr lang="en-US"/>
          </a:p>
        </c:txPr>
        <c:crossAx val="113653183"/>
        <c:crosses val="autoZero"/>
        <c:auto val="1"/>
        <c:lblAlgn val="ctr"/>
        <c:lblOffset val="100"/>
        <c:noMultiLvlLbl val="0"/>
      </c:catAx>
      <c:valAx>
        <c:axId val="11365318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3655263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n>
            <a:noFill/>
          </a:ln>
          <a:solidFill>
            <a:schemeClr val="dk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Welcome to your course on Machine Learning.</a:t>
            </a:r>
            <a:endParaRPr/>
          </a:p>
        </p:txBody>
      </p:sp>
      <p:sp>
        <p:nvSpPr>
          <p:cNvPr id="68" name="Google Shape;6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" name="Google Shape;7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" name="Google Shape;7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1594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" name="Google Shape;7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9514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2395" y="4763159"/>
            <a:ext cx="4517081" cy="451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23675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725714" y="841772"/>
            <a:ext cx="7772400" cy="2509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Black"/>
              <a:buNone/>
              <a:defRPr sz="3600" b="1" i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1143000" y="35651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070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070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070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070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27" name="Google Shape;27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" y="1"/>
            <a:ext cx="234696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88384" y="4763159"/>
            <a:ext cx="1539796" cy="308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618344" y="0"/>
            <a:ext cx="6897006" cy="1065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070"/>
              </a:buClr>
              <a:buSzPts val="1600"/>
              <a:buChar char="•"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07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07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07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070"/>
              </a:buClr>
              <a:buSzPts val="1600"/>
              <a:buChar char="•"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07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07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07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ftr" idx="11"/>
          </p:nvPr>
        </p:nvSpPr>
        <p:spPr>
          <a:xfrm>
            <a:off x="2696365" y="4767263"/>
            <a:ext cx="45115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ldNum" idx="12"/>
          </p:nvPr>
        </p:nvSpPr>
        <p:spPr>
          <a:xfrm>
            <a:off x="145143" y="4767263"/>
            <a:ext cx="48173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1618344" y="0"/>
            <a:ext cx="6897006" cy="1065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2855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07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07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07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07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ftr" idx="11"/>
          </p:nvPr>
        </p:nvSpPr>
        <p:spPr>
          <a:xfrm>
            <a:off x="2696365" y="4767263"/>
            <a:ext cx="45115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145143" y="4767263"/>
            <a:ext cx="48173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ftr" idx="11"/>
          </p:nvPr>
        </p:nvSpPr>
        <p:spPr>
          <a:xfrm>
            <a:off x="2696365" y="4767263"/>
            <a:ext cx="45115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145143" y="4767263"/>
            <a:ext cx="48173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1618344" y="0"/>
            <a:ext cx="6897006" cy="1065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2696365" y="4767263"/>
            <a:ext cx="45115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145143" y="4767263"/>
            <a:ext cx="48173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2696365" y="4767263"/>
            <a:ext cx="45115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45143" y="4767263"/>
            <a:ext cx="48173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4749165"/>
            <a:ext cx="9144000" cy="394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-152395" y="4763159"/>
            <a:ext cx="4517081" cy="451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-10315" y="0"/>
            <a:ext cx="23675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1618344" y="0"/>
            <a:ext cx="6897006" cy="1065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2855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07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07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070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070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2696365" y="4767263"/>
            <a:ext cx="45115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145143" y="4767263"/>
            <a:ext cx="48173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-19131" y="-14513"/>
            <a:ext cx="1789607" cy="81345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9" name="Google Shape;19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508093" y="4442028"/>
            <a:ext cx="523665" cy="444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105017" y="4763159"/>
            <a:ext cx="1539796" cy="30849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ctrTitle"/>
          </p:nvPr>
        </p:nvSpPr>
        <p:spPr>
          <a:xfrm>
            <a:off x="871186" y="1033849"/>
            <a:ext cx="7772400" cy="158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aramond"/>
              <a:buNone/>
            </a:pP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Advanced Machine Learning 64061</a:t>
            </a:r>
            <a:br>
              <a:rPr lang="en-US" dirty="0">
                <a:latin typeface="Garamond"/>
                <a:ea typeface="Garamond"/>
                <a:cs typeface="Garamond"/>
                <a:sym typeface="Garamond"/>
              </a:rPr>
            </a:b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Final Project - Chatbots</a:t>
            </a:r>
            <a:endParaRPr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756431-D6B4-4B67-95B3-D40DF956BD90}"/>
              </a:ext>
            </a:extLst>
          </p:cNvPr>
          <p:cNvSpPr txBox="1"/>
          <p:nvPr/>
        </p:nvSpPr>
        <p:spPr>
          <a:xfrm>
            <a:off x="4957767" y="3324821"/>
            <a:ext cx="28646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Garamond" panose="02020404030301010803" pitchFamily="18" charset="0"/>
              </a:rPr>
              <a:t>Tanmoy </a:t>
            </a:r>
            <a:r>
              <a:rPr lang="en-US" sz="2000" b="1" dirty="0" err="1">
                <a:solidFill>
                  <a:schemeClr val="bg1"/>
                </a:solidFill>
                <a:latin typeface="Garamond" panose="02020404030301010803" pitchFamily="18" charset="0"/>
              </a:rPr>
              <a:t>Kanti</a:t>
            </a:r>
            <a:r>
              <a:rPr lang="en-US" sz="2000" b="1" dirty="0">
                <a:solidFill>
                  <a:schemeClr val="bg1"/>
                </a:solidFill>
                <a:latin typeface="Garamond" panose="02020404030301010803" pitchFamily="18" charset="0"/>
              </a:rPr>
              <a:t> Kumar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B1144-BAAF-438E-89AB-D0456ED49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538" y="642937"/>
            <a:ext cx="7886700" cy="3414714"/>
          </a:xfrm>
        </p:spPr>
        <p:txBody>
          <a:bodyPr/>
          <a:lstStyle/>
          <a:p>
            <a:pPr marL="101600" indent="0">
              <a:buNone/>
            </a:pPr>
            <a:endParaRPr lang="en-US" b="0" dirty="0">
              <a:latin typeface="Garamond" panose="02020404030301010803" pitchFamily="18" charset="0"/>
            </a:endParaRPr>
          </a:p>
          <a:p>
            <a:pPr marL="101600" indent="0">
              <a:buNone/>
            </a:pPr>
            <a:endParaRPr lang="en-US" b="0" dirty="0">
              <a:latin typeface="Garamond" panose="02020404030301010803" pitchFamily="18" charset="0"/>
            </a:endParaRPr>
          </a:p>
          <a:p>
            <a:pPr marL="101600" indent="0">
              <a:buNone/>
            </a:pPr>
            <a:endParaRPr lang="en-US" b="0" dirty="0">
              <a:latin typeface="Garamond" panose="02020404030301010803" pitchFamily="18" charset="0"/>
            </a:endParaRPr>
          </a:p>
          <a:p>
            <a:pPr marL="101600" indent="0">
              <a:buNone/>
            </a:pPr>
            <a:endParaRPr lang="en-US" b="0" dirty="0">
              <a:latin typeface="Garamond" panose="02020404030301010803" pitchFamily="18" charset="0"/>
            </a:endParaRPr>
          </a:p>
          <a:p>
            <a:pPr marL="101600" indent="0" algn="ctr">
              <a:buNone/>
            </a:pPr>
            <a:r>
              <a:rPr lang="en-US" sz="3600" dirty="0">
                <a:latin typeface="Garamond" panose="02020404030301010803" pitchFamily="18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34519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545"/>
    </mc:Choice>
    <mc:Fallback xmlns="">
      <p:transition spd="slow" advTm="7254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8BCA-126E-47C9-92AF-C6BEF5756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714" y="841772"/>
            <a:ext cx="7772400" cy="1783607"/>
          </a:xfrm>
        </p:spPr>
        <p:txBody>
          <a:bodyPr/>
          <a:lstStyle/>
          <a:p>
            <a:r>
              <a:rPr lang="en-US" dirty="0">
                <a:latin typeface="Garamond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65521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>
            <a:spLocks noGrp="1"/>
          </p:cNvSpPr>
          <p:nvPr>
            <p:ph type="title"/>
          </p:nvPr>
        </p:nvSpPr>
        <p:spPr>
          <a:xfrm>
            <a:off x="1607344" y="108066"/>
            <a:ext cx="7536656" cy="88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Garamond"/>
              <a:buNone/>
            </a:pP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Chatbots</a:t>
            </a:r>
            <a:endParaRPr dirty="0"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964406" y="996016"/>
            <a:ext cx="4550569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2000"/>
              <a:buFont typeface="Wingdings" panose="05000000000000000000" pitchFamily="2" charset="2"/>
              <a:buChar char="Ø"/>
            </a:pPr>
            <a:r>
              <a:rPr lang="en-US" sz="2000" b="0" dirty="0">
                <a:latin typeface="Garamond"/>
                <a:ea typeface="Garamond"/>
                <a:cs typeface="Garamond"/>
                <a:sym typeface="Garamond"/>
              </a:rPr>
              <a:t>An artificial intelligence-powered piece of software in a device, application or website.</a:t>
            </a:r>
          </a:p>
          <a:p>
            <a:pPr marL="342900">
              <a:spcBef>
                <a:spcPts val="0"/>
              </a:spcBef>
              <a:buSzPts val="2000"/>
              <a:buFont typeface="Wingdings" panose="05000000000000000000" pitchFamily="2" charset="2"/>
              <a:buChar char="Ø"/>
            </a:pPr>
            <a:r>
              <a:rPr lang="en-US" sz="2000" b="0" dirty="0">
                <a:latin typeface="Garamond"/>
                <a:ea typeface="Garamond"/>
                <a:cs typeface="Garamond"/>
                <a:sym typeface="Garamond"/>
              </a:rPr>
              <a:t>Self-operating with human-like responses </a:t>
            </a:r>
          </a:p>
          <a:p>
            <a:pPr marL="342900">
              <a:spcBef>
                <a:spcPts val="0"/>
              </a:spcBef>
              <a:buSzPts val="2000"/>
              <a:buFont typeface="Wingdings" panose="05000000000000000000" pitchFamily="2" charset="2"/>
              <a:buChar char="Ø"/>
            </a:pPr>
            <a:r>
              <a:rPr lang="en-US" sz="2000" b="0" dirty="0">
                <a:latin typeface="Garamond"/>
                <a:ea typeface="Garamond"/>
                <a:cs typeface="Garamond"/>
                <a:sym typeface="Garamond"/>
              </a:rPr>
              <a:t>Provides constant connectivity. </a:t>
            </a:r>
          </a:p>
          <a:p>
            <a:pPr marL="469900" lvl="1" indent="0">
              <a:spcBef>
                <a:spcPts val="0"/>
              </a:spcBef>
              <a:buSzPts val="2000"/>
              <a:buNone/>
            </a:pPr>
            <a:endParaRPr lang="en-US" sz="2000" dirty="0">
              <a:latin typeface="Garamond"/>
              <a:ea typeface="Garamond"/>
              <a:cs typeface="Garamond"/>
              <a:sym typeface="Garamond"/>
            </a:endParaRPr>
          </a:p>
          <a:p>
            <a:pPr marL="469900" lvl="1" indent="0">
              <a:spcBef>
                <a:spcPts val="0"/>
              </a:spcBef>
              <a:buSzPts val="2000"/>
              <a:buNone/>
            </a:pPr>
            <a:r>
              <a:rPr lang="en-US" sz="1800" dirty="0">
                <a:solidFill>
                  <a:srgbClr val="002060"/>
                </a:solidFill>
                <a:latin typeface="Garamond"/>
                <a:ea typeface="Garamond"/>
                <a:cs typeface="Garamond"/>
                <a:sym typeface="Garamond"/>
              </a:rPr>
              <a:t>Chatbots are used to d</a:t>
            </a:r>
            <a:r>
              <a:rPr lang="en-US" sz="1800" b="0" dirty="0">
                <a:solidFill>
                  <a:srgbClr val="002060"/>
                </a:solidFill>
                <a:latin typeface="Garamond"/>
                <a:ea typeface="Garamond"/>
                <a:cs typeface="Garamond"/>
                <a:sym typeface="Garamond"/>
              </a:rPr>
              <a:t>eliver flight information, connecting customers and their finance information, Customer support operations. The possibilities are almost limitless.</a:t>
            </a:r>
          </a:p>
          <a:p>
            <a:pPr marL="171450" lvl="0" indent="-44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endParaRPr sz="2000" b="0" dirty="0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8D7C11-975C-4E40-9DE3-11A49C3B2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133" y="662523"/>
            <a:ext cx="2854461" cy="20235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>
            <a:spLocks noGrp="1"/>
          </p:cNvSpPr>
          <p:nvPr>
            <p:ph type="title"/>
          </p:nvPr>
        </p:nvSpPr>
        <p:spPr>
          <a:xfrm>
            <a:off x="1607344" y="108066"/>
            <a:ext cx="7536656" cy="88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Garamond"/>
              <a:buNone/>
            </a:pP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Types of Chatbots</a:t>
            </a:r>
            <a:endParaRPr dirty="0"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964406" y="992239"/>
            <a:ext cx="7193757" cy="3501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2000"/>
              <a:buNone/>
            </a:pPr>
            <a:r>
              <a:rPr lang="en-US" sz="2000" b="0" dirty="0">
                <a:latin typeface="Garamond"/>
                <a:ea typeface="Garamond"/>
                <a:cs typeface="Garamond"/>
                <a:sym typeface="Garamond"/>
              </a:rPr>
              <a:t>There are broadly two variants of chatbots: </a:t>
            </a:r>
          </a:p>
          <a:p>
            <a:pPr marL="800100" lvl="1">
              <a:spcBef>
                <a:spcPts val="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2060"/>
                </a:solidFill>
                <a:latin typeface="Garamond"/>
                <a:sym typeface="Garamond"/>
              </a:rPr>
              <a:t>Rule-Based</a:t>
            </a:r>
            <a:r>
              <a:rPr lang="en-US" sz="1800" dirty="0">
                <a:solidFill>
                  <a:srgbClr val="002060"/>
                </a:solidFill>
                <a:latin typeface="Garamond"/>
                <a:sym typeface="Garamond"/>
              </a:rPr>
              <a:t> - The bots can handle simple queries but fail to manage complex ones</a:t>
            </a:r>
          </a:p>
          <a:p>
            <a:pPr marL="800100" lvl="1">
              <a:spcBef>
                <a:spcPts val="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2060"/>
                </a:solidFill>
                <a:latin typeface="Garamond"/>
                <a:sym typeface="Garamond"/>
              </a:rPr>
              <a:t>Self-learning</a:t>
            </a:r>
            <a:r>
              <a:rPr lang="en-US" sz="1800" dirty="0">
                <a:solidFill>
                  <a:srgbClr val="002060"/>
                </a:solidFill>
                <a:latin typeface="Garamond"/>
                <a:sym typeface="Garamond"/>
              </a:rPr>
              <a:t> - Ones that use some Machine Learning-based approaches. It can further be classified as: </a:t>
            </a:r>
          </a:p>
          <a:p>
            <a:pPr marL="800100" lvl="1">
              <a:spcBef>
                <a:spcPts val="0"/>
              </a:spcBef>
              <a:buSzPts val="2000"/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2060"/>
              </a:solidFill>
              <a:latin typeface="Garamond"/>
              <a:sym typeface="Garamond"/>
            </a:endParaRPr>
          </a:p>
          <a:p>
            <a:pPr marL="1257300" lvl="2">
              <a:spcBef>
                <a:spcPts val="0"/>
              </a:spcBef>
              <a:buSzPts val="2000"/>
              <a:buFont typeface="Wingdings" panose="05000000000000000000" pitchFamily="2" charset="2"/>
              <a:buChar char="Ø"/>
            </a:pPr>
            <a:r>
              <a:rPr lang="en-US" sz="1700" b="0" dirty="0">
                <a:solidFill>
                  <a:srgbClr val="002060"/>
                </a:solidFill>
                <a:latin typeface="Garamond"/>
                <a:ea typeface="Garamond"/>
                <a:cs typeface="Garamond"/>
                <a:sym typeface="Garamond"/>
              </a:rPr>
              <a:t>Retrieval Based models: Uses some heuristic to select a response from a library of predefined responses. 	</a:t>
            </a:r>
          </a:p>
          <a:p>
            <a:pPr marL="914400" lvl="2" indent="0">
              <a:spcBef>
                <a:spcPts val="0"/>
              </a:spcBef>
              <a:buSzPts val="2000"/>
              <a:buNone/>
            </a:pPr>
            <a:endParaRPr lang="en-US" sz="1700" b="0" dirty="0">
              <a:solidFill>
                <a:srgbClr val="00206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1257300" lvl="2">
              <a:spcBef>
                <a:spcPts val="0"/>
              </a:spcBef>
              <a:buSzPts val="2000"/>
              <a:buFont typeface="Wingdings" panose="05000000000000000000" pitchFamily="2" charset="2"/>
              <a:buChar char="Ø"/>
            </a:pPr>
            <a:r>
              <a:rPr lang="en-US" sz="1700" b="0" dirty="0">
                <a:solidFill>
                  <a:srgbClr val="002060"/>
                </a:solidFill>
                <a:latin typeface="Garamond"/>
                <a:ea typeface="Garamond"/>
                <a:cs typeface="Garamond"/>
                <a:sym typeface="Garamond"/>
              </a:rPr>
              <a:t>Generative bots: Can generate the answers and not always replies with one of the answers from a set of answers. This makes them more intelligent as they take word by word from the query and generates the answers.</a:t>
            </a:r>
          </a:p>
          <a:p>
            <a:pPr marL="171450" lvl="0" indent="-44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endParaRPr sz="2000" b="0" dirty="0"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44433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77354-30BE-481F-BA3B-F01A453E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/>
              </a:rPr>
              <a:t>Architecture  </a:t>
            </a:r>
          </a:p>
        </p:txBody>
      </p:sp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56097668-8922-4CA6-B9C6-F69E6890E0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1338749"/>
              </p:ext>
            </p:extLst>
          </p:nvPr>
        </p:nvGraphicFramePr>
        <p:xfrm>
          <a:off x="5023661" y="1112019"/>
          <a:ext cx="4136572" cy="3312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7C7C9F1-8957-446D-9E41-42A96D985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909698"/>
            <a:ext cx="76771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60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751"/>
    </mc:Choice>
    <mc:Fallback xmlns="">
      <p:transition spd="slow" advTm="10575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>
            <a:spLocks noGrp="1"/>
          </p:cNvSpPr>
          <p:nvPr>
            <p:ph type="title"/>
          </p:nvPr>
        </p:nvSpPr>
        <p:spPr>
          <a:xfrm>
            <a:off x="1607344" y="108066"/>
            <a:ext cx="7536656" cy="88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Garamond"/>
              <a:buNone/>
            </a:pPr>
            <a:r>
              <a:rPr lang="en-US" dirty="0">
                <a:latin typeface="Garamond"/>
              </a:rPr>
              <a:t>NLP (Natural Language Processing) </a:t>
            </a:r>
            <a:endParaRPr dirty="0"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964406" y="850106"/>
            <a:ext cx="7193757" cy="3879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2000"/>
              <a:buNone/>
            </a:pPr>
            <a:r>
              <a:rPr lang="en-US" sz="2000" b="0" dirty="0">
                <a:latin typeface="Garamond"/>
                <a:ea typeface="Garamond"/>
                <a:cs typeface="Garamond"/>
                <a:sym typeface="Garamond"/>
              </a:rPr>
              <a:t>NLP Chatbots finds a way to convert the user’s speech or text into structured data. Which is then utilized to choose a relevant answer. NLP includes the following steps:</a:t>
            </a:r>
          </a:p>
          <a:p>
            <a:pPr marL="0" indent="0">
              <a:spcBef>
                <a:spcPts val="0"/>
              </a:spcBef>
              <a:buSzPts val="2000"/>
              <a:buNone/>
            </a:pPr>
            <a:endParaRPr lang="en-US" sz="2000" b="0" dirty="0">
              <a:latin typeface="Garamond"/>
              <a:ea typeface="Garamond"/>
              <a:cs typeface="Garamond"/>
              <a:sym typeface="Garamond"/>
            </a:endParaRPr>
          </a:p>
          <a:p>
            <a:pPr marL="342900">
              <a:spcBef>
                <a:spcPts val="0"/>
              </a:spcBef>
              <a:buSzPts val="2000"/>
              <a:buFont typeface="Wingdings" panose="05000000000000000000" pitchFamily="2" charset="2"/>
              <a:buChar char="Ø"/>
            </a:pPr>
            <a:r>
              <a:rPr lang="en-US" sz="2000" b="0" dirty="0">
                <a:latin typeface="Garamond"/>
                <a:ea typeface="Garamond"/>
                <a:cs typeface="Garamond"/>
                <a:sym typeface="Garamond"/>
              </a:rPr>
              <a:t>Tokenization: </a:t>
            </a:r>
            <a:r>
              <a:rPr lang="en-US" sz="1400" b="0" dirty="0">
                <a:latin typeface="Garamond"/>
                <a:ea typeface="Garamond"/>
                <a:cs typeface="Garamond"/>
                <a:sym typeface="Garamond"/>
              </a:rPr>
              <a:t>NLP separates a series of words into tokens or pieces that are linguistically representative, with a different value in the application.</a:t>
            </a:r>
          </a:p>
          <a:p>
            <a:pPr marL="342900">
              <a:spcBef>
                <a:spcPts val="0"/>
              </a:spcBef>
              <a:buSzPts val="2000"/>
              <a:buFont typeface="Wingdings" panose="05000000000000000000" pitchFamily="2" charset="2"/>
              <a:buChar char="Ø"/>
            </a:pPr>
            <a:r>
              <a:rPr lang="en-US" sz="2000" b="0" dirty="0">
                <a:latin typeface="Garamond"/>
                <a:ea typeface="Garamond"/>
                <a:cs typeface="Garamond"/>
                <a:sym typeface="Garamond"/>
              </a:rPr>
              <a:t>Sentiment Analysis: </a:t>
            </a:r>
            <a:r>
              <a:rPr lang="en-US" sz="1400" b="0" dirty="0">
                <a:latin typeface="Garamond"/>
                <a:ea typeface="Garamond"/>
                <a:cs typeface="Garamond"/>
                <a:sym typeface="Garamond"/>
              </a:rPr>
              <a:t>It will study and learn the user’s experience and transfer the inquiry to a human when necessary.</a:t>
            </a:r>
          </a:p>
          <a:p>
            <a:pPr marL="342900">
              <a:spcBef>
                <a:spcPts val="0"/>
              </a:spcBef>
              <a:buSzPts val="2000"/>
              <a:buFont typeface="Wingdings" panose="05000000000000000000" pitchFamily="2" charset="2"/>
              <a:buChar char="Ø"/>
            </a:pPr>
            <a:r>
              <a:rPr lang="en-US" sz="2000" b="0" dirty="0">
                <a:latin typeface="Garamond"/>
                <a:ea typeface="Garamond"/>
                <a:cs typeface="Garamond"/>
                <a:sym typeface="Garamond"/>
              </a:rPr>
              <a:t>Normalization: </a:t>
            </a:r>
            <a:r>
              <a:rPr lang="en-US" sz="1400" b="0" dirty="0">
                <a:latin typeface="Garamond"/>
                <a:ea typeface="Garamond"/>
                <a:cs typeface="Garamond"/>
                <a:sym typeface="Garamond"/>
              </a:rPr>
              <a:t>Processes the text to find out the typographical errors and common spelling mistakes that might alter the intended meaning of the user’s request.</a:t>
            </a:r>
          </a:p>
          <a:p>
            <a:pPr marL="342900">
              <a:spcBef>
                <a:spcPts val="0"/>
              </a:spcBef>
              <a:buSzPts val="2000"/>
              <a:buFont typeface="Wingdings" panose="05000000000000000000" pitchFamily="2" charset="2"/>
              <a:buChar char="Ø"/>
            </a:pPr>
            <a:r>
              <a:rPr lang="en-US" sz="2000" b="0" dirty="0">
                <a:latin typeface="Garamond"/>
                <a:ea typeface="Garamond"/>
                <a:cs typeface="Garamond"/>
                <a:sym typeface="Garamond"/>
              </a:rPr>
              <a:t>Named Entity Recognition: </a:t>
            </a:r>
            <a:r>
              <a:rPr lang="en-US" sz="1400" b="0" dirty="0">
                <a:latin typeface="Garamond"/>
                <a:ea typeface="Garamond"/>
                <a:cs typeface="Garamond"/>
                <a:sym typeface="Garamond"/>
              </a:rPr>
              <a:t>Looks for different categories of words, similar to the name of the particular product, the user’s address or name, whichever information is required.</a:t>
            </a:r>
          </a:p>
          <a:p>
            <a:pPr marL="342900">
              <a:spcBef>
                <a:spcPts val="0"/>
              </a:spcBef>
              <a:buSzPts val="2000"/>
              <a:buFont typeface="Wingdings" panose="05000000000000000000" pitchFamily="2" charset="2"/>
              <a:buChar char="Ø"/>
            </a:pPr>
            <a:r>
              <a:rPr lang="en-US" sz="2000" b="0" dirty="0">
                <a:latin typeface="Garamond"/>
                <a:ea typeface="Garamond"/>
                <a:cs typeface="Garamond"/>
                <a:sym typeface="Garamond"/>
              </a:rPr>
              <a:t>Dependency Parsing: </a:t>
            </a:r>
            <a:r>
              <a:rPr lang="en-US" sz="1400" b="0" dirty="0">
                <a:latin typeface="Garamond"/>
                <a:ea typeface="Garamond"/>
                <a:cs typeface="Garamond"/>
                <a:sym typeface="Garamond"/>
              </a:rPr>
              <a:t>This module searches for the subjects, verbs, objects, common phrases and nouns in the user’s text to discover related phrases that what users want to convey.</a:t>
            </a:r>
            <a:endParaRPr sz="1400" b="0" dirty="0"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24604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CD75-9DC0-4EC6-9E5E-8D4D6907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/>
              </a:rPr>
              <a:t>Building a simple Chatbot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B1144-BAAF-438E-89AB-D0456ED49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742950"/>
            <a:ext cx="7886700" cy="3636169"/>
          </a:xfrm>
        </p:spPr>
        <p:txBody>
          <a:bodyPr/>
          <a:lstStyle/>
          <a:p>
            <a:pPr marL="101600" indent="0">
              <a:buNone/>
            </a:pPr>
            <a:r>
              <a:rPr lang="en-US" b="0" dirty="0">
                <a:latin typeface="Garamond" panose="02020404030301010803" pitchFamily="18" charset="0"/>
              </a:rPr>
              <a:t>Codes and Data: Prerequisite object components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latin typeface="Garamond"/>
              </a:rPr>
              <a:t>train_chatbot.py - </a:t>
            </a:r>
            <a:r>
              <a:rPr lang="en-US" sz="1600" b="0" dirty="0">
                <a:latin typeface="Garamond"/>
              </a:rPr>
              <a:t>The code for reading in the natural language data for training.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latin typeface="Garamond"/>
              </a:rPr>
              <a:t>chatgui.py - </a:t>
            </a:r>
            <a:r>
              <a:rPr lang="en-US" sz="1600" b="0" dirty="0">
                <a:latin typeface="Garamond"/>
              </a:rPr>
              <a:t>The code for cleaning up the responses based on the predictions from the model and creating a graphical interface for interacting with the chatbot.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err="1">
                <a:latin typeface="Garamond"/>
              </a:rPr>
              <a:t>classes.pkl</a:t>
            </a:r>
            <a:r>
              <a:rPr lang="en-US" b="0" dirty="0">
                <a:latin typeface="Garamond"/>
              </a:rPr>
              <a:t> -</a:t>
            </a:r>
            <a:r>
              <a:rPr lang="en-US" sz="1600" b="0" dirty="0">
                <a:latin typeface="Garamond"/>
              </a:rPr>
              <a:t>A list of different types of classes of responses.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err="1">
                <a:latin typeface="Garamond"/>
              </a:rPr>
              <a:t>words.pkl</a:t>
            </a:r>
            <a:r>
              <a:rPr lang="en-US" b="0" dirty="0">
                <a:latin typeface="Garamond"/>
              </a:rPr>
              <a:t> - </a:t>
            </a:r>
            <a:r>
              <a:rPr lang="en-US" sz="1800" b="0" dirty="0">
                <a:latin typeface="Garamond"/>
              </a:rPr>
              <a:t>A list of different words that could be used for pattern recognition.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err="1">
                <a:latin typeface="Garamond"/>
              </a:rPr>
              <a:t>intents.json</a:t>
            </a:r>
            <a:r>
              <a:rPr lang="en-US" b="0" dirty="0">
                <a:latin typeface="Garamond"/>
              </a:rPr>
              <a:t> – </a:t>
            </a:r>
            <a:r>
              <a:rPr lang="en-US" sz="1600" b="0" dirty="0">
                <a:latin typeface="Garamond"/>
              </a:rPr>
              <a:t>Data file of JavaScript objects that lists different tags that correspond to different types of word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latin typeface="Garamond"/>
              </a:rPr>
              <a:t>chatbot_model.h5 - </a:t>
            </a:r>
            <a:r>
              <a:rPr lang="en-US" sz="1800" b="0" dirty="0">
                <a:latin typeface="Garamond"/>
              </a:rPr>
              <a:t>The actual model created by train_chatbot.py and used by chatgui.py</a:t>
            </a:r>
            <a:endParaRPr lang="en-US" sz="1800" b="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37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545"/>
    </mc:Choice>
    <mc:Fallback xmlns="">
      <p:transition spd="slow" advTm="7254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CD75-9DC0-4EC6-9E5E-8D4D6907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/>
              </a:rPr>
              <a:t>Model Chatbot Cont.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B1144-BAAF-438E-89AB-D0456ED49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065620"/>
            <a:ext cx="7886700" cy="3313499"/>
          </a:xfrm>
        </p:spPr>
        <p:txBody>
          <a:bodyPr/>
          <a:lstStyle/>
          <a:p>
            <a:pPr marL="101600" indent="0">
              <a:buNone/>
            </a:pPr>
            <a:r>
              <a:rPr lang="en-US" b="0" dirty="0">
                <a:latin typeface="Garamond" panose="02020404030301010803" pitchFamily="18" charset="0"/>
              </a:rPr>
              <a:t>Key program execution library functions: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err="1">
                <a:latin typeface="Garamond"/>
              </a:rPr>
              <a:t>nltk</a:t>
            </a:r>
            <a:r>
              <a:rPr lang="en-US" b="0" dirty="0">
                <a:latin typeface="Garamond"/>
              </a:rPr>
              <a:t> (Natural Language Toolkit) - contains a whole bunch of tools for cleaning up text and preparing it for deep learning algorithms.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latin typeface="Garamond"/>
              </a:rPr>
              <a:t>Json -  which loads json files directly into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latin typeface="Garamond"/>
              </a:rPr>
              <a:t>Pickle -  loads pickle 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err="1">
                <a:latin typeface="Garamond"/>
              </a:rPr>
              <a:t>Numpy</a:t>
            </a:r>
            <a:r>
              <a:rPr lang="en-US" b="0" dirty="0">
                <a:latin typeface="Garamond"/>
              </a:rPr>
              <a:t> -   which can perform linear algebra operations very efficiently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err="1">
                <a:latin typeface="Garamond"/>
              </a:rPr>
              <a:t>Keras</a:t>
            </a:r>
            <a:r>
              <a:rPr lang="en-US" b="0" dirty="0">
                <a:latin typeface="Garamond"/>
              </a:rPr>
              <a:t> - which is the deep learning framework we’ll be using.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75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545"/>
    </mc:Choice>
    <mc:Fallback xmlns="">
      <p:transition spd="slow" advTm="7254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CD75-9DC0-4EC6-9E5E-8D4D6907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/>
              </a:rPr>
              <a:t>Model Chatbot Cont.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B1144-BAAF-438E-89AB-D0456ED49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714376"/>
            <a:ext cx="7886700" cy="3664744"/>
          </a:xfrm>
        </p:spPr>
        <p:txBody>
          <a:bodyPr/>
          <a:lstStyle/>
          <a:p>
            <a:pPr marL="101600" indent="0">
              <a:buNone/>
            </a:pPr>
            <a:r>
              <a:rPr lang="en-US" b="0" dirty="0">
                <a:latin typeface="Garamond" panose="02020404030301010803" pitchFamily="18" charset="0"/>
              </a:rPr>
              <a:t>Used the json module to load in the file and save it as the variable intents. contains the “</a:t>
            </a:r>
            <a:r>
              <a:rPr lang="en-US" u="sng" dirty="0">
                <a:latin typeface="Garamond" panose="02020404030301010803" pitchFamily="18" charset="0"/>
              </a:rPr>
              <a:t>intents</a:t>
            </a:r>
            <a:r>
              <a:rPr lang="en-US" b="0" dirty="0">
                <a:latin typeface="Garamond" panose="02020404030301010803" pitchFamily="18" charset="0"/>
              </a:rPr>
              <a:t>”. Here’s a snippet of what the json file looks like.</a:t>
            </a:r>
          </a:p>
          <a:p>
            <a:pPr marL="101600" indent="0">
              <a:buNone/>
            </a:pPr>
            <a:endParaRPr lang="en-US" b="0" dirty="0">
              <a:latin typeface="Garamond" panose="02020404030301010803" pitchFamily="18" charset="0"/>
            </a:endParaRPr>
          </a:p>
          <a:p>
            <a:pPr marL="101600" indent="0">
              <a:buNone/>
            </a:pPr>
            <a:endParaRPr lang="en-US" b="0" dirty="0">
              <a:latin typeface="Garamond" panose="02020404030301010803" pitchFamily="18" charset="0"/>
            </a:endParaRPr>
          </a:p>
          <a:p>
            <a:pPr marL="101600" indent="0">
              <a:buNone/>
            </a:pPr>
            <a:endParaRPr lang="en-US" b="0" dirty="0">
              <a:latin typeface="Garamond" panose="02020404030301010803" pitchFamily="18" charset="0"/>
            </a:endParaRPr>
          </a:p>
          <a:p>
            <a:pPr marL="101600" indent="0">
              <a:buNone/>
            </a:pPr>
            <a:endParaRPr lang="en-US" b="0" dirty="0">
              <a:latin typeface="Garamond" panose="02020404030301010803" pitchFamily="18" charset="0"/>
            </a:endParaRPr>
          </a:p>
          <a:p>
            <a:pPr marL="101600" indent="0">
              <a:buNone/>
            </a:pPr>
            <a:r>
              <a:rPr lang="en-US" b="0" dirty="0">
                <a:latin typeface="Garamond" panose="02020404030301010803" pitchFamily="18" charset="0"/>
              </a:rPr>
              <a:t>“</a:t>
            </a:r>
            <a:r>
              <a:rPr lang="en-US" u="sng" dirty="0">
                <a:latin typeface="Garamond" panose="02020404030301010803" pitchFamily="18" charset="0"/>
              </a:rPr>
              <a:t>Patterns</a:t>
            </a:r>
            <a:r>
              <a:rPr lang="en-US" b="0" dirty="0">
                <a:latin typeface="Garamond" panose="02020404030301010803" pitchFamily="18" charset="0"/>
              </a:rPr>
              <a:t>” are added to the words list to further </a:t>
            </a:r>
            <a:r>
              <a:rPr lang="en-US" u="sng" dirty="0">
                <a:latin typeface="Garamond" panose="02020404030301010803" pitchFamily="18" charset="0"/>
              </a:rPr>
              <a:t>lemmatize</a:t>
            </a:r>
            <a:r>
              <a:rPr lang="en-US" b="0" dirty="0">
                <a:latin typeface="Garamond" panose="02020404030301010803" pitchFamily="18" charset="0"/>
              </a:rPr>
              <a:t> it. Then did the Deep Learning Model building using </a:t>
            </a:r>
            <a:r>
              <a:rPr lang="en-US" u="sng" dirty="0">
                <a:latin typeface="Garamond" panose="02020404030301010803" pitchFamily="18" charset="0"/>
              </a:rPr>
              <a:t>Sequential model </a:t>
            </a:r>
            <a:r>
              <a:rPr lang="en-US" b="0" dirty="0">
                <a:latin typeface="Garamond" panose="02020404030301010803" pitchFamily="18" charset="0"/>
              </a:rPr>
              <a:t>in </a:t>
            </a:r>
            <a:r>
              <a:rPr lang="en-US" b="0" dirty="0" err="1">
                <a:latin typeface="Garamond" panose="02020404030301010803" pitchFamily="18" charset="0"/>
              </a:rPr>
              <a:t>keras</a:t>
            </a:r>
            <a:r>
              <a:rPr lang="en-US" b="0" dirty="0">
                <a:latin typeface="Garamond" panose="02020404030301010803" pitchFamily="18" charset="0"/>
              </a:rPr>
              <a:t>. After the model is trained, the whole thing is turned into a </a:t>
            </a:r>
            <a:r>
              <a:rPr lang="en-US" u="sng" dirty="0" err="1">
                <a:latin typeface="Garamond" panose="02020404030301010803" pitchFamily="18" charset="0"/>
              </a:rPr>
              <a:t>numpy</a:t>
            </a:r>
            <a:r>
              <a:rPr lang="en-US" u="sng" dirty="0">
                <a:latin typeface="Garamond" panose="02020404030301010803" pitchFamily="18" charset="0"/>
              </a:rPr>
              <a:t> array</a:t>
            </a:r>
            <a:r>
              <a:rPr lang="en-US" b="0" dirty="0">
                <a:latin typeface="Garamond" panose="02020404030301010803" pitchFamily="18" charset="0"/>
              </a:rPr>
              <a:t> and saved as chatbot_model.h5.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B706C0-667F-4FCD-AACF-3CF332EE6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888" y="1518802"/>
            <a:ext cx="6192794" cy="142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9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545"/>
    </mc:Choice>
    <mc:Fallback xmlns="">
      <p:transition spd="slow" advTm="7254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CD75-9DC0-4EC6-9E5E-8D4D6907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/>
              </a:rPr>
              <a:t>Model Chatbot Cont.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B1144-BAAF-438E-89AB-D0456ED49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714375"/>
            <a:ext cx="4436269" cy="3957637"/>
          </a:xfrm>
        </p:spPr>
        <p:txBody>
          <a:bodyPr/>
          <a:lstStyle/>
          <a:p>
            <a:r>
              <a:rPr lang="en-US" b="0" dirty="0">
                <a:latin typeface="Garamond" panose="02020404030301010803" pitchFamily="18" charset="0"/>
              </a:rPr>
              <a:t>Multiple functions are built to get the input data from the GUI and do the predictions. Text sentences are cleaned up and made it to a </a:t>
            </a:r>
            <a:r>
              <a:rPr lang="en-US" u="sng" dirty="0">
                <a:latin typeface="Garamond" panose="02020404030301010803" pitchFamily="18" charset="0"/>
              </a:rPr>
              <a:t>bag of words </a:t>
            </a:r>
            <a:r>
              <a:rPr lang="en-US" b="0" dirty="0">
                <a:latin typeface="Garamond" panose="02020404030301010803" pitchFamily="18" charset="0"/>
              </a:rPr>
              <a:t>that are used for predicting classes. </a:t>
            </a:r>
          </a:p>
          <a:p>
            <a:r>
              <a:rPr lang="en-US" b="0" dirty="0">
                <a:latin typeface="Garamond" panose="02020404030301010803" pitchFamily="18" charset="0"/>
              </a:rPr>
              <a:t>Function takes the list outputted and checks the json file and outputs the most response with the highest probability.</a:t>
            </a:r>
          </a:p>
          <a:p>
            <a:r>
              <a:rPr lang="en-US" b="0" dirty="0">
                <a:latin typeface="Garamond" panose="02020404030301010803" pitchFamily="18" charset="0"/>
              </a:rPr>
              <a:t>Created GUI with </a:t>
            </a:r>
            <a:r>
              <a:rPr lang="en-US" u="sng" dirty="0" err="1">
                <a:latin typeface="Garamond" panose="02020404030301010803" pitchFamily="18" charset="0"/>
              </a:rPr>
              <a:t>tkinter</a:t>
            </a:r>
            <a:r>
              <a:rPr lang="en-US" b="0" dirty="0">
                <a:latin typeface="Garamond" panose="02020404030301010803" pitchFamily="18" charset="0"/>
              </a:rPr>
              <a:t>, a Python library that allows us to create custom interfaces.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ABAC14-C8DA-4E38-96B4-1C9969DFE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176" y="963205"/>
            <a:ext cx="2489191" cy="328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4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545"/>
    </mc:Choice>
    <mc:Fallback xmlns="">
      <p:transition spd="slow" advTm="72545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A5508CE72E204F84812AC62150614D" ma:contentTypeVersion="7" ma:contentTypeDescription="Create a new document." ma:contentTypeScope="" ma:versionID="0ed8095a88536c95d76916781f19a0ae">
  <xsd:schema xmlns:xsd="http://www.w3.org/2001/XMLSchema" xmlns:xs="http://www.w3.org/2001/XMLSchema" xmlns:p="http://schemas.microsoft.com/office/2006/metadata/properties" xmlns:ns3="e7db67cf-3b53-44fa-9dee-be492ccc479e" xmlns:ns4="7dda76ea-3a70-421e-b2cc-910c8bea63ce" targetNamespace="http://schemas.microsoft.com/office/2006/metadata/properties" ma:root="true" ma:fieldsID="360d277ab4343acb8a693cec6980a815" ns3:_="" ns4:_="">
    <xsd:import namespace="e7db67cf-3b53-44fa-9dee-be492ccc479e"/>
    <xsd:import namespace="7dda76ea-3a70-421e-b2cc-910c8bea63c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db67cf-3b53-44fa-9dee-be492ccc47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da76ea-3a70-421e-b2cc-910c8bea63c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1A19DF-EC9A-4F77-9025-475209B488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db67cf-3b53-44fa-9dee-be492ccc479e"/>
    <ds:schemaRef ds:uri="7dda76ea-3a70-421e-b2cc-910c8bea63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95F1DC-0750-43E5-A64D-8F31800D0215}">
  <ds:schemaRefs>
    <ds:schemaRef ds:uri="http://purl.org/dc/dcmitype/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terms/"/>
    <ds:schemaRef ds:uri="7dda76ea-3a70-421e-b2cc-910c8bea63ce"/>
    <ds:schemaRef ds:uri="e7db67cf-3b53-44fa-9dee-be492ccc479e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6E308208-773C-4098-B79E-A7EEE94BA2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</TotalTime>
  <Words>722</Words>
  <Application>Microsoft Office PowerPoint</Application>
  <PresentationFormat>On-screen Show (16:9)</PresentationFormat>
  <Paragraphs>63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Wingdings</vt:lpstr>
      <vt:lpstr>Garamond</vt:lpstr>
      <vt:lpstr>Arial</vt:lpstr>
      <vt:lpstr>Arial Black</vt:lpstr>
      <vt:lpstr>Calibri</vt:lpstr>
      <vt:lpstr>Office Theme</vt:lpstr>
      <vt:lpstr>Advanced Machine Learning 64061 Final Project - Chatbots</vt:lpstr>
      <vt:lpstr>Chatbots</vt:lpstr>
      <vt:lpstr>Types of Chatbots</vt:lpstr>
      <vt:lpstr>Architecture  </vt:lpstr>
      <vt:lpstr>NLP (Natural Language Processing) </vt:lpstr>
      <vt:lpstr>Building a simple Chatbot</vt:lpstr>
      <vt:lpstr>Model Chatbot Cont. </vt:lpstr>
      <vt:lpstr>Model Chatbot Cont. </vt:lpstr>
      <vt:lpstr>Model Chatbot Cont. 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Analytics 64036 Group Project</dc:title>
  <dc:creator>Tanmoy Kumar</dc:creator>
  <cp:lastModifiedBy>Tanmoy Kumar</cp:lastModifiedBy>
  <cp:revision>26</cp:revision>
  <dcterms:modified xsi:type="dcterms:W3CDTF">2021-05-03T20:19:33Z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0x01010087A5508CE72E204F84812AC62150614D</vt:lpwstr>
  </property>
</Properties>
</file>