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7"/>
  </p:notesMasterIdLst>
  <p:sldIdLst>
    <p:sldId id="256" r:id="rId2"/>
    <p:sldId id="257" r:id="rId3"/>
    <p:sldId id="298" r:id="rId4"/>
    <p:sldId id="299" r:id="rId5"/>
    <p:sldId id="300" r:id="rId6"/>
  </p:sldIdLst>
  <p:sldSz cx="9144000" cy="5143500" type="screen16x9"/>
  <p:notesSz cx="6858000" cy="9144000"/>
  <p:embeddedFontLst>
    <p:embeddedFont>
      <p:font typeface="Agency FB" panose="020B0503020202020204" pitchFamily="34" charset="0"/>
      <p:regular r:id="rId8"/>
      <p:bold r:id="rId9"/>
    </p:embeddedFont>
    <p:embeddedFont>
      <p:font typeface="Arial Black" panose="020B0A04020102020204" pitchFamily="34" charset="0"/>
      <p:regular r:id="rId10"/>
      <p:bold r:id="rId11"/>
    </p:embeddedFont>
    <p:embeddedFont>
      <p:font typeface="Calibri" panose="020F0502020204030204" pitchFamily="34" charset="0"/>
      <p:regular r:id="rId12"/>
      <p:bold r:id="rId13"/>
      <p:italic r:id="rId14"/>
      <p:boldItalic r:id="rId15"/>
    </p:embeddedFont>
    <p:embeddedFont>
      <p:font typeface="Garamond" panose="02020404030301010803"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Welcome to your course on Machine Learning.</a:t>
            </a:r>
            <a:endParaRPr/>
          </a:p>
        </p:txBody>
      </p:sp>
      <p:sp>
        <p:nvSpPr>
          <p:cNvPr id="68" name="Google Shape;6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Before we begin, it is important that understand what we mean by machine learning.  Machine learning is a part of AI, a branch of science born in the 1950s.  AI can be broadly thought of as “the effort to automate intellectual tasks normally performed by humans”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Initially, many experts believed that human-level artificial intelligence could be achieved by having programmers handcraft a sufficiently large set of explicit rules for manipulating knowledge. This approach is known as </a:t>
            </a:r>
            <a:r>
              <a:rPr lang="en-US" sz="1200" i="1">
                <a:solidFill>
                  <a:schemeClr val="dk1"/>
                </a:solidFill>
                <a:latin typeface="Calibri"/>
                <a:ea typeface="Calibri"/>
                <a:cs typeface="Calibri"/>
                <a:sym typeface="Calibri"/>
              </a:rPr>
              <a:t>symbolic AI, </a:t>
            </a:r>
            <a:r>
              <a:rPr lang="en-US" sz="1200" i="0">
                <a:solidFill>
                  <a:schemeClr val="dk1"/>
                </a:solidFill>
                <a:latin typeface="Calibri"/>
                <a:ea typeface="Calibri"/>
                <a:cs typeface="Calibri"/>
                <a:sym typeface="Calibri"/>
              </a:rPr>
              <a:t> and while </a:t>
            </a:r>
            <a:r>
              <a:rPr lang="en-US" sz="1200">
                <a:solidFill>
                  <a:schemeClr val="dk1"/>
                </a:solidFill>
                <a:latin typeface="Calibri"/>
                <a:ea typeface="Calibri"/>
                <a:cs typeface="Calibri"/>
                <a:sym typeface="Calibri"/>
              </a:rPr>
              <a:t>suitable to solve well-defined, logical problems, such as playing chess, it turned out to be intractable to figure out explicit rules for solving more complex, fuzzy problems, such as image classification, speech recognition, and language translation. A new approach arose to take symbolic AI’s place: </a:t>
            </a:r>
            <a:r>
              <a:rPr lang="en-US" sz="1200" i="1">
                <a:solidFill>
                  <a:schemeClr val="dk1"/>
                </a:solidFill>
                <a:latin typeface="Calibri"/>
                <a:ea typeface="Calibri"/>
                <a:cs typeface="Calibri"/>
                <a:sym typeface="Calibri"/>
              </a:rPr>
              <a:t>machine learning</a:t>
            </a:r>
            <a:r>
              <a:rPr lang="en-US" sz="1200">
                <a:solidFill>
                  <a:schemeClr val="dk1"/>
                </a:solidFill>
                <a:latin typeface="Calibri"/>
                <a:ea typeface="Calibri"/>
                <a:cs typeface="Calibri"/>
                <a:sym typeface="Calibri"/>
              </a:rPr>
              <a:t>. </a:t>
            </a:r>
            <a:endParaRPr/>
          </a:p>
          <a:p>
            <a:pPr marL="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To do ML, requires three things: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Input data points (Experience in the above definition)</a:t>
            </a:r>
            <a:r>
              <a:rPr lang="en-US" sz="1200">
                <a:solidFill>
                  <a:schemeClr val="dk1"/>
                </a:solidFill>
                <a:latin typeface="Calibri"/>
                <a:ea typeface="Calibri"/>
                <a:cs typeface="Calibri"/>
                <a:sym typeface="Calibri"/>
              </a:rPr>
              <a:t>—For instance, if the task is speech recognition, these data points could be sound files of people speaking.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Examples of the expected output</a:t>
            </a:r>
            <a:r>
              <a:rPr lang="en-US" sz="1200">
                <a:solidFill>
                  <a:schemeClr val="dk1"/>
                </a:solidFill>
                <a:latin typeface="Calibri"/>
                <a:ea typeface="Calibri"/>
                <a:cs typeface="Calibri"/>
                <a:sym typeface="Calibri"/>
              </a:rPr>
              <a:t>—In a speech-recognition task, these could be human-generated transcripts of sound files.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 </a:t>
            </a:r>
            <a:r>
              <a:rPr lang="en-US" sz="1200" i="1">
                <a:solidFill>
                  <a:schemeClr val="dk1"/>
                </a:solidFill>
                <a:latin typeface="Calibri"/>
                <a:ea typeface="Calibri"/>
                <a:cs typeface="Calibri"/>
                <a:sym typeface="Calibri"/>
              </a:rPr>
              <a:t>A way to measure whether the algorithm is doing a good job (Performance)</a:t>
            </a:r>
            <a:r>
              <a:rPr lang="en-US" sz="1200">
                <a:solidFill>
                  <a:schemeClr val="dk1"/>
                </a:solidFill>
                <a:latin typeface="Calibri"/>
                <a:ea typeface="Calibri"/>
                <a:cs typeface="Calibri"/>
                <a:sym typeface="Calibri"/>
              </a:rPr>
              <a:t>—This is necessary in order to determine the distance between the algorithm’s current output and its expected output. The measurement is used as a feedback signal to adjust the way the algorithm works.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Excerpt From: François Chollet. “Deep Learning with R MEAP V01.”</a:t>
            </a:r>
            <a:endParaRPr/>
          </a:p>
          <a:p>
            <a:pPr marL="0" lvl="0" indent="0" algn="l" rtl="0">
              <a:lnSpc>
                <a:spcPct val="100000"/>
              </a:lnSpc>
              <a:spcBef>
                <a:spcPts val="0"/>
              </a:spcBef>
              <a:spcAft>
                <a:spcPts val="0"/>
              </a:spcAft>
              <a:buSzPts val="1400"/>
              <a:buNone/>
            </a:pPr>
            <a:endParaRPr/>
          </a:p>
        </p:txBody>
      </p:sp>
      <p:sp>
        <p:nvSpPr>
          <p:cNvPr id="76" name="Google Shape;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pic>
        <p:nvPicPr>
          <p:cNvPr id="22" name="Google Shape;22;p2"/>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23" name="Google Shape;23;p2"/>
          <p:cNvPicPr preferRelativeResize="0"/>
          <p:nvPr/>
        </p:nvPicPr>
        <p:blipFill rotWithShape="1">
          <a:blip r:embed="rId3">
            <a:alphaModFix/>
          </a:blip>
          <a:srcRect/>
          <a:stretch/>
        </p:blipFill>
        <p:spPr>
          <a:xfrm>
            <a:off x="-152395" y="4763159"/>
            <a:ext cx="4517081" cy="451708"/>
          </a:xfrm>
          <a:prstGeom prst="rect">
            <a:avLst/>
          </a:prstGeom>
          <a:noFill/>
          <a:ln>
            <a:noFill/>
          </a:ln>
        </p:spPr>
      </p:pic>
      <p:pic>
        <p:nvPicPr>
          <p:cNvPr id="24" name="Google Shape;24;p2"/>
          <p:cNvPicPr preferRelativeResize="0"/>
          <p:nvPr/>
        </p:nvPicPr>
        <p:blipFill rotWithShape="1">
          <a:blip r:embed="rId4">
            <a:alphaModFix/>
          </a:blip>
          <a:srcRect/>
          <a:stretch/>
        </p:blipFill>
        <p:spPr>
          <a:xfrm>
            <a:off x="0" y="0"/>
            <a:ext cx="2367591" cy="5143500"/>
          </a:xfrm>
          <a:prstGeom prst="rect">
            <a:avLst/>
          </a:prstGeom>
          <a:noFill/>
          <a:ln>
            <a:noFill/>
          </a:ln>
        </p:spPr>
      </p:pic>
      <p:sp>
        <p:nvSpPr>
          <p:cNvPr id="25" name="Google Shape;25;p2"/>
          <p:cNvSpPr txBox="1">
            <a:spLocks noGrp="1"/>
          </p:cNvSpPr>
          <p:nvPr>
            <p:ph type="ctrTitle"/>
          </p:nvPr>
        </p:nvSpPr>
        <p:spPr>
          <a:xfrm>
            <a:off x="725714" y="841772"/>
            <a:ext cx="7772400" cy="250974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3600"/>
              <a:buFont typeface="Arial Black"/>
              <a:buNone/>
              <a:defRPr sz="3600" b="1" i="0">
                <a:solidFill>
                  <a:schemeClr val="lt1"/>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143000" y="3565128"/>
            <a:ext cx="6858000" cy="124182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lt1"/>
              </a:buClr>
              <a:buSzPts val="2000"/>
              <a:buNone/>
              <a:defRPr sz="2000" b="1" i="0">
                <a:solidFill>
                  <a:schemeClr val="lt1"/>
                </a:solidFill>
                <a:latin typeface="Arial"/>
                <a:ea typeface="Arial"/>
                <a:cs typeface="Arial"/>
                <a:sym typeface="Arial"/>
              </a:defRPr>
            </a:lvl1pPr>
            <a:lvl2pPr lvl="1" algn="ctr">
              <a:lnSpc>
                <a:spcPct val="90000"/>
              </a:lnSpc>
              <a:spcBef>
                <a:spcPts val="375"/>
              </a:spcBef>
              <a:spcAft>
                <a:spcPts val="0"/>
              </a:spcAft>
              <a:buClr>
                <a:srgbClr val="757070"/>
              </a:buClr>
              <a:buSzPts val="1500"/>
              <a:buNone/>
              <a:defRPr sz="1500"/>
            </a:lvl2pPr>
            <a:lvl3pPr lvl="2" algn="ctr">
              <a:lnSpc>
                <a:spcPct val="90000"/>
              </a:lnSpc>
              <a:spcBef>
                <a:spcPts val="375"/>
              </a:spcBef>
              <a:spcAft>
                <a:spcPts val="0"/>
              </a:spcAft>
              <a:buClr>
                <a:srgbClr val="757070"/>
              </a:buClr>
              <a:buSzPts val="1350"/>
              <a:buNone/>
              <a:defRPr sz="1350"/>
            </a:lvl3pPr>
            <a:lvl4pPr lvl="3" algn="ctr">
              <a:lnSpc>
                <a:spcPct val="90000"/>
              </a:lnSpc>
              <a:spcBef>
                <a:spcPts val="375"/>
              </a:spcBef>
              <a:spcAft>
                <a:spcPts val="0"/>
              </a:spcAft>
              <a:buClr>
                <a:srgbClr val="757070"/>
              </a:buClr>
              <a:buSzPts val="1200"/>
              <a:buNone/>
              <a:defRPr sz="1200"/>
            </a:lvl4pPr>
            <a:lvl5pPr lvl="4" algn="ctr">
              <a:lnSpc>
                <a:spcPct val="90000"/>
              </a:lnSpc>
              <a:spcBef>
                <a:spcPts val="375"/>
              </a:spcBef>
              <a:spcAft>
                <a:spcPts val="0"/>
              </a:spcAft>
              <a:buClr>
                <a:srgbClr val="757070"/>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pic>
        <p:nvPicPr>
          <p:cNvPr id="27" name="Google Shape;27;p2"/>
          <p:cNvPicPr preferRelativeResize="0"/>
          <p:nvPr/>
        </p:nvPicPr>
        <p:blipFill rotWithShape="1">
          <a:blip r:embed="rId5">
            <a:alphaModFix/>
          </a:blip>
          <a:srcRect/>
          <a:stretch/>
        </p:blipFill>
        <p:spPr>
          <a:xfrm>
            <a:off x="1" y="1"/>
            <a:ext cx="2346960" cy="1066800"/>
          </a:xfrm>
          <a:prstGeom prst="rect">
            <a:avLst/>
          </a:prstGeom>
          <a:noFill/>
          <a:ln>
            <a:noFill/>
          </a:ln>
        </p:spPr>
      </p:pic>
      <p:pic>
        <p:nvPicPr>
          <p:cNvPr id="28" name="Google Shape;28;p2"/>
          <p:cNvPicPr preferRelativeResize="0"/>
          <p:nvPr/>
        </p:nvPicPr>
        <p:blipFill rotWithShape="1">
          <a:blip r:embed="rId6">
            <a:alphaModFix/>
          </a:blip>
          <a:srcRect/>
          <a:stretch/>
        </p:blipFill>
        <p:spPr>
          <a:xfrm>
            <a:off x="6988384" y="4763159"/>
            <a:ext cx="1539796" cy="3084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rgbClr val="002060"/>
              </a:buClr>
              <a:buSzPts val="1800"/>
              <a:buChar char="•"/>
              <a:defRPr sz="1800"/>
            </a:lvl1pPr>
            <a:lvl2pPr marL="914400" lvl="1" indent="-330200" algn="l">
              <a:lnSpc>
                <a:spcPct val="90000"/>
              </a:lnSpc>
              <a:spcBef>
                <a:spcPts val="375"/>
              </a:spcBef>
              <a:spcAft>
                <a:spcPts val="0"/>
              </a:spcAft>
              <a:buClr>
                <a:srgbClr val="757070"/>
              </a:buClr>
              <a:buSzPts val="1600"/>
              <a:buChar char="•"/>
              <a:defRPr sz="1600"/>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750"/>
              </a:spcBef>
              <a:spcAft>
                <a:spcPts val="0"/>
              </a:spcAft>
              <a:buClr>
                <a:srgbClr val="002060"/>
              </a:buClr>
              <a:buSzPts val="2000"/>
              <a:buChar char="•"/>
              <a:defRPr sz="2000"/>
            </a:lvl1pPr>
            <a:lvl2pPr marL="914400" lvl="1" indent="-342900" algn="l">
              <a:lnSpc>
                <a:spcPct val="90000"/>
              </a:lnSpc>
              <a:spcBef>
                <a:spcPts val="375"/>
              </a:spcBef>
              <a:spcAft>
                <a:spcPts val="0"/>
              </a:spcAft>
              <a:buClr>
                <a:srgbClr val="757070"/>
              </a:buClr>
              <a:buSzPts val="1800"/>
              <a:buChar char="•"/>
              <a:defRPr/>
            </a:lvl2pPr>
            <a:lvl3pPr marL="1371600" lvl="2" indent="-342900" algn="l">
              <a:lnSpc>
                <a:spcPct val="90000"/>
              </a:lnSpc>
              <a:spcBef>
                <a:spcPts val="375"/>
              </a:spcBef>
              <a:spcAft>
                <a:spcPts val="0"/>
              </a:spcAft>
              <a:buClr>
                <a:srgbClr val="757070"/>
              </a:buClr>
              <a:buSzPts val="1800"/>
              <a:buChar char="•"/>
              <a:defRPr/>
            </a:lvl3pPr>
            <a:lvl4pPr marL="1828800" lvl="3" indent="-342900" algn="l">
              <a:lnSpc>
                <a:spcPct val="90000"/>
              </a:lnSpc>
              <a:spcBef>
                <a:spcPts val="375"/>
              </a:spcBef>
              <a:spcAft>
                <a:spcPts val="0"/>
              </a:spcAft>
              <a:buClr>
                <a:srgbClr val="757070"/>
              </a:buClr>
              <a:buSzPts val="1800"/>
              <a:buChar char="•"/>
              <a:defRPr/>
            </a:lvl4pPr>
            <a:lvl5pPr marL="2286000" lvl="4" indent="-342900" algn="l">
              <a:lnSpc>
                <a:spcPct val="90000"/>
              </a:lnSpc>
              <a:spcBef>
                <a:spcPts val="375"/>
              </a:spcBef>
              <a:spcAft>
                <a:spcPts val="0"/>
              </a:spcAft>
              <a:buClr>
                <a:srgbClr val="757070"/>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02060"/>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53" name="Google Shape;53;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8">
            <a:alphaModFix/>
          </a:blip>
          <a:srcRect/>
          <a:stretch/>
        </p:blipFill>
        <p:spPr>
          <a:xfrm>
            <a:off x="0" y="4749165"/>
            <a:ext cx="9144000" cy="394335"/>
          </a:xfrm>
          <a:prstGeom prst="rect">
            <a:avLst/>
          </a:prstGeom>
          <a:noFill/>
          <a:ln>
            <a:noFill/>
          </a:ln>
        </p:spPr>
      </p:pic>
      <p:pic>
        <p:nvPicPr>
          <p:cNvPr id="11" name="Google Shape;11;p1"/>
          <p:cNvPicPr preferRelativeResize="0"/>
          <p:nvPr/>
        </p:nvPicPr>
        <p:blipFill rotWithShape="1">
          <a:blip r:embed="rId9">
            <a:alphaModFix/>
          </a:blip>
          <a:srcRect/>
          <a:stretch/>
        </p:blipFill>
        <p:spPr>
          <a:xfrm>
            <a:off x="-152395" y="4763159"/>
            <a:ext cx="4517081" cy="451708"/>
          </a:xfrm>
          <a:prstGeom prst="rect">
            <a:avLst/>
          </a:prstGeom>
          <a:noFill/>
          <a:ln>
            <a:noFill/>
          </a:ln>
        </p:spPr>
      </p:pic>
      <p:pic>
        <p:nvPicPr>
          <p:cNvPr id="12" name="Google Shape;12;p1"/>
          <p:cNvPicPr preferRelativeResize="0"/>
          <p:nvPr/>
        </p:nvPicPr>
        <p:blipFill rotWithShape="1">
          <a:blip r:embed="rId10">
            <a:alphaModFix/>
          </a:blip>
          <a:srcRect/>
          <a:stretch/>
        </p:blipFill>
        <p:spPr>
          <a:xfrm>
            <a:off x="-10315" y="0"/>
            <a:ext cx="2367591" cy="5143500"/>
          </a:xfrm>
          <a:prstGeom prst="rect">
            <a:avLst/>
          </a:prstGeom>
          <a:noFill/>
          <a:ln>
            <a:noFill/>
          </a:ln>
        </p:spPr>
      </p:pic>
      <p:sp>
        <p:nvSpPr>
          <p:cNvPr id="13" name="Google Shape;13;p1"/>
          <p:cNvSpPr txBox="1">
            <a:spLocks noGrp="1"/>
          </p:cNvSpPr>
          <p:nvPr>
            <p:ph type="title"/>
          </p:nvPr>
        </p:nvSpPr>
        <p:spPr>
          <a:xfrm>
            <a:off x="1618344" y="0"/>
            <a:ext cx="6897006" cy="10656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2060"/>
              </a:buClr>
              <a:buSzPts val="2400"/>
              <a:buFont typeface="Arial"/>
              <a:buNone/>
              <a:defRPr sz="24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628650" y="1369219"/>
            <a:ext cx="7886700" cy="285573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750"/>
              </a:spcBef>
              <a:spcAft>
                <a:spcPts val="0"/>
              </a:spcAft>
              <a:buClr>
                <a:srgbClr val="002060"/>
              </a:buClr>
              <a:buSzPts val="2000"/>
              <a:buFont typeface="Arial"/>
              <a:buChar char="•"/>
              <a:defRPr sz="2000" b="1" i="0" u="none" strike="noStrike" cap="none">
                <a:solidFill>
                  <a:srgbClr val="002060"/>
                </a:solidFill>
                <a:latin typeface="Arial"/>
                <a:ea typeface="Arial"/>
                <a:cs typeface="Arial"/>
                <a:sym typeface="Arial"/>
              </a:defRPr>
            </a:lvl1pPr>
            <a:lvl2pPr marL="914400" marR="0" lvl="1" indent="-330200" algn="l" rtl="0">
              <a:lnSpc>
                <a:spcPct val="90000"/>
              </a:lnSpc>
              <a:spcBef>
                <a:spcPts val="375"/>
              </a:spcBef>
              <a:spcAft>
                <a:spcPts val="0"/>
              </a:spcAft>
              <a:buClr>
                <a:srgbClr val="757070"/>
              </a:buClr>
              <a:buSzPts val="1600"/>
              <a:buFont typeface="Arial"/>
              <a:buChar char="•"/>
              <a:defRPr sz="1600" b="0" i="0" u="none" strike="noStrike" cap="none">
                <a:solidFill>
                  <a:srgbClr val="757070"/>
                </a:solidFill>
                <a:latin typeface="Arial"/>
                <a:ea typeface="Arial"/>
                <a:cs typeface="Arial"/>
                <a:sym typeface="Arial"/>
              </a:defRPr>
            </a:lvl2pPr>
            <a:lvl3pPr marL="1371600" marR="0" lvl="2" indent="-323850" algn="l" rtl="0">
              <a:lnSpc>
                <a:spcPct val="90000"/>
              </a:lnSpc>
              <a:spcBef>
                <a:spcPts val="375"/>
              </a:spcBef>
              <a:spcAft>
                <a:spcPts val="0"/>
              </a:spcAft>
              <a:buClr>
                <a:srgbClr val="757070"/>
              </a:buClr>
              <a:buSzPts val="1500"/>
              <a:buFont typeface="Arial"/>
              <a:buChar char="•"/>
              <a:defRPr sz="1500" b="0" i="0" u="none" strike="noStrike" cap="none">
                <a:solidFill>
                  <a:srgbClr val="757070"/>
                </a:solidFill>
                <a:latin typeface="Arial"/>
                <a:ea typeface="Arial"/>
                <a:cs typeface="Arial"/>
                <a:sym typeface="Arial"/>
              </a:defRPr>
            </a:lvl3pPr>
            <a:lvl4pPr marL="1828800" marR="0" lvl="3"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4pPr>
            <a:lvl5pPr marL="2286000" marR="0" lvl="4" indent="-314325" algn="l" rtl="0">
              <a:lnSpc>
                <a:spcPct val="90000"/>
              </a:lnSpc>
              <a:spcBef>
                <a:spcPts val="375"/>
              </a:spcBef>
              <a:spcAft>
                <a:spcPts val="0"/>
              </a:spcAft>
              <a:buClr>
                <a:srgbClr val="757070"/>
              </a:buClr>
              <a:buSzPts val="1350"/>
              <a:buFont typeface="Arial"/>
              <a:buChar char="•"/>
              <a:defRPr sz="1350" b="0" i="0" u="none" strike="noStrike" cap="none">
                <a:solidFill>
                  <a:srgbClr val="757070"/>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2696365" y="4767263"/>
            <a:ext cx="451153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145143" y="4767263"/>
            <a:ext cx="481735"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1"/>
          <p:cNvPicPr preferRelativeResize="0"/>
          <p:nvPr/>
        </p:nvPicPr>
        <p:blipFill rotWithShape="1">
          <a:blip r:embed="rId11">
            <a:alphaModFix/>
          </a:blip>
          <a:srcRect/>
          <a:stretch/>
        </p:blipFill>
        <p:spPr>
          <a:xfrm>
            <a:off x="-19131" y="-14513"/>
            <a:ext cx="1789607" cy="813458"/>
          </a:xfrm>
          <a:prstGeom prst="rect">
            <a:avLst/>
          </a:prstGeom>
          <a:noFill/>
          <a:ln>
            <a:noFill/>
          </a:ln>
        </p:spPr>
      </p:pic>
      <p:sp>
        <p:nvSpPr>
          <p:cNvPr id="18" name="Google Shape;1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pic>
        <p:nvPicPr>
          <p:cNvPr id="19" name="Google Shape;19;p1"/>
          <p:cNvPicPr preferRelativeResize="0"/>
          <p:nvPr/>
        </p:nvPicPr>
        <p:blipFill rotWithShape="1">
          <a:blip r:embed="rId12">
            <a:alphaModFix/>
          </a:blip>
          <a:srcRect/>
          <a:stretch/>
        </p:blipFill>
        <p:spPr>
          <a:xfrm>
            <a:off x="8508093" y="4442028"/>
            <a:ext cx="523665" cy="444097"/>
          </a:xfrm>
          <a:prstGeom prst="rect">
            <a:avLst/>
          </a:prstGeom>
          <a:noFill/>
          <a:ln>
            <a:noFill/>
          </a:ln>
        </p:spPr>
      </p:pic>
      <p:pic>
        <p:nvPicPr>
          <p:cNvPr id="20" name="Google Shape;20;p1"/>
          <p:cNvPicPr preferRelativeResize="0"/>
          <p:nvPr/>
        </p:nvPicPr>
        <p:blipFill rotWithShape="1">
          <a:blip r:embed="rId13">
            <a:alphaModFix/>
          </a:blip>
          <a:srcRect/>
          <a:stretch/>
        </p:blipFill>
        <p:spPr>
          <a:xfrm>
            <a:off x="7105017" y="4763159"/>
            <a:ext cx="1539796" cy="30849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9"/>
          <p:cNvSpPr txBox="1">
            <a:spLocks noGrp="1"/>
          </p:cNvSpPr>
          <p:nvPr>
            <p:ph type="ctrTitle"/>
          </p:nvPr>
        </p:nvSpPr>
        <p:spPr>
          <a:xfrm>
            <a:off x="871186" y="1033849"/>
            <a:ext cx="7772400" cy="158790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3600"/>
              <a:buFont typeface="Garamond"/>
              <a:buNone/>
            </a:pPr>
            <a:r>
              <a:rPr lang="en-US" dirty="0">
                <a:latin typeface="Garamond"/>
                <a:ea typeface="Garamond"/>
                <a:cs typeface="Garamond"/>
                <a:sym typeface="Garamond"/>
              </a:rPr>
              <a:t>Machine Learning 64060</a:t>
            </a:r>
            <a:br>
              <a:rPr lang="en-US" dirty="0">
                <a:latin typeface="Garamond"/>
                <a:ea typeface="Garamond"/>
                <a:cs typeface="Garamond"/>
                <a:sym typeface="Garamond"/>
              </a:rPr>
            </a:br>
            <a:r>
              <a:rPr lang="en-US" dirty="0">
                <a:latin typeface="Garamond"/>
                <a:ea typeface="Garamond"/>
                <a:cs typeface="Garamond"/>
                <a:sym typeface="Garamond"/>
              </a:rPr>
              <a:t>Final Assignment</a:t>
            </a:r>
            <a:endParaRPr sz="4400" dirty="0"/>
          </a:p>
        </p:txBody>
      </p:sp>
      <p:sp>
        <p:nvSpPr>
          <p:cNvPr id="2" name="TextBox 1">
            <a:extLst>
              <a:ext uri="{FF2B5EF4-FFF2-40B4-BE49-F238E27FC236}">
                <a16:creationId xmlns:a16="http://schemas.microsoft.com/office/drawing/2014/main" id="{87756431-D6B4-4B67-95B3-D40DF956BD90}"/>
              </a:ext>
            </a:extLst>
          </p:cNvPr>
          <p:cNvSpPr txBox="1"/>
          <p:nvPr/>
        </p:nvSpPr>
        <p:spPr>
          <a:xfrm>
            <a:off x="6536535" y="3021804"/>
            <a:ext cx="2157412" cy="830997"/>
          </a:xfrm>
          <a:prstGeom prst="rect">
            <a:avLst/>
          </a:prstGeom>
          <a:noFill/>
        </p:spPr>
        <p:txBody>
          <a:bodyPr wrap="square" rtlCol="0">
            <a:spAutoFit/>
          </a:bodyPr>
          <a:lstStyle/>
          <a:p>
            <a:r>
              <a:rPr lang="en-US" sz="2400" dirty="0">
                <a:solidFill>
                  <a:schemeClr val="bg1"/>
                </a:solidFill>
                <a:latin typeface="Agency FB" panose="020B0503020202020204" pitchFamily="34" charset="0"/>
              </a:rPr>
              <a:t> </a:t>
            </a:r>
          </a:p>
          <a:p>
            <a:r>
              <a:rPr lang="en-US" sz="2400" dirty="0">
                <a:solidFill>
                  <a:schemeClr val="bg1"/>
                </a:solidFill>
                <a:latin typeface="Agency FB" panose="020B0503020202020204" pitchFamily="34" charset="0"/>
              </a:rPr>
              <a:t>Tanmoy </a:t>
            </a:r>
            <a:r>
              <a:rPr lang="en-US" sz="2400" dirty="0" err="1">
                <a:solidFill>
                  <a:schemeClr val="bg1"/>
                </a:solidFill>
                <a:latin typeface="Agency FB" panose="020B0503020202020204" pitchFamily="34" charset="0"/>
              </a:rPr>
              <a:t>Kanti</a:t>
            </a:r>
            <a:r>
              <a:rPr lang="en-US" sz="2400" dirty="0">
                <a:solidFill>
                  <a:schemeClr val="bg1"/>
                </a:solidFill>
                <a:latin typeface="Agency FB" panose="020B0503020202020204" pitchFamily="34" charset="0"/>
              </a:rPr>
              <a:t> Kumar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1607344" y="108066"/>
            <a:ext cx="7536656" cy="88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002060"/>
              </a:buClr>
              <a:buSzPts val="2400"/>
              <a:buFont typeface="Garamond"/>
              <a:buNone/>
            </a:pPr>
            <a:r>
              <a:rPr lang="en-US" dirty="0">
                <a:latin typeface="Garamond"/>
                <a:ea typeface="Garamond"/>
                <a:cs typeface="Garamond"/>
                <a:sym typeface="Garamond"/>
              </a:rPr>
              <a:t>Problem Statement</a:t>
            </a:r>
            <a:endParaRPr dirty="0"/>
          </a:p>
        </p:txBody>
      </p:sp>
      <p:sp>
        <p:nvSpPr>
          <p:cNvPr id="79" name="Google Shape;79;p10"/>
          <p:cNvSpPr txBox="1">
            <a:spLocks noGrp="1"/>
          </p:cNvSpPr>
          <p:nvPr>
            <p:ph type="body" idx="1"/>
          </p:nvPr>
        </p:nvSpPr>
        <p:spPr>
          <a:xfrm>
            <a:off x="964406" y="996016"/>
            <a:ext cx="7805521" cy="3263504"/>
          </a:xfrm>
          <a:prstGeom prst="rect">
            <a:avLst/>
          </a:prstGeom>
          <a:noFill/>
          <a:ln>
            <a:noFill/>
          </a:ln>
        </p:spPr>
        <p:txBody>
          <a:bodyPr spcFirstLastPara="1" wrap="square" lIns="91425" tIns="45700" rIns="91425" bIns="45700" anchor="t" anchorCtr="0">
            <a:noAutofit/>
          </a:bodyPr>
          <a:lstStyle/>
          <a:p>
            <a:pPr marL="171450" lvl="0" indent="-44450" algn="l" rtl="0">
              <a:lnSpc>
                <a:spcPct val="90000"/>
              </a:lnSpc>
              <a:spcBef>
                <a:spcPts val="750"/>
              </a:spcBef>
              <a:spcAft>
                <a:spcPts val="0"/>
              </a:spcAft>
              <a:buClr>
                <a:srgbClr val="002060"/>
              </a:buClr>
              <a:buSzPts val="2000"/>
              <a:buNone/>
            </a:pPr>
            <a:endParaRPr sz="2000" b="0" dirty="0">
              <a:latin typeface="Garamond"/>
              <a:ea typeface="Garamond"/>
              <a:cs typeface="Garamond"/>
              <a:sym typeface="Garamond"/>
            </a:endParaRPr>
          </a:p>
        </p:txBody>
      </p:sp>
      <p:pic>
        <p:nvPicPr>
          <p:cNvPr id="80" name="Google Shape;80;p10"/>
          <p:cNvPicPr preferRelativeResize="0"/>
          <p:nvPr/>
        </p:nvPicPr>
        <p:blipFill rotWithShape="1">
          <a:blip r:embed="rId3">
            <a:alphaModFix/>
          </a:blip>
          <a:srcRect/>
          <a:stretch/>
        </p:blipFill>
        <p:spPr>
          <a:xfrm>
            <a:off x="8178800" y="4178300"/>
            <a:ext cx="812800" cy="81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E13C-8012-4B98-B696-083A62466F71}"/>
              </a:ext>
            </a:extLst>
          </p:cNvPr>
          <p:cNvSpPr>
            <a:spLocks noGrp="1"/>
          </p:cNvSpPr>
          <p:nvPr>
            <p:ph type="title"/>
          </p:nvPr>
        </p:nvSpPr>
        <p:spPr/>
        <p:txBody>
          <a:bodyPr/>
          <a:lstStyle/>
          <a:p>
            <a:pPr>
              <a:buSzPts val="2400"/>
            </a:pPr>
            <a:r>
              <a:rPr lang="en-US" dirty="0">
                <a:latin typeface="Garamond"/>
              </a:rPr>
              <a:t>Predictive Modeling Method</a:t>
            </a:r>
          </a:p>
        </p:txBody>
      </p:sp>
      <p:sp>
        <p:nvSpPr>
          <p:cNvPr id="3" name="Text Placeholder 2">
            <a:extLst>
              <a:ext uri="{FF2B5EF4-FFF2-40B4-BE49-F238E27FC236}">
                <a16:creationId xmlns:a16="http://schemas.microsoft.com/office/drawing/2014/main" id="{742074D5-5F31-4A31-81DA-C7CE429340DE}"/>
              </a:ext>
            </a:extLst>
          </p:cNvPr>
          <p:cNvSpPr>
            <a:spLocks noGrp="1"/>
          </p:cNvSpPr>
          <p:nvPr>
            <p:ph type="body" idx="1"/>
          </p:nvPr>
        </p:nvSpPr>
        <p:spPr>
          <a:xfrm>
            <a:off x="628650" y="1065620"/>
            <a:ext cx="7886700" cy="3534955"/>
          </a:xfrm>
        </p:spPr>
        <p:txBody>
          <a:bodyPr/>
          <a:lstStyle/>
          <a:p>
            <a:endParaRPr lang="en-US" b="0" dirty="0">
              <a:latin typeface="Garamond" panose="02020404030301010803" pitchFamily="18" charset="0"/>
            </a:endParaRPr>
          </a:p>
        </p:txBody>
      </p:sp>
    </p:spTree>
    <p:extLst>
      <p:ext uri="{BB962C8B-B14F-4D97-AF65-F5344CB8AC3E}">
        <p14:creationId xmlns:p14="http://schemas.microsoft.com/office/powerpoint/2010/main" val="584939498"/>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123E-DCA0-4AEE-AD25-8434DE5FE433}"/>
              </a:ext>
            </a:extLst>
          </p:cNvPr>
          <p:cNvSpPr>
            <a:spLocks noGrp="1"/>
          </p:cNvSpPr>
          <p:nvPr>
            <p:ph type="title"/>
          </p:nvPr>
        </p:nvSpPr>
        <p:spPr/>
        <p:txBody>
          <a:bodyPr/>
          <a:lstStyle/>
          <a:p>
            <a:r>
              <a:rPr lang="en-US" dirty="0">
                <a:latin typeface="Garamond"/>
              </a:rPr>
              <a:t>Analysis Outcome</a:t>
            </a:r>
            <a:endParaRPr lang="en-US" dirty="0"/>
          </a:p>
        </p:txBody>
      </p:sp>
      <p:sp>
        <p:nvSpPr>
          <p:cNvPr id="3" name="Text Placeholder 2">
            <a:extLst>
              <a:ext uri="{FF2B5EF4-FFF2-40B4-BE49-F238E27FC236}">
                <a16:creationId xmlns:a16="http://schemas.microsoft.com/office/drawing/2014/main" id="{86A493E2-FAF5-4BC5-866E-212A28786D81}"/>
              </a:ext>
            </a:extLst>
          </p:cNvPr>
          <p:cNvSpPr>
            <a:spLocks noGrp="1"/>
          </p:cNvSpPr>
          <p:nvPr>
            <p:ph type="body" idx="1"/>
          </p:nvPr>
        </p:nvSpPr>
        <p:spPr>
          <a:xfrm>
            <a:off x="628650" y="1065621"/>
            <a:ext cx="7886700" cy="3159332"/>
          </a:xfrm>
        </p:spPr>
        <p:txBody>
          <a:bodyPr/>
          <a:lstStyle/>
          <a:p>
            <a:endParaRPr lang="en-US" b="0" dirty="0">
              <a:latin typeface="Garamond" panose="02020404030301010803" pitchFamily="18" charset="0"/>
            </a:endParaRPr>
          </a:p>
        </p:txBody>
      </p:sp>
    </p:spTree>
    <p:extLst>
      <p:ext uri="{BB962C8B-B14F-4D97-AF65-F5344CB8AC3E}">
        <p14:creationId xmlns:p14="http://schemas.microsoft.com/office/powerpoint/2010/main" val="233448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DAA5-4C9F-494E-9E02-8E42F9523092}"/>
              </a:ext>
            </a:extLst>
          </p:cNvPr>
          <p:cNvSpPr>
            <a:spLocks noGrp="1"/>
          </p:cNvSpPr>
          <p:nvPr>
            <p:ph type="ctrTitle"/>
          </p:nvPr>
        </p:nvSpPr>
        <p:spPr>
          <a:xfrm>
            <a:off x="725714" y="841772"/>
            <a:ext cx="7772400" cy="1972866"/>
          </a:xfrm>
        </p:spPr>
        <p:txBody>
          <a:bodyPr/>
          <a:lstStyle/>
          <a:p>
            <a:r>
              <a:rPr lang="en-US" dirty="0">
                <a:latin typeface="Garamond" panose="02020404030301010803" pitchFamily="18" charset="0"/>
              </a:rPr>
              <a:t>Thank You</a:t>
            </a:r>
          </a:p>
        </p:txBody>
      </p:sp>
    </p:spTree>
    <p:extLst>
      <p:ext uri="{BB962C8B-B14F-4D97-AF65-F5344CB8AC3E}">
        <p14:creationId xmlns:p14="http://schemas.microsoft.com/office/powerpoint/2010/main" val="2715381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236</TotalTime>
  <Words>301</Words>
  <Application>Microsoft Office PowerPoint</Application>
  <PresentationFormat>On-screen Show (16:9)</PresentationFormat>
  <Paragraphs>22</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Arial Black</vt:lpstr>
      <vt:lpstr>Agency FB</vt:lpstr>
      <vt:lpstr>Arial</vt:lpstr>
      <vt:lpstr>Garamond</vt:lpstr>
      <vt:lpstr>Office Theme</vt:lpstr>
      <vt:lpstr>Machine Learning 64060 Final Assignment</vt:lpstr>
      <vt:lpstr>Problem Statement</vt:lpstr>
      <vt:lpstr>Predictive Modeling Method</vt:lpstr>
      <vt:lpstr>Analysis Outcome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64036 Group Project</dc:title>
  <dc:creator>Tanmoy Kumar</dc:creator>
  <cp:lastModifiedBy>Tanmoy Kumar</cp:lastModifiedBy>
  <cp:revision>14</cp:revision>
  <dcterms:modified xsi:type="dcterms:W3CDTF">2020-12-17T23:34:56Z</dcterms:modified>
</cp:coreProperties>
</file>