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7"/>
  </p:notesMasterIdLst>
  <p:sldIdLst>
    <p:sldId id="256" r:id="rId2"/>
    <p:sldId id="257" r:id="rId3"/>
    <p:sldId id="298" r:id="rId4"/>
    <p:sldId id="299" r:id="rId5"/>
    <p:sldId id="300" r:id="rId6"/>
  </p:sldIdLst>
  <p:sldSz cx="9144000" cy="5143500" type="screen16x9"/>
  <p:notesSz cx="6858000" cy="9144000"/>
  <p:embeddedFontLst>
    <p:embeddedFont>
      <p:font typeface="Agency FB" panose="020B0503020202020204" pitchFamily="34" charset="0"/>
      <p:regular r:id="rId8"/>
      <p:bold r:id="rId9"/>
    </p:embeddedFont>
    <p:embeddedFont>
      <p:font typeface="Arial Black" panose="020B0A04020102020204" pitchFamily="34" charset="0"/>
      <p:regular r:id="rId10"/>
      <p:bold r:id="rId11"/>
    </p:embeddedFont>
    <p:embeddedFont>
      <p:font typeface="Calibri" panose="020F0502020204030204" pitchFamily="34" charset="0"/>
      <p:regular r:id="rId12"/>
      <p:bold r:id="rId13"/>
      <p:italic r:id="rId14"/>
      <p:boldItalic r:id="rId15"/>
    </p:embeddedFont>
    <p:embeddedFont>
      <p:font typeface="Garamond" panose="020204040303010108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to your course on Machine Learning.</a:t>
            </a:r>
            <a:endParaRPr/>
          </a:p>
        </p:txBody>
      </p:sp>
      <p:sp>
        <p:nvSpPr>
          <p:cNvPr id="68" name="Google Shape;6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Before we begin, it is important that understand what we mean by machine learning.  Machine learning is a part of AI, a branch of science born in the 1950s.  AI can be broadly thought of as “the effort to automate intellectual tasks normally performed by humans”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Initially, many experts believed that human-level artificial intelligence could be achieved by having programmers handcraft a sufficiently large set of explicit rules for manipulating knowledge. This approach is known as </a:t>
            </a:r>
            <a:r>
              <a:rPr lang="en-US" sz="1200" i="1">
                <a:solidFill>
                  <a:schemeClr val="dk1"/>
                </a:solidFill>
                <a:latin typeface="Calibri"/>
                <a:ea typeface="Calibri"/>
                <a:cs typeface="Calibri"/>
                <a:sym typeface="Calibri"/>
              </a:rPr>
              <a:t>symbolic AI, </a:t>
            </a:r>
            <a:r>
              <a:rPr lang="en-US" sz="1200" i="0">
                <a:solidFill>
                  <a:schemeClr val="dk1"/>
                </a:solidFill>
                <a:latin typeface="Calibri"/>
                <a:ea typeface="Calibri"/>
                <a:cs typeface="Calibri"/>
                <a:sym typeface="Calibri"/>
              </a:rPr>
              <a:t> and while </a:t>
            </a:r>
            <a:r>
              <a:rPr lang="en-US" sz="1200">
                <a:solidFill>
                  <a:schemeClr val="dk1"/>
                </a:solidFill>
                <a:latin typeface="Calibri"/>
                <a:ea typeface="Calibri"/>
                <a:cs typeface="Calibri"/>
                <a:sym typeface="Calibri"/>
              </a:rPr>
              <a:t>suitable to solve well-defined, logical problems, such as playing chess, it turned out to be intractable to figure out explicit rules for solving more complex, fuzzy problems, such as image classification, speech recognition, and language translation. A new approach arose to take symbolic AI’s place: </a:t>
            </a:r>
            <a:r>
              <a:rPr lang="en-US" sz="1200" i="1">
                <a:solidFill>
                  <a:schemeClr val="dk1"/>
                </a:solidFill>
                <a:latin typeface="Calibri"/>
                <a:ea typeface="Calibri"/>
                <a:cs typeface="Calibri"/>
                <a:sym typeface="Calibri"/>
              </a:rPr>
              <a:t>machine learning</a:t>
            </a: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do ML, requires three things: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Input data points (Experience in the above definition)</a:t>
            </a:r>
            <a:r>
              <a:rPr lang="en-US" sz="1200">
                <a:solidFill>
                  <a:schemeClr val="dk1"/>
                </a:solidFill>
                <a:latin typeface="Calibri"/>
                <a:ea typeface="Calibri"/>
                <a:cs typeface="Calibri"/>
                <a:sym typeface="Calibri"/>
              </a:rPr>
              <a:t>—For instance, if the task is speech recognition, these data points could be sound files of people speaking.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Examples of the expected output</a:t>
            </a:r>
            <a:r>
              <a:rPr lang="en-US" sz="1200">
                <a:solidFill>
                  <a:schemeClr val="dk1"/>
                </a:solidFill>
                <a:latin typeface="Calibri"/>
                <a:ea typeface="Calibri"/>
                <a:cs typeface="Calibri"/>
                <a:sym typeface="Calibri"/>
              </a:rPr>
              <a:t>—In a speech-recognition task, these could be human-generated transcripts of sound files.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A way to measure whether the algorithm is doing a good job (Performance)</a:t>
            </a:r>
            <a:r>
              <a:rPr lang="en-US" sz="1200">
                <a:solidFill>
                  <a:schemeClr val="dk1"/>
                </a:solidFill>
                <a:latin typeface="Calibri"/>
                <a:ea typeface="Calibri"/>
                <a:cs typeface="Calibri"/>
                <a:sym typeface="Calibri"/>
              </a:rPr>
              <a:t>—This is necessary in order to determine the distance between the algorithm’s current output and its expected output. The measurement is used as a feedback signal to adjust the way the algorithm works.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Excerpt From: François Chollet. “Deep Learning with R MEAP V01.”</a:t>
            </a:r>
            <a:endParaRPr/>
          </a:p>
          <a:p>
            <a:pPr marL="0" lvl="0" indent="0" algn="l" rtl="0">
              <a:lnSpc>
                <a:spcPct val="100000"/>
              </a:lnSpc>
              <a:spcBef>
                <a:spcPts val="0"/>
              </a:spcBef>
              <a:spcAft>
                <a:spcPts val="0"/>
              </a:spcAft>
              <a:buSzPts val="1400"/>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pic>
        <p:nvPicPr>
          <p:cNvPr id="22" name="Google Shape;22;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3" name="Google Shape;23;p2"/>
          <p:cNvPicPr preferRelativeResize="0"/>
          <p:nvPr/>
        </p:nvPicPr>
        <p:blipFill rotWithShape="1">
          <a:blip r:embed="rId3">
            <a:alphaModFix/>
          </a:blip>
          <a:srcRect/>
          <a:stretch/>
        </p:blipFill>
        <p:spPr>
          <a:xfrm>
            <a:off x="-152395" y="4763159"/>
            <a:ext cx="4517081" cy="451708"/>
          </a:xfrm>
          <a:prstGeom prst="rect">
            <a:avLst/>
          </a:prstGeom>
          <a:noFill/>
          <a:ln>
            <a:noFill/>
          </a:ln>
        </p:spPr>
      </p:pic>
      <p:pic>
        <p:nvPicPr>
          <p:cNvPr id="24" name="Google Shape;24;p2"/>
          <p:cNvPicPr preferRelativeResize="0"/>
          <p:nvPr/>
        </p:nvPicPr>
        <p:blipFill rotWithShape="1">
          <a:blip r:embed="rId4">
            <a:alphaModFix/>
          </a:blip>
          <a:srcRect/>
          <a:stretch/>
        </p:blipFill>
        <p:spPr>
          <a:xfrm>
            <a:off x="0" y="0"/>
            <a:ext cx="2367591" cy="5143500"/>
          </a:xfrm>
          <a:prstGeom prst="rect">
            <a:avLst/>
          </a:prstGeom>
          <a:noFill/>
          <a:ln>
            <a:noFill/>
          </a:ln>
        </p:spPr>
      </p:pic>
      <p:sp>
        <p:nvSpPr>
          <p:cNvPr id="25" name="Google Shape;25;p2"/>
          <p:cNvSpPr txBox="1">
            <a:spLocks noGrp="1"/>
          </p:cNvSpPr>
          <p:nvPr>
            <p:ph type="ctrTitle"/>
          </p:nvPr>
        </p:nvSpPr>
        <p:spPr>
          <a:xfrm>
            <a:off x="725714" y="841772"/>
            <a:ext cx="7772400" cy="25097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3600"/>
              <a:buFont typeface="Arial Black"/>
              <a:buNone/>
              <a:defRPr sz="3600"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43000" y="35651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lt1"/>
              </a:buClr>
              <a:buSzPts val="2000"/>
              <a:buNone/>
              <a:defRPr sz="2000" b="1" i="0">
                <a:solidFill>
                  <a:schemeClr val="lt1"/>
                </a:solidFill>
                <a:latin typeface="Arial"/>
                <a:ea typeface="Arial"/>
                <a:cs typeface="Arial"/>
                <a:sym typeface="Arial"/>
              </a:defRPr>
            </a:lvl1pPr>
            <a:lvl2pPr lvl="1" algn="ctr">
              <a:lnSpc>
                <a:spcPct val="90000"/>
              </a:lnSpc>
              <a:spcBef>
                <a:spcPts val="375"/>
              </a:spcBef>
              <a:spcAft>
                <a:spcPts val="0"/>
              </a:spcAft>
              <a:buClr>
                <a:srgbClr val="757070"/>
              </a:buClr>
              <a:buSzPts val="1500"/>
              <a:buNone/>
              <a:defRPr sz="1500"/>
            </a:lvl2pPr>
            <a:lvl3pPr lvl="2" algn="ctr">
              <a:lnSpc>
                <a:spcPct val="90000"/>
              </a:lnSpc>
              <a:spcBef>
                <a:spcPts val="375"/>
              </a:spcBef>
              <a:spcAft>
                <a:spcPts val="0"/>
              </a:spcAft>
              <a:buClr>
                <a:srgbClr val="757070"/>
              </a:buClr>
              <a:buSzPts val="1350"/>
              <a:buNone/>
              <a:defRPr sz="1350"/>
            </a:lvl3pPr>
            <a:lvl4pPr lvl="3" algn="ctr">
              <a:lnSpc>
                <a:spcPct val="90000"/>
              </a:lnSpc>
              <a:spcBef>
                <a:spcPts val="375"/>
              </a:spcBef>
              <a:spcAft>
                <a:spcPts val="0"/>
              </a:spcAft>
              <a:buClr>
                <a:srgbClr val="757070"/>
              </a:buClr>
              <a:buSzPts val="1200"/>
              <a:buNone/>
              <a:defRPr sz="1200"/>
            </a:lvl4pPr>
            <a:lvl5pPr lvl="4" algn="ctr">
              <a:lnSpc>
                <a:spcPct val="90000"/>
              </a:lnSpc>
              <a:spcBef>
                <a:spcPts val="375"/>
              </a:spcBef>
              <a:spcAft>
                <a:spcPts val="0"/>
              </a:spcAft>
              <a:buClr>
                <a:srgbClr val="75707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27" name="Google Shape;27;p2"/>
          <p:cNvPicPr preferRelativeResize="0"/>
          <p:nvPr/>
        </p:nvPicPr>
        <p:blipFill rotWithShape="1">
          <a:blip r:embed="rId5">
            <a:alphaModFix/>
          </a:blip>
          <a:srcRect/>
          <a:stretch/>
        </p:blipFill>
        <p:spPr>
          <a:xfrm>
            <a:off x="1" y="1"/>
            <a:ext cx="2346960" cy="1066800"/>
          </a:xfrm>
          <a:prstGeom prst="rect">
            <a:avLst/>
          </a:prstGeom>
          <a:noFill/>
          <a:ln>
            <a:noFill/>
          </a:ln>
        </p:spPr>
      </p:pic>
      <p:pic>
        <p:nvPicPr>
          <p:cNvPr id="28" name="Google Shape;28;p2"/>
          <p:cNvPicPr preferRelativeResize="0"/>
          <p:nvPr/>
        </p:nvPicPr>
        <p:blipFill rotWithShape="1">
          <a:blip r:embed="rId6">
            <a:alphaModFix/>
          </a:blip>
          <a:srcRect/>
          <a:stretch/>
        </p:blipFill>
        <p:spPr>
          <a:xfrm>
            <a:off x="6988384" y="4763159"/>
            <a:ext cx="1539796" cy="3084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750"/>
              </a:spcBef>
              <a:spcAft>
                <a:spcPts val="0"/>
              </a:spcAft>
              <a:buClr>
                <a:srgbClr val="002060"/>
              </a:buClr>
              <a:buSzPts val="2000"/>
              <a:buChar char="•"/>
              <a:defRPr sz="2000"/>
            </a:lvl1pPr>
            <a:lvl2pPr marL="914400" lvl="1" indent="-342900" algn="l">
              <a:lnSpc>
                <a:spcPct val="90000"/>
              </a:lnSpc>
              <a:spcBef>
                <a:spcPts val="375"/>
              </a:spcBef>
              <a:spcAft>
                <a:spcPts val="0"/>
              </a:spcAft>
              <a:buClr>
                <a:srgbClr val="757070"/>
              </a:buClr>
              <a:buSzPts val="1800"/>
              <a:buChar char="•"/>
              <a:defRPr/>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3" name="Google Shape;5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8">
            <a:alphaModFix/>
          </a:blip>
          <a:srcRect/>
          <a:stretch/>
        </p:blipFill>
        <p:spPr>
          <a:xfrm>
            <a:off x="0" y="4749165"/>
            <a:ext cx="9144000" cy="394335"/>
          </a:xfrm>
          <a:prstGeom prst="rect">
            <a:avLst/>
          </a:prstGeom>
          <a:noFill/>
          <a:ln>
            <a:noFill/>
          </a:ln>
        </p:spPr>
      </p:pic>
      <p:pic>
        <p:nvPicPr>
          <p:cNvPr id="11" name="Google Shape;11;p1"/>
          <p:cNvPicPr preferRelativeResize="0"/>
          <p:nvPr/>
        </p:nvPicPr>
        <p:blipFill rotWithShape="1">
          <a:blip r:embed="rId9">
            <a:alphaModFix/>
          </a:blip>
          <a:srcRect/>
          <a:stretch/>
        </p:blipFill>
        <p:spPr>
          <a:xfrm>
            <a:off x="-152395" y="4763159"/>
            <a:ext cx="4517081" cy="451708"/>
          </a:xfrm>
          <a:prstGeom prst="rect">
            <a:avLst/>
          </a:prstGeom>
          <a:noFill/>
          <a:ln>
            <a:noFill/>
          </a:ln>
        </p:spPr>
      </p:pic>
      <p:pic>
        <p:nvPicPr>
          <p:cNvPr id="12" name="Google Shape;12;p1"/>
          <p:cNvPicPr preferRelativeResize="0"/>
          <p:nvPr/>
        </p:nvPicPr>
        <p:blipFill rotWithShape="1">
          <a:blip r:embed="rId10">
            <a:alphaModFix/>
          </a:blip>
          <a:srcRect/>
          <a:stretch/>
        </p:blipFill>
        <p:spPr>
          <a:xfrm>
            <a:off x="-10315" y="0"/>
            <a:ext cx="2367591" cy="5143500"/>
          </a:xfrm>
          <a:prstGeom prst="rect">
            <a:avLst/>
          </a:prstGeom>
          <a:noFill/>
          <a:ln>
            <a:noFill/>
          </a:ln>
        </p:spPr>
      </p:pic>
      <p:sp>
        <p:nvSpPr>
          <p:cNvPr id="13" name="Google Shape;13;p1"/>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2060"/>
              </a:buClr>
              <a:buSzPts val="2400"/>
              <a:buFont typeface="Arial"/>
              <a:buNone/>
              <a:defRPr sz="24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750"/>
              </a:spcBef>
              <a:spcAft>
                <a:spcPts val="0"/>
              </a:spcAft>
              <a:buClr>
                <a:srgbClr val="002060"/>
              </a:buClr>
              <a:buSzPts val="2000"/>
              <a:buFont typeface="Arial"/>
              <a:buChar char="•"/>
              <a:defRPr sz="2000" b="1" i="0" u="none" strike="noStrike" cap="none">
                <a:solidFill>
                  <a:srgbClr val="002060"/>
                </a:solidFill>
                <a:latin typeface="Arial"/>
                <a:ea typeface="Arial"/>
                <a:cs typeface="Arial"/>
                <a:sym typeface="Arial"/>
              </a:defRPr>
            </a:lvl1pPr>
            <a:lvl2pPr marL="914400" marR="0" lvl="1" indent="-330200" algn="l" rtl="0">
              <a:lnSpc>
                <a:spcPct val="90000"/>
              </a:lnSpc>
              <a:spcBef>
                <a:spcPts val="375"/>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2pPr>
            <a:lvl3pPr marL="1371600" marR="0" lvl="2" indent="-323850" algn="l" rtl="0">
              <a:lnSpc>
                <a:spcPct val="90000"/>
              </a:lnSpc>
              <a:spcBef>
                <a:spcPts val="375"/>
              </a:spcBef>
              <a:spcAft>
                <a:spcPts val="0"/>
              </a:spcAft>
              <a:buClr>
                <a:srgbClr val="757070"/>
              </a:buClr>
              <a:buSzPts val="1500"/>
              <a:buFont typeface="Arial"/>
              <a:buChar char="•"/>
              <a:defRPr sz="1500" b="0" i="0" u="none" strike="noStrike" cap="none">
                <a:solidFill>
                  <a:srgbClr val="757070"/>
                </a:solidFill>
                <a:latin typeface="Arial"/>
                <a:ea typeface="Arial"/>
                <a:cs typeface="Arial"/>
                <a:sym typeface="Arial"/>
              </a:defRPr>
            </a:lvl3pPr>
            <a:lvl4pPr marL="1828800" marR="0" lvl="3"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4pPr>
            <a:lvl5pPr marL="2286000" marR="0" lvl="4"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p:cNvPicPr preferRelativeResize="0"/>
          <p:nvPr/>
        </p:nvPicPr>
        <p:blipFill rotWithShape="1">
          <a:blip r:embed="rId11">
            <a:alphaModFix/>
          </a:blip>
          <a:srcRect/>
          <a:stretch/>
        </p:blipFill>
        <p:spPr>
          <a:xfrm>
            <a:off x="-19131" y="-14513"/>
            <a:ext cx="1789607" cy="813458"/>
          </a:xfrm>
          <a:prstGeom prst="rect">
            <a:avLst/>
          </a:prstGeom>
          <a:noFill/>
          <a:ln>
            <a:noFill/>
          </a:ln>
        </p:spPr>
      </p:pic>
      <p:sp>
        <p:nvSpPr>
          <p:cNvPr id="18" name="Google Shape;1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pic>
        <p:nvPicPr>
          <p:cNvPr id="19" name="Google Shape;19;p1"/>
          <p:cNvPicPr preferRelativeResize="0"/>
          <p:nvPr/>
        </p:nvPicPr>
        <p:blipFill rotWithShape="1">
          <a:blip r:embed="rId12">
            <a:alphaModFix/>
          </a:blip>
          <a:srcRect/>
          <a:stretch/>
        </p:blipFill>
        <p:spPr>
          <a:xfrm>
            <a:off x="8508093" y="4442028"/>
            <a:ext cx="523665" cy="444097"/>
          </a:xfrm>
          <a:prstGeom prst="rect">
            <a:avLst/>
          </a:prstGeom>
          <a:noFill/>
          <a:ln>
            <a:noFill/>
          </a:ln>
        </p:spPr>
      </p:pic>
      <p:pic>
        <p:nvPicPr>
          <p:cNvPr id="20" name="Google Shape;20;p1"/>
          <p:cNvPicPr preferRelativeResize="0"/>
          <p:nvPr/>
        </p:nvPicPr>
        <p:blipFill rotWithShape="1">
          <a:blip r:embed="rId13">
            <a:alphaModFix/>
          </a:blip>
          <a:srcRect/>
          <a:stretch/>
        </p:blipFill>
        <p:spPr>
          <a:xfrm>
            <a:off x="7105017" y="4763159"/>
            <a:ext cx="1539796" cy="30849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71186" y="1033849"/>
            <a:ext cx="7772400" cy="158790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Garamond"/>
              <a:buNone/>
            </a:pPr>
            <a:r>
              <a:rPr lang="en-US" dirty="0">
                <a:latin typeface="Garamond"/>
                <a:ea typeface="Garamond"/>
                <a:cs typeface="Garamond"/>
                <a:sym typeface="Garamond"/>
              </a:rPr>
              <a:t>Machine Learning 64060</a:t>
            </a:r>
            <a:br>
              <a:rPr lang="en-US" dirty="0">
                <a:latin typeface="Garamond"/>
                <a:ea typeface="Garamond"/>
                <a:cs typeface="Garamond"/>
                <a:sym typeface="Garamond"/>
              </a:rPr>
            </a:br>
            <a:r>
              <a:rPr lang="en-US" dirty="0">
                <a:latin typeface="Garamond"/>
                <a:ea typeface="Garamond"/>
                <a:cs typeface="Garamond"/>
                <a:sym typeface="Garamond"/>
              </a:rPr>
              <a:t>Final Assignment</a:t>
            </a:r>
            <a:endParaRPr sz="4400" dirty="0"/>
          </a:p>
        </p:txBody>
      </p:sp>
      <p:sp>
        <p:nvSpPr>
          <p:cNvPr id="2" name="TextBox 1">
            <a:extLst>
              <a:ext uri="{FF2B5EF4-FFF2-40B4-BE49-F238E27FC236}">
                <a16:creationId xmlns:a16="http://schemas.microsoft.com/office/drawing/2014/main" id="{87756431-D6B4-4B67-95B3-D40DF956BD90}"/>
              </a:ext>
            </a:extLst>
          </p:cNvPr>
          <p:cNvSpPr txBox="1"/>
          <p:nvPr/>
        </p:nvSpPr>
        <p:spPr>
          <a:xfrm>
            <a:off x="6536535" y="3021804"/>
            <a:ext cx="2157412" cy="830997"/>
          </a:xfrm>
          <a:prstGeom prst="rect">
            <a:avLst/>
          </a:prstGeom>
          <a:noFill/>
        </p:spPr>
        <p:txBody>
          <a:bodyPr wrap="square" rtlCol="0">
            <a:spAutoFit/>
          </a:bodyPr>
          <a:lstStyle/>
          <a:p>
            <a:r>
              <a:rPr lang="en-US" sz="24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Tanmoy </a:t>
            </a:r>
            <a:r>
              <a:rPr lang="en-US" sz="2400" dirty="0" err="1">
                <a:solidFill>
                  <a:schemeClr val="bg1"/>
                </a:solidFill>
                <a:latin typeface="Agency FB" panose="020B0503020202020204" pitchFamily="34" charset="0"/>
              </a:rPr>
              <a:t>Kanti</a:t>
            </a:r>
            <a:r>
              <a:rPr lang="en-US" sz="2400" dirty="0">
                <a:solidFill>
                  <a:schemeClr val="bg1"/>
                </a:solidFill>
                <a:latin typeface="Agency FB" panose="020B0503020202020204" pitchFamily="34" charset="0"/>
              </a:rPr>
              <a:t> Kumar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1607344" y="108066"/>
            <a:ext cx="7536656" cy="88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2400"/>
              <a:buFont typeface="Garamond"/>
              <a:buNone/>
            </a:pPr>
            <a:r>
              <a:rPr lang="en-US" dirty="0">
                <a:latin typeface="Garamond"/>
                <a:ea typeface="Garamond"/>
                <a:cs typeface="Garamond"/>
                <a:sym typeface="Garamond"/>
              </a:rPr>
              <a:t>Problem Statement</a:t>
            </a:r>
            <a:endParaRPr dirty="0"/>
          </a:p>
        </p:txBody>
      </p:sp>
      <p:sp>
        <p:nvSpPr>
          <p:cNvPr id="79" name="Google Shape;79;p10"/>
          <p:cNvSpPr txBox="1">
            <a:spLocks noGrp="1"/>
          </p:cNvSpPr>
          <p:nvPr>
            <p:ph type="body" idx="1"/>
          </p:nvPr>
        </p:nvSpPr>
        <p:spPr>
          <a:xfrm>
            <a:off x="964406" y="996016"/>
            <a:ext cx="7805521" cy="3263504"/>
          </a:xfrm>
          <a:prstGeom prst="rect">
            <a:avLst/>
          </a:prstGeom>
          <a:noFill/>
          <a:ln>
            <a:noFill/>
          </a:ln>
        </p:spPr>
        <p:txBody>
          <a:bodyPr spcFirstLastPara="1" wrap="square" lIns="91425" tIns="45700" rIns="91425" bIns="45700" anchor="t" anchorCtr="0">
            <a:noAutofit/>
          </a:bodyPr>
          <a:lstStyle/>
          <a:p>
            <a:pPr marL="469900" lvl="0" algn="l" rtl="0">
              <a:lnSpc>
                <a:spcPct val="90000"/>
              </a:lnSpc>
              <a:spcBef>
                <a:spcPts val="750"/>
              </a:spcBef>
              <a:spcAft>
                <a:spcPts val="0"/>
              </a:spcAft>
              <a:buClr>
                <a:srgbClr val="002060"/>
              </a:buClr>
              <a:buSzPts val="2000"/>
              <a:buFont typeface="Arial" panose="020B0604020202020204" pitchFamily="34" charset="0"/>
              <a:buChar char="•"/>
            </a:pPr>
            <a:r>
              <a:rPr lang="en-US" sz="2000" b="0" u="sng" dirty="0">
                <a:latin typeface="Garamond"/>
                <a:sym typeface="Garamond"/>
              </a:rPr>
              <a:t>Usage of k-means clustering </a:t>
            </a:r>
            <a:r>
              <a:rPr lang="en-US" sz="2000" b="0" dirty="0">
                <a:latin typeface="Garamond"/>
                <a:ea typeface="Garamond"/>
                <a:cs typeface="Garamond"/>
                <a:sym typeface="Garamond"/>
              </a:rPr>
              <a:t>to identify clusters of a household data based on  - </a:t>
            </a:r>
            <a:r>
              <a:rPr lang="en-US" sz="2000" b="0" u="sng" dirty="0">
                <a:latin typeface="Garamond"/>
                <a:sym typeface="Garamond"/>
              </a:rPr>
              <a:t>purchase behavior, basis of purchase</a:t>
            </a:r>
            <a:r>
              <a:rPr lang="en-US" sz="2000" b="0" dirty="0">
                <a:latin typeface="Garamond"/>
                <a:ea typeface="Garamond"/>
                <a:cs typeface="Garamond"/>
                <a:sym typeface="Garamond"/>
              </a:rPr>
              <a:t>. </a:t>
            </a:r>
          </a:p>
          <a:p>
            <a:pPr marL="469900">
              <a:buSzPts val="2000"/>
              <a:buFont typeface="Arial" panose="020B0604020202020204" pitchFamily="34" charset="0"/>
              <a:buChar char="•"/>
            </a:pPr>
            <a:r>
              <a:rPr lang="en-US" sz="2000" b="0" dirty="0">
                <a:latin typeface="Garamond"/>
              </a:rPr>
              <a:t>The observed data is now traditionally segmented based on purchaser demographics. Requirement is to </a:t>
            </a:r>
            <a:r>
              <a:rPr lang="en-US" sz="2000" b="0" u="sng" dirty="0">
                <a:latin typeface="Garamond"/>
              </a:rPr>
              <a:t>segment the market based on </a:t>
            </a:r>
            <a:r>
              <a:rPr lang="en-US" sz="2000" b="0" dirty="0">
                <a:latin typeface="Garamond"/>
              </a:rPr>
              <a:t>mentioned key sets of variables which are more directly related to the consumer. </a:t>
            </a:r>
            <a:r>
              <a:rPr lang="en-US" sz="2000" b="0" dirty="0">
                <a:latin typeface="Garamond"/>
                <a:sym typeface="Garamond"/>
              </a:rPr>
              <a:t>   </a:t>
            </a:r>
          </a:p>
          <a:p>
            <a:pPr marL="469900" lvl="0" algn="l" rtl="0">
              <a:lnSpc>
                <a:spcPct val="90000"/>
              </a:lnSpc>
              <a:spcBef>
                <a:spcPts val="750"/>
              </a:spcBef>
              <a:spcAft>
                <a:spcPts val="0"/>
              </a:spcAft>
              <a:buClr>
                <a:srgbClr val="002060"/>
              </a:buClr>
              <a:buSzPts val="2000"/>
              <a:buFont typeface="Arial" panose="020B0604020202020204" pitchFamily="34" charset="0"/>
              <a:buChar char="•"/>
            </a:pPr>
            <a:r>
              <a:rPr lang="en-US" sz="2000" b="0" dirty="0">
                <a:latin typeface="Garamond"/>
                <a:ea typeface="Garamond"/>
                <a:cs typeface="Garamond"/>
                <a:sym typeface="Garamond"/>
              </a:rPr>
              <a:t>For an unsupervised machine learning method the primary goal is to </a:t>
            </a:r>
            <a:r>
              <a:rPr lang="en-US" sz="2000" b="0" u="sng" dirty="0">
                <a:latin typeface="Garamond"/>
                <a:sym typeface="Garamond"/>
              </a:rPr>
              <a:t>identify the optimal size of the clusters</a:t>
            </a:r>
            <a:r>
              <a:rPr lang="en-US" sz="2000" b="0" dirty="0">
                <a:latin typeface="Garamond"/>
                <a:ea typeface="Garamond"/>
                <a:cs typeface="Garamond"/>
                <a:sym typeface="Garamond"/>
              </a:rPr>
              <a:t>. It is expected to find optimal cluster size of this customer data, so that </a:t>
            </a:r>
            <a:r>
              <a:rPr lang="en-US" sz="2000" b="0" u="sng" dirty="0">
                <a:latin typeface="Garamond"/>
                <a:sym typeface="Garamond"/>
              </a:rPr>
              <a:t>promotional activities </a:t>
            </a:r>
            <a:r>
              <a:rPr lang="en-US" sz="2000" b="0" dirty="0">
                <a:latin typeface="Garamond"/>
                <a:ea typeface="Garamond"/>
                <a:cs typeface="Garamond"/>
                <a:sym typeface="Garamond"/>
              </a:rPr>
              <a:t>can be well planned. </a:t>
            </a:r>
          </a:p>
        </p:txBody>
      </p:sp>
      <p:pic>
        <p:nvPicPr>
          <p:cNvPr id="80" name="Google Shape;80;p10"/>
          <p:cNvPicPr preferRelativeResize="0"/>
          <p:nvPr/>
        </p:nvPicPr>
        <p:blipFill rotWithShape="1">
          <a:blip r:embed="rId3">
            <a:alphaModFix/>
          </a:blip>
          <a:srcRect/>
          <a:stretch/>
        </p:blipFill>
        <p:spPr>
          <a:xfrm>
            <a:off x="8178800" y="4178300"/>
            <a:ext cx="812800" cy="81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Predictive Modeling Method</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a:xfrm>
            <a:off x="628650" y="894230"/>
            <a:ext cx="7886700" cy="3706346"/>
          </a:xfrm>
        </p:spPr>
        <p:txBody>
          <a:bodyPr/>
          <a:lstStyle/>
          <a:p>
            <a:r>
              <a:rPr lang="en-US" b="0" dirty="0">
                <a:latin typeface="Garamond" panose="02020404030301010803" pitchFamily="18" charset="0"/>
              </a:rPr>
              <a:t>Customer data with 600 observations has been provided for the analysis. </a:t>
            </a:r>
          </a:p>
          <a:p>
            <a:r>
              <a:rPr lang="en-US" b="0" dirty="0">
                <a:latin typeface="Garamond" panose="02020404030301010803" pitchFamily="18" charset="0"/>
              </a:rPr>
              <a:t>Key customer/household attributes which factors in clustering: </a:t>
            </a:r>
          </a:p>
          <a:p>
            <a:pPr lvl="1">
              <a:buFont typeface="+mj-lt"/>
              <a:buAutoNum type="arabicPeriod"/>
            </a:pPr>
            <a:r>
              <a:rPr lang="en-US" b="0" dirty="0">
                <a:solidFill>
                  <a:schemeClr val="accent1">
                    <a:lumMod val="50000"/>
                  </a:schemeClr>
                </a:solidFill>
                <a:latin typeface="Garamond" panose="02020404030301010803" pitchFamily="18" charset="0"/>
              </a:rPr>
              <a:t>Demographics </a:t>
            </a:r>
          </a:p>
          <a:p>
            <a:pPr lvl="1">
              <a:buFont typeface="+mj-lt"/>
              <a:buAutoNum type="arabicPeriod"/>
            </a:pPr>
            <a:r>
              <a:rPr lang="en-US" dirty="0">
                <a:solidFill>
                  <a:schemeClr val="accent1">
                    <a:lumMod val="50000"/>
                  </a:schemeClr>
                </a:solidFill>
                <a:latin typeface="Garamond" panose="02020404030301010803" pitchFamily="18" charset="0"/>
              </a:rPr>
              <a:t>Purchase summary (brands, volume, transactions)</a:t>
            </a:r>
          </a:p>
          <a:p>
            <a:pPr lvl="1">
              <a:buFont typeface="+mj-lt"/>
              <a:buAutoNum type="arabicPeriod"/>
            </a:pPr>
            <a:r>
              <a:rPr lang="en-US" b="0" dirty="0">
                <a:solidFill>
                  <a:schemeClr val="accent1">
                    <a:lumMod val="50000"/>
                  </a:schemeClr>
                </a:solidFill>
                <a:latin typeface="Garamond" panose="02020404030301010803" pitchFamily="18" charset="0"/>
              </a:rPr>
              <a:t>Purchase with promotions</a:t>
            </a:r>
          </a:p>
          <a:p>
            <a:pPr lvl="1">
              <a:buFont typeface="+mj-lt"/>
              <a:buAutoNum type="arabicPeriod"/>
            </a:pPr>
            <a:r>
              <a:rPr lang="en-US" b="0" dirty="0">
                <a:solidFill>
                  <a:schemeClr val="accent1">
                    <a:lumMod val="50000"/>
                  </a:schemeClr>
                </a:solidFill>
                <a:latin typeface="Garamond" panose="02020404030301010803" pitchFamily="18" charset="0"/>
              </a:rPr>
              <a:t>Brand Loyalty</a:t>
            </a:r>
          </a:p>
          <a:p>
            <a:pPr lvl="1">
              <a:buFont typeface="+mj-lt"/>
              <a:buAutoNum type="arabicPeriod"/>
            </a:pPr>
            <a:r>
              <a:rPr lang="en-US" dirty="0">
                <a:solidFill>
                  <a:schemeClr val="accent1">
                    <a:lumMod val="50000"/>
                  </a:schemeClr>
                </a:solidFill>
                <a:latin typeface="Garamond" panose="02020404030301010803" pitchFamily="18" charset="0"/>
              </a:rPr>
              <a:t>Price Category</a:t>
            </a:r>
            <a:endParaRPr lang="en-US" b="0" dirty="0">
              <a:solidFill>
                <a:schemeClr val="accent1">
                  <a:lumMod val="50000"/>
                </a:schemeClr>
              </a:solidFill>
              <a:latin typeface="Garamond" panose="02020404030301010803" pitchFamily="18" charset="0"/>
            </a:endParaRPr>
          </a:p>
          <a:p>
            <a:pPr marL="457200" lvl="1" indent="-355600">
              <a:spcBef>
                <a:spcPts val="750"/>
              </a:spcBef>
              <a:buClr>
                <a:srgbClr val="002060"/>
              </a:buClr>
              <a:buSzPts val="2000"/>
            </a:pPr>
            <a:r>
              <a:rPr lang="en-US" sz="2000" dirty="0">
                <a:solidFill>
                  <a:srgbClr val="002060"/>
                </a:solidFill>
                <a:latin typeface="Garamond" panose="02020404030301010803" pitchFamily="18" charset="0"/>
              </a:rPr>
              <a:t>Measuring brand loyalty: This has been done by identifying the highest purchased brand and its volume. These derived attributes has been added to find customer segmentation.</a:t>
            </a:r>
          </a:p>
          <a:p>
            <a:pPr marL="457200" lvl="1" indent="-355600">
              <a:spcBef>
                <a:spcPts val="750"/>
              </a:spcBef>
              <a:buClr>
                <a:srgbClr val="002060"/>
              </a:buClr>
              <a:buSzPts val="2000"/>
            </a:pPr>
            <a:r>
              <a:rPr lang="en-US" sz="2000" dirty="0">
                <a:solidFill>
                  <a:srgbClr val="002060"/>
                </a:solidFill>
                <a:latin typeface="Garamond" panose="02020404030301010803" pitchFamily="18" charset="0"/>
              </a:rPr>
              <a:t>Multiple combinations of purchaser attributes been used to identify the best cluster.  </a:t>
            </a:r>
          </a:p>
        </p:txBody>
      </p:sp>
    </p:spTree>
    <p:extLst>
      <p:ext uri="{BB962C8B-B14F-4D97-AF65-F5344CB8AC3E}">
        <p14:creationId xmlns:p14="http://schemas.microsoft.com/office/powerpoint/2010/main" val="584939498"/>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123E-DCA0-4AEE-AD25-8434DE5FE433}"/>
              </a:ext>
            </a:extLst>
          </p:cNvPr>
          <p:cNvSpPr>
            <a:spLocks noGrp="1"/>
          </p:cNvSpPr>
          <p:nvPr>
            <p:ph type="title"/>
          </p:nvPr>
        </p:nvSpPr>
        <p:spPr/>
        <p:txBody>
          <a:bodyPr/>
          <a:lstStyle/>
          <a:p>
            <a:r>
              <a:rPr lang="en-US" dirty="0">
                <a:latin typeface="Garamond"/>
              </a:rPr>
              <a:t>Recommendations </a:t>
            </a:r>
            <a:endParaRPr lang="en-US" dirty="0"/>
          </a:p>
        </p:txBody>
      </p:sp>
      <p:sp>
        <p:nvSpPr>
          <p:cNvPr id="3" name="Text Placeholder 2">
            <a:extLst>
              <a:ext uri="{FF2B5EF4-FFF2-40B4-BE49-F238E27FC236}">
                <a16:creationId xmlns:a16="http://schemas.microsoft.com/office/drawing/2014/main" id="{86A493E2-FAF5-4BC5-866E-212A28786D81}"/>
              </a:ext>
            </a:extLst>
          </p:cNvPr>
          <p:cNvSpPr>
            <a:spLocks noGrp="1"/>
          </p:cNvSpPr>
          <p:nvPr>
            <p:ph type="body" idx="1"/>
          </p:nvPr>
        </p:nvSpPr>
        <p:spPr>
          <a:xfrm>
            <a:off x="628650" y="1065621"/>
            <a:ext cx="7886700" cy="3159332"/>
          </a:xfrm>
        </p:spPr>
        <p:txBody>
          <a:bodyPr/>
          <a:lstStyle/>
          <a:p>
            <a:pPr marL="101600" indent="0">
              <a:buNone/>
            </a:pPr>
            <a:endParaRPr lang="en-US" b="0" dirty="0">
              <a:latin typeface="Garamond" panose="02020404030301010803" pitchFamily="18" charset="0"/>
            </a:endParaRPr>
          </a:p>
          <a:p>
            <a:pPr marL="101600" indent="0">
              <a:buNone/>
            </a:pPr>
            <a:r>
              <a:rPr lang="en-US" b="0" dirty="0">
                <a:latin typeface="Garamond" panose="02020404030301010803" pitchFamily="18" charset="0"/>
              </a:rPr>
              <a:t>Based on the clustering analysis of the data, I would like to suggest:</a:t>
            </a:r>
          </a:p>
          <a:p>
            <a:pPr lvl="1"/>
            <a:r>
              <a:rPr lang="en-US" sz="1800" dirty="0">
                <a:solidFill>
                  <a:schemeClr val="accent1">
                    <a:lumMod val="50000"/>
                  </a:schemeClr>
                </a:solidFill>
                <a:latin typeface="Garamond" panose="02020404030301010803" pitchFamily="18" charset="0"/>
              </a:rPr>
              <a:t>Customers would be best segmented into 2 clusters. </a:t>
            </a:r>
          </a:p>
          <a:p>
            <a:pPr lvl="1"/>
            <a:r>
              <a:rPr lang="en-US" sz="1800" b="0" dirty="0">
                <a:solidFill>
                  <a:schemeClr val="accent1">
                    <a:lumMod val="50000"/>
                  </a:schemeClr>
                </a:solidFill>
                <a:latin typeface="Garamond" panose="02020404030301010803" pitchFamily="18" charset="0"/>
              </a:rPr>
              <a:t>Direct mai</a:t>
            </a:r>
            <a:r>
              <a:rPr lang="en-US" sz="1800" dirty="0">
                <a:solidFill>
                  <a:schemeClr val="accent1">
                    <a:lumMod val="50000"/>
                  </a:schemeClr>
                </a:solidFill>
                <a:latin typeface="Garamond" panose="02020404030301010803" pitchFamily="18" charset="0"/>
              </a:rPr>
              <a:t>ling customers are the customers which are not much loyal to any brands. Thus, companies can start promoting to them to get to the loyal customer segment. </a:t>
            </a:r>
          </a:p>
          <a:p>
            <a:pPr lvl="1"/>
            <a:endParaRPr lang="en-US" b="0" dirty="0">
              <a:latin typeface="Garamond" panose="02020404030301010803" pitchFamily="18" charset="0"/>
            </a:endParaRPr>
          </a:p>
        </p:txBody>
      </p:sp>
    </p:spTree>
    <p:extLst>
      <p:ext uri="{BB962C8B-B14F-4D97-AF65-F5344CB8AC3E}">
        <p14:creationId xmlns:p14="http://schemas.microsoft.com/office/powerpoint/2010/main" val="233448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DAA5-4C9F-494E-9E02-8E42F9523092}"/>
              </a:ext>
            </a:extLst>
          </p:cNvPr>
          <p:cNvSpPr>
            <a:spLocks noGrp="1"/>
          </p:cNvSpPr>
          <p:nvPr>
            <p:ph type="ctrTitle"/>
          </p:nvPr>
        </p:nvSpPr>
        <p:spPr>
          <a:xfrm>
            <a:off x="725714" y="841772"/>
            <a:ext cx="7772400" cy="1972866"/>
          </a:xfrm>
        </p:spPr>
        <p:txBody>
          <a:bodyPr/>
          <a:lstStyle/>
          <a:p>
            <a:r>
              <a:rPr lang="en-US" dirty="0">
                <a:latin typeface="Garamond" panose="02020404030301010803" pitchFamily="18" charset="0"/>
              </a:rPr>
              <a:t>Thank You</a:t>
            </a:r>
          </a:p>
        </p:txBody>
      </p:sp>
    </p:spTree>
    <p:extLst>
      <p:ext uri="{BB962C8B-B14F-4D97-AF65-F5344CB8AC3E}">
        <p14:creationId xmlns:p14="http://schemas.microsoft.com/office/powerpoint/2010/main" val="2715381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391</TotalTime>
  <Words>532</Words>
  <Application>Microsoft Office PowerPoint</Application>
  <PresentationFormat>On-screen Show (16:9)</PresentationFormat>
  <Paragraphs>38</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Arial Black</vt:lpstr>
      <vt:lpstr>Agency FB</vt:lpstr>
      <vt:lpstr>Arial</vt:lpstr>
      <vt:lpstr>Garamond</vt:lpstr>
      <vt:lpstr>Office Theme</vt:lpstr>
      <vt:lpstr>Machine Learning 64060 Final Assignment</vt:lpstr>
      <vt:lpstr>Problem Statement</vt:lpstr>
      <vt:lpstr>Predictive Modeling Method</vt:lpstr>
      <vt:lpstr>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64036 Group Project</dc:title>
  <dc:creator>Tanmoy Kumar</dc:creator>
  <cp:lastModifiedBy>Tanmoy Kumar</cp:lastModifiedBy>
  <cp:revision>25</cp:revision>
  <dcterms:modified xsi:type="dcterms:W3CDTF">2020-12-18T16:52:35Z</dcterms:modified>
</cp:coreProperties>
</file>