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73" r:id="rId5"/>
    <p:sldId id="274" r:id="rId6"/>
    <p:sldId id="291" r:id="rId7"/>
    <p:sldId id="275" r:id="rId8"/>
    <p:sldId id="276" r:id="rId9"/>
    <p:sldId id="280" r:id="rId10"/>
    <p:sldId id="281" r:id="rId11"/>
    <p:sldId id="292" r:id="rId12"/>
    <p:sldId id="282" r:id="rId13"/>
    <p:sldId id="283" r:id="rId14"/>
    <p:sldId id="284" r:id="rId15"/>
    <p:sldId id="286" r:id="rId16"/>
    <p:sldId id="287" r:id="rId17"/>
    <p:sldId id="293" r:id="rId18"/>
    <p:sldId id="289" r:id="rId19"/>
    <p:sldId id="288" r:id="rId20"/>
    <p:sldId id="294" r:id="rId21"/>
    <p:sldId id="295" r:id="rId22"/>
    <p:sldId id="290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Relation</a:t>
            </a:r>
            <a:r>
              <a:rPr lang="en-IN" baseline="0" dirty="0"/>
              <a:t> between </a:t>
            </a:r>
            <a:r>
              <a:rPr lang="en-IN" baseline="0" dirty="0" err="1"/>
              <a:t>P.Gen</a:t>
            </a:r>
            <a:r>
              <a:rPr lang="en-IN" baseline="0" dirty="0"/>
              <a:t> and  </a:t>
            </a:r>
            <a:r>
              <a:rPr lang="en-IN" baseline="0" dirty="0" err="1"/>
              <a:t>G.Cost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Sheet1!$G$91:$G$94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</c:numCache>
            </c:numRef>
          </c:xVal>
          <c:yVal>
            <c:numRef>
              <c:f>Sheet1!$H$91:$H$94</c:f>
              <c:numCache>
                <c:formatCode>General</c:formatCode>
                <c:ptCount val="4"/>
                <c:pt idx="0">
                  <c:v>0</c:v>
                </c:pt>
                <c:pt idx="1">
                  <c:v>1100</c:v>
                </c:pt>
                <c:pt idx="2">
                  <c:v>4100</c:v>
                </c:pt>
                <c:pt idx="3">
                  <c:v>12000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3B0-4203-A798-2C95F9105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302616"/>
        <c:axId val="490298680"/>
      </c:scatterChart>
      <c:valAx>
        <c:axId val="490302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98680"/>
        <c:crosses val="autoZero"/>
        <c:crossBetween val="midCat"/>
      </c:valAx>
      <c:valAx>
        <c:axId val="490298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02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59BA96-ABD6-761A-2FF9-CD46E3470E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30781-ED48-C432-5864-031388636B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3A15F-BA7D-410A-8846-0C1E4A1FA7F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61B92-33D5-05D2-D508-AA46F8C780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3B6FA-F01D-2FE6-3F7A-8D053568D7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B5959-54DF-4BC8-82C7-59CE00B2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30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04:58:5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B007-F972-4135-B554-BD97DDCF8974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EE701-61FD-4ED8-9A8E-EB5AB30F8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97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43782"/>
            <a:ext cx="1052510" cy="545257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GKCIET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jpg"/><Relationship Id="rId7" Type="http://schemas.openxmlformats.org/officeDocument/2006/relationships/image" Target="../media/image2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78783"/>
            <a:ext cx="3202016" cy="4198288"/>
          </a:xfrm>
        </p:spPr>
        <p:txBody>
          <a:bodyPr anchor="ctr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  <a:cs typeface="Times New Roman" panose="02020603050405020304" pitchFamily="18" charset="0"/>
              </a:rPr>
              <a:t>ECONOMIC INTEGRATION OF res IN Smart grid</a:t>
            </a:r>
            <a:br>
              <a:rPr lang="en-US" sz="2800" dirty="0">
                <a:solidFill>
                  <a:srgbClr val="FFFFF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FFFFF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FFFFF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13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Open viva-voce examination and Seminar  Presentation  on the Thesis submitted By :--</a:t>
            </a:r>
            <a:br>
              <a:rPr lang="en-US" sz="13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3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Tanmoy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(35501618001)</a:t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Pranta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Debnath (35501618011)</a:t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Sajal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gayen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(35501618008)</a:t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Subhendu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mondal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(35501619002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Dated – 20/06/2022</a:t>
            </a:r>
            <a:br>
              <a:rPr lang="en-US" sz="1600" b="1" dirty="0">
                <a:solidFill>
                  <a:srgbClr val="FF0000"/>
                </a:solidFill>
                <a:effectLst/>
              </a:rPr>
            </a:br>
            <a:br>
              <a:rPr lang="en-US" sz="1400" b="1" dirty="0">
                <a:solidFill>
                  <a:srgbClr val="FF0000"/>
                </a:solidFill>
              </a:rPr>
            </a:br>
            <a:endParaRPr lang="en-US" sz="2800" b="1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736865"/>
            <a:ext cx="3016637" cy="430255"/>
          </a:xfrm>
          <a:noFill/>
        </p:spPr>
        <p:txBody>
          <a:bodyPr anchor="ctr">
            <a:normAutofit fontScale="25000" lnSpcReduction="20000"/>
          </a:bodyPr>
          <a:lstStyle/>
          <a:p>
            <a:r>
              <a:rPr lang="en-US" sz="6400" b="1" dirty="0">
                <a:solidFill>
                  <a:srgbClr val="FFFFFF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  <a:p>
            <a:r>
              <a:rPr lang="en-US" sz="6400" dirty="0">
                <a:solidFill>
                  <a:srgbClr val="FFFFFF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SANDIP CHANDA</a:t>
            </a:r>
          </a:p>
          <a:p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1026" name="Picture 2" descr="india renewable energy: India may miss 2030 renewable energy targets as UP,  Punjab, Haryana lag, say experts - The Economic Times">
            <a:extLst>
              <a:ext uri="{FF2B5EF4-FFF2-40B4-BE49-F238E27FC236}">
                <a16:creationId xmlns:a16="http://schemas.microsoft.com/office/drawing/2014/main" id="{0D391059-F2BE-65A1-0088-2F49B8EF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65" y="3752680"/>
            <a:ext cx="3467005" cy="2600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ck Button">
            <a:extLst>
              <a:ext uri="{FF2B5EF4-FFF2-40B4-BE49-F238E27FC236}">
                <a16:creationId xmlns:a16="http://schemas.microsoft.com/office/drawing/2014/main" id="{2F055C3F-9CBE-2188-3CA8-3164FA2B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5" y="460649"/>
            <a:ext cx="8008835" cy="3251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HPC">
            <a:extLst>
              <a:ext uri="{FF2B5EF4-FFF2-40B4-BE49-F238E27FC236}">
                <a16:creationId xmlns:a16="http://schemas.microsoft.com/office/drawing/2014/main" id="{59C63F8F-2157-8393-448B-94E35F25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5" y="3712622"/>
            <a:ext cx="4541830" cy="2644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ootstrap Image Preview">
            <a:extLst>
              <a:ext uri="{FF2B5EF4-FFF2-40B4-BE49-F238E27FC236}">
                <a16:creationId xmlns:a16="http://schemas.microsoft.com/office/drawing/2014/main" id="{3BBF20D4-DFF4-46FB-3BF9-B2FA2172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1" y="457199"/>
            <a:ext cx="1219250" cy="12192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3F02D4-133D-F313-0428-B6151CB833D4}"/>
              </a:ext>
            </a:extLst>
          </p:cNvPr>
          <p:cNvSpPr txBox="1"/>
          <p:nvPr/>
        </p:nvSpPr>
        <p:spPr>
          <a:xfrm>
            <a:off x="1431272" y="417141"/>
            <a:ext cx="668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Ghani Khan Choudhury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4FBF-17E9-72D2-2562-B3AB76AC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990000"/>
                </a:solidFill>
              </a:rPr>
              <a:t>Ieee</a:t>
            </a:r>
            <a:r>
              <a:rPr lang="en-US" sz="3200" b="1" dirty="0">
                <a:solidFill>
                  <a:srgbClr val="990000"/>
                </a:solidFill>
              </a:rPr>
              <a:t> 30 bus system</a:t>
            </a:r>
            <a:br>
              <a:rPr lang="en-US" sz="3200" b="1" dirty="0">
                <a:solidFill>
                  <a:srgbClr val="990000"/>
                </a:solidFill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3FFA-AC32-DAEF-D6B7-78203D9C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feasibility and effectiveness of the proposed algorithm has been demonstrated in the modified IEEE 30 bus system shown . The summary of relevant data from the modified IEEE 30 bus system is presented in tables. All simulations have been carried out in MATLAB.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4ABBA-4F16-1CCC-2E5B-E1073939C798}"/>
              </a:ext>
            </a:extLst>
          </p:cNvPr>
          <p:cNvSpPr/>
          <p:nvPr/>
        </p:nvSpPr>
        <p:spPr>
          <a:xfrm>
            <a:off x="1063690" y="6155844"/>
            <a:ext cx="2649894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Line Diagram for IEEE 30 bus System</a:t>
            </a:r>
            <a:endParaRPr lang="en-US" sz="16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5B58F-0F0D-BC47-398E-C533E9AA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487" y="3011519"/>
            <a:ext cx="7469320" cy="2549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667032-F694-1A0C-6FD2-E16E54737D2B}"/>
              </a:ext>
            </a:extLst>
          </p:cNvPr>
          <p:cNvSpPr/>
          <p:nvPr/>
        </p:nvSpPr>
        <p:spPr>
          <a:xfrm>
            <a:off x="5934269" y="5772390"/>
            <a:ext cx="4777273" cy="405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 of the IEEE 30 Bus Test System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CF9D4-9965-E61B-5993-96E6D25B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691109"/>
            <a:ext cx="3379374" cy="294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4D2D5-5991-BC08-E4C2-49105B93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4C27-DBC2-03E0-3F79-0AAC7098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9EF86F6-C83A-E41B-56BE-CECCA49B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11" name="Picture 2" descr="Bootstrap Image Preview">
            <a:extLst>
              <a:ext uri="{FF2B5EF4-FFF2-40B4-BE49-F238E27FC236}">
                <a16:creationId xmlns:a16="http://schemas.microsoft.com/office/drawing/2014/main" id="{96888726-6443-0732-3355-8B51F25B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3839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984E-4AAD-ABDB-0DDD-0288775C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29" y="753605"/>
            <a:ext cx="11029616" cy="1188720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rgbClr val="990000"/>
                </a:solidFill>
              </a:rPr>
              <a:t>Ieee</a:t>
            </a:r>
            <a:r>
              <a:rPr lang="en-US" sz="3600" b="1" dirty="0">
                <a:solidFill>
                  <a:srgbClr val="990000"/>
                </a:solidFill>
              </a:rPr>
              <a:t> 118 bus system</a:t>
            </a:r>
            <a:br>
              <a:rPr lang="en-US" sz="2800" b="1" dirty="0">
                <a:solidFill>
                  <a:srgbClr val="990000"/>
                </a:solidFill>
              </a:rPr>
            </a:br>
            <a:br>
              <a:rPr lang="en-US" sz="2800" b="1" dirty="0">
                <a:solidFill>
                  <a:srgbClr val="99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77DF-3D1D-0EAE-4333-41B8F403C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2723"/>
            <a:ext cx="11029615" cy="4292627"/>
          </a:xfrm>
        </p:spPr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feasibility and effectiveness of the proposed algorithm has been demonstrated in the modified IEEE 118 bus system shown . The summary of relevant data from the modified IEEE 118 bus system is presented in tables. All simulations have been carried out in MATLAB.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7467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57066-8EF6-D475-D76E-D75501ED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69" y="2340864"/>
            <a:ext cx="4612640" cy="3489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58603-D6B6-E8DC-B396-3D9D18F6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86" y="2638736"/>
            <a:ext cx="6388059" cy="2226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1F5A8B-A933-7515-3503-9883A1FED7A3}"/>
              </a:ext>
            </a:extLst>
          </p:cNvPr>
          <p:cNvSpPr/>
          <p:nvPr/>
        </p:nvSpPr>
        <p:spPr>
          <a:xfrm>
            <a:off x="1505338" y="6155844"/>
            <a:ext cx="2805405" cy="3265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Line Diagram for IEEE 118 bus System</a:t>
            </a:r>
            <a:endParaRPr lang="en-US" sz="18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4E74AB-0EFD-3ED6-84C7-3A0ADDAC7FB5}"/>
              </a:ext>
            </a:extLst>
          </p:cNvPr>
          <p:cNvSpPr/>
          <p:nvPr/>
        </p:nvSpPr>
        <p:spPr>
          <a:xfrm>
            <a:off x="6438122" y="5355771"/>
            <a:ext cx="5015309" cy="373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 of the IEEE 118 Bus Test System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6D39-EF29-55B0-BF02-66308604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2EE7-90CE-E9AD-48D5-48248FF9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AE8C74E-F05D-312E-9172-193E9EB0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11" name="Picture 2" descr="Bootstrap Image Preview">
            <a:extLst>
              <a:ext uri="{FF2B5EF4-FFF2-40B4-BE49-F238E27FC236}">
                <a16:creationId xmlns:a16="http://schemas.microsoft.com/office/drawing/2014/main" id="{F9A3EF77-85BB-C3F0-6C2F-FAE2C4E0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950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8221-731F-0B3E-08BA-B9691E8B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90" y="-2994"/>
            <a:ext cx="11029616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90000"/>
                </a:solidFill>
              </a:rPr>
              <a:t>Cost optimization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4D23-B037-8843-5396-1DB14BE2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37" y="1502598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cost coefficients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three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 power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is used in IEEE 118 and IEEE 30 buses system to get the best results for cost optimization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function.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C9F3CB-61E7-24C9-0249-764F9090C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27106"/>
              </p:ext>
            </p:extLst>
          </p:nvPr>
        </p:nvGraphicFramePr>
        <p:xfrm>
          <a:off x="693159" y="2009363"/>
          <a:ext cx="5287765" cy="234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53">
                  <a:extLst>
                    <a:ext uri="{9D8B030D-6E8A-4147-A177-3AD203B41FA5}">
                      <a16:colId xmlns:a16="http://schemas.microsoft.com/office/drawing/2014/main" val="4086450332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3095970740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4038846950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2256135261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954977610"/>
                    </a:ext>
                  </a:extLst>
                </a:gridCol>
              </a:tblGrid>
              <a:tr h="482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V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Loss(MW)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</a:p>
                    <a:p>
                      <a:r>
                        <a:rPr lang="en-US" sz="1400" dirty="0"/>
                        <a:t>Cost($)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31789"/>
                  </a:ext>
                </a:extLst>
              </a:tr>
              <a:tr h="39077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2.4256x 10^3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43049.6831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021355"/>
                  </a:ext>
                </a:extLst>
              </a:tr>
              <a:tr h="39077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 contingency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2.5762 x 10^3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44490.5574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539747"/>
                  </a:ext>
                </a:extLst>
              </a:tr>
              <a:tr h="5985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 contingency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0.9577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2386.5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5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44909.6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08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BD8507-F0E4-5A50-2CF0-604F3753E979}"/>
              </a:ext>
            </a:extLst>
          </p:cNvPr>
          <p:cNvSpPr txBox="1"/>
          <p:nvPr/>
        </p:nvSpPr>
        <p:spPr>
          <a:xfrm>
            <a:off x="1400939" y="4469713"/>
            <a:ext cx="4226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118 bus system data for cost optimization.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EFF26D1-8CA7-658C-4992-761492DF3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53100"/>
              </p:ext>
            </p:extLst>
          </p:nvPr>
        </p:nvGraphicFramePr>
        <p:xfrm>
          <a:off x="6265505" y="1986680"/>
          <a:ext cx="5287765" cy="239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53">
                  <a:extLst>
                    <a:ext uri="{9D8B030D-6E8A-4147-A177-3AD203B41FA5}">
                      <a16:colId xmlns:a16="http://schemas.microsoft.com/office/drawing/2014/main" val="4086450332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3095970740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4038846950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2256135261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954977610"/>
                    </a:ext>
                  </a:extLst>
                </a:gridCol>
              </a:tblGrid>
              <a:tr h="5700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V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Loss(MW)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</a:p>
                    <a:p>
                      <a:r>
                        <a:rPr lang="en-US" sz="1400" dirty="0"/>
                        <a:t>Cost($)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31789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0.995647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1.06116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10.4339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3.8690x10^3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29021355"/>
                  </a:ext>
                </a:extLst>
              </a:tr>
              <a:tr h="46146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 contingency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0.992773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15.3917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3.8871x10^3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9539747"/>
                  </a:ext>
                </a:extLst>
              </a:tr>
              <a:tr h="7057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 contingency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0.988343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20.0283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3.9058x10^3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4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CAFA16-0117-496E-7AE0-9565C40C287A}"/>
              </a:ext>
            </a:extLst>
          </p:cNvPr>
          <p:cNvSpPr txBox="1"/>
          <p:nvPr/>
        </p:nvSpPr>
        <p:spPr>
          <a:xfrm>
            <a:off x="7026158" y="4457768"/>
            <a:ext cx="405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30 bus system data for cost optimization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7D0EF7-0C6B-4A0E-838A-28F11849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06" y="4808267"/>
            <a:ext cx="1789299" cy="1370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C8004-73A0-42D7-C00C-EBEA4E4F4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4" y="4796322"/>
            <a:ext cx="1872273" cy="1498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4BAFB7-ABEB-4D09-CDCF-53CF51DDC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40" y="4759388"/>
            <a:ext cx="1785327" cy="1436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8D455-48CD-A3AB-3491-F8EAEAD7F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69" y="4818073"/>
            <a:ext cx="1815215" cy="1460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190035-591F-CD06-40A6-F27A1121FB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"/>
          <a:stretch/>
        </p:blipFill>
        <p:spPr bwMode="auto">
          <a:xfrm>
            <a:off x="10227774" y="4808267"/>
            <a:ext cx="1667684" cy="13694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F60562-E035-2DDA-165E-5AC17F3E5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91" y="4808267"/>
            <a:ext cx="1793911" cy="14707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F2490E-4899-1316-8B7E-71041CABD236}"/>
              </a:ext>
            </a:extLst>
          </p:cNvPr>
          <p:cNvSpPr txBox="1"/>
          <p:nvPr/>
        </p:nvSpPr>
        <p:spPr>
          <a:xfrm>
            <a:off x="884490" y="6288850"/>
            <a:ext cx="489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118 bus system output graphs for cost optimization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38DCF-1CBA-D0B5-0F90-30E90419751C}"/>
              </a:ext>
            </a:extLst>
          </p:cNvPr>
          <p:cNvSpPr txBox="1"/>
          <p:nvPr/>
        </p:nvSpPr>
        <p:spPr>
          <a:xfrm>
            <a:off x="6978433" y="6208249"/>
            <a:ext cx="4898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30 bus system output graphs for cost optimization</a:t>
            </a:r>
            <a:endParaRPr lang="en-US" sz="1600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4E32413-D8FA-10FE-170A-9681B1F1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709" y="6418812"/>
            <a:ext cx="6917210" cy="365125"/>
          </a:xfrm>
        </p:spPr>
        <p:txBody>
          <a:bodyPr/>
          <a:lstStyle/>
          <a:p>
            <a:r>
              <a:rPr lang="en-US" dirty="0"/>
              <a:t>GKCIET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B8FD7CF-2F50-0D23-AA9D-7CF851D7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243782"/>
            <a:ext cx="1426253" cy="614218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E53943F-899C-59B6-9737-CB89D202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19" name="Picture 2" descr="Bootstrap Image Preview">
            <a:extLst>
              <a:ext uri="{FF2B5EF4-FFF2-40B4-BE49-F238E27FC236}">
                <a16:creationId xmlns:a16="http://schemas.microsoft.com/office/drawing/2014/main" id="{88564A0D-6072-DD86-EBA9-9F74E1A3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2862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90E0-3757-489D-E617-55897A10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18" y="68961"/>
            <a:ext cx="11029616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90000"/>
                </a:solidFill>
              </a:rPr>
              <a:t>Loss optimization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66DD-974A-FB16-3DD2-43429D48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cost coefficients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three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 power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is used in IEEE 118 and IEEE 30 buses system to get the best results for transmission line heat loss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92C4F18-4E69-FFEF-F7BC-3CBAF4813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22971"/>
              </p:ext>
            </p:extLst>
          </p:nvPr>
        </p:nvGraphicFramePr>
        <p:xfrm>
          <a:off x="674498" y="1934718"/>
          <a:ext cx="5287765" cy="242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53">
                  <a:extLst>
                    <a:ext uri="{9D8B030D-6E8A-4147-A177-3AD203B41FA5}">
                      <a16:colId xmlns:a16="http://schemas.microsoft.com/office/drawing/2014/main" val="4086450332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3095970740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4038846950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2256135261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954977610"/>
                    </a:ext>
                  </a:extLst>
                </a:gridCol>
              </a:tblGrid>
              <a:tr h="601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V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Loss(MW)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</a:p>
                    <a:p>
                      <a:r>
                        <a:rPr lang="en-US" sz="1400" dirty="0"/>
                        <a:t>Cost($)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31789"/>
                  </a:ext>
                </a:extLst>
              </a:tr>
              <a:tr h="48668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4733.0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1786198.0640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29021355"/>
                  </a:ext>
                </a:extLst>
              </a:tr>
              <a:tr h="486684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 contingency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4714.5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1794479.7147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9539747"/>
                  </a:ext>
                </a:extLst>
              </a:tr>
              <a:tr h="7454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 contingency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0.9577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4789.0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1776471.1916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4086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ED27A0E-41E5-7169-199C-8446DF5C4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84955"/>
              </p:ext>
            </p:extLst>
          </p:nvPr>
        </p:nvGraphicFramePr>
        <p:xfrm>
          <a:off x="6245286" y="1934718"/>
          <a:ext cx="5287765" cy="243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53">
                  <a:extLst>
                    <a:ext uri="{9D8B030D-6E8A-4147-A177-3AD203B41FA5}">
                      <a16:colId xmlns:a16="http://schemas.microsoft.com/office/drawing/2014/main" val="4086450332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3095970740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4038846950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2256135261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954977610"/>
                    </a:ext>
                  </a:extLst>
                </a:gridCol>
              </a:tblGrid>
              <a:tr h="610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V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Loss(MW)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</a:p>
                    <a:p>
                      <a:r>
                        <a:rPr lang="en-US" sz="1400" dirty="0"/>
                        <a:t>Cost($)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31789"/>
                  </a:ext>
                </a:extLst>
              </a:tr>
              <a:tr h="39077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7.5436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6.429x10^3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29021355"/>
                  </a:ext>
                </a:extLst>
              </a:tr>
              <a:tr h="390776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 contingency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10.6921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7.837x10^3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9539747"/>
                  </a:ext>
                </a:extLst>
              </a:tr>
              <a:tr h="5985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 contingency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0.987019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14.445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9.620x10^3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408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527765-7661-BF74-4BAD-8AE0740476E2}"/>
              </a:ext>
            </a:extLst>
          </p:cNvPr>
          <p:cNvSpPr txBox="1"/>
          <p:nvPr/>
        </p:nvSpPr>
        <p:spPr>
          <a:xfrm>
            <a:off x="1160113" y="4403598"/>
            <a:ext cx="470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118 bus system data for loss optimization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74CB4-9068-1FE9-5716-ED85126DD7F0}"/>
              </a:ext>
            </a:extLst>
          </p:cNvPr>
          <p:cNvSpPr txBox="1"/>
          <p:nvPr/>
        </p:nvSpPr>
        <p:spPr>
          <a:xfrm flipH="1">
            <a:off x="6892021" y="4375606"/>
            <a:ext cx="51700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30 bus system data for loss optimization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34F279-FED4-2567-1325-20E31779D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9" y="4734198"/>
            <a:ext cx="1853685" cy="1509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FE1413-4DF2-D7FD-4182-42769C00F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08" y="4762518"/>
            <a:ext cx="1853686" cy="14809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E70E06-239B-7357-D64D-2F0125CCF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45" y="4799153"/>
            <a:ext cx="1793033" cy="1444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D6E7B5-9FEE-C281-7B72-17505FA53C0D}"/>
              </a:ext>
            </a:extLst>
          </p:cNvPr>
          <p:cNvSpPr txBox="1"/>
          <p:nvPr/>
        </p:nvSpPr>
        <p:spPr>
          <a:xfrm>
            <a:off x="782906" y="6242447"/>
            <a:ext cx="49611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118 bus system output graphs for loss optimization</a:t>
            </a:r>
            <a:endParaRPr lang="en-US" sz="16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F5529-0773-0DED-6960-737F4CFEE75B}"/>
              </a:ext>
            </a:extLst>
          </p:cNvPr>
          <p:cNvSpPr txBox="1"/>
          <p:nvPr/>
        </p:nvSpPr>
        <p:spPr>
          <a:xfrm>
            <a:off x="6679178" y="6275533"/>
            <a:ext cx="48030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30 bus system output graphs for loss optimization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F4DA8-8DD9-1EC7-C2C1-AED13403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669" y="6416690"/>
            <a:ext cx="6917210" cy="365125"/>
          </a:xfrm>
        </p:spPr>
        <p:txBody>
          <a:bodyPr/>
          <a:lstStyle/>
          <a:p>
            <a:r>
              <a:rPr lang="en-US" dirty="0"/>
              <a:t>GKCIET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33365-E17A-ACFD-7C3D-331777FC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243782"/>
            <a:ext cx="1404735" cy="614218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95EF1E6-49AB-821B-5BD2-06FA620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90614"/>
            <a:ext cx="2844799" cy="365125"/>
          </a:xfrm>
        </p:spPr>
        <p:txBody>
          <a:bodyPr/>
          <a:lstStyle/>
          <a:p>
            <a:r>
              <a:rPr lang="en-US" dirty="0"/>
              <a:t>6/20/2022</a:t>
            </a:r>
          </a:p>
        </p:txBody>
      </p:sp>
      <p:pic>
        <p:nvPicPr>
          <p:cNvPr id="19" name="Picture 2" descr="Bootstrap Image Preview">
            <a:extLst>
              <a:ext uri="{FF2B5EF4-FFF2-40B4-BE49-F238E27FC236}">
                <a16:creationId xmlns:a16="http://schemas.microsoft.com/office/drawing/2014/main" id="{11F68D3E-B785-BE3F-CF4A-5502F814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ADD055-1834-4A35-6BCB-249D2E203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316" y="4799153"/>
            <a:ext cx="1732455" cy="1444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AE8393-7D5E-EFCB-3A51-01141F535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626" y="4872024"/>
            <a:ext cx="1698181" cy="13681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F82B78-6994-79AE-626C-907B8D4941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8066" y="4872023"/>
            <a:ext cx="1698181" cy="13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C7F1-741B-8724-4FFA-B82DBAFC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990000"/>
                </a:solidFill>
              </a:rPr>
              <a:t>Penalty based optimization equation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FC08-BFF5-87DA-6990-6C8573C9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work, the objective function is suitably modified to incorporate the proposed congestion penalties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p1, p2, p3 are the penalties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penalties are used for calculation.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937C15-B03A-A0E7-B854-A83E7163A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109" t="74515" r="11077"/>
          <a:stretch/>
        </p:blipFill>
        <p:spPr>
          <a:xfrm>
            <a:off x="1595534" y="3137310"/>
            <a:ext cx="6904654" cy="102079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6055-0CBE-2794-25FC-69F543AE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876B-3721-F8E8-E855-85F00393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FCAC9-F93D-E237-915F-03AC943F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8" name="Picture 2" descr="Bootstrap Image Preview">
            <a:extLst>
              <a:ext uri="{FF2B5EF4-FFF2-40B4-BE49-F238E27FC236}">
                <a16:creationId xmlns:a16="http://schemas.microsoft.com/office/drawing/2014/main" id="{B1930985-1181-3CB6-BC41-90CF7A1A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3268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17613E-FA5F-3355-8D7A-F6304E9BB08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H="1">
            <a:off x="7886699" y="2302967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3240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F5F69-3301-2CDE-DDDB-0D5C91BB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95" y="526605"/>
            <a:ext cx="11029616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90000"/>
                </a:solidFill>
              </a:rPr>
              <a:t>Penalty calculation</a:t>
            </a:r>
            <a:br>
              <a:rPr lang="en-US" sz="3200" b="1" dirty="0">
                <a:solidFill>
                  <a:srgbClr val="990000"/>
                </a:solidFill>
              </a:rPr>
            </a:br>
            <a:endParaRPr lang="en-US" sz="3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9E144B-B10A-56BB-AB1C-EAEDCFB1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159" y="43200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85AC964-2EA7-12BE-11F2-DBA1D9233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749" y="4548674"/>
            <a:ext cx="41559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9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9925" algn="l"/>
              </a:tabLst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9925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penalty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formula from graph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99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55007-30B8-EEA0-92AA-B000DF4EF463}"/>
              </a:ext>
            </a:extLst>
          </p:cNvPr>
          <p:cNvSpPr txBox="1"/>
          <p:nvPr/>
        </p:nvSpPr>
        <p:spPr>
          <a:xfrm>
            <a:off x="1078795" y="1339370"/>
            <a:ext cx="46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Penalty Calculation of IEEE30BUS System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C1B44-25B2-692D-47FB-AA0D0099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46" y="1607445"/>
            <a:ext cx="4643259" cy="2387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A81682-5013-A1E0-833C-E76DD3414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5" r="56968" b="68273"/>
          <a:stretch/>
        </p:blipFill>
        <p:spPr>
          <a:xfrm>
            <a:off x="1354669" y="1822000"/>
            <a:ext cx="4058351" cy="2008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48797E-5AE7-02CE-109D-3E1842CF7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107" y="5204747"/>
            <a:ext cx="4219575" cy="1000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DBFDA8-9922-1A9D-0925-3D1D2DFC8485}"/>
              </a:ext>
            </a:extLst>
          </p:cNvPr>
          <p:cNvSpPr txBox="1"/>
          <p:nvPr/>
        </p:nvSpPr>
        <p:spPr>
          <a:xfrm>
            <a:off x="6789210" y="3936823"/>
            <a:ext cx="4643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axis- Power Loss,        y axis- Generation cost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7EBA0A-C908-91F5-3DA5-1DC754426705}"/>
              </a:ext>
            </a:extLst>
          </p:cNvPr>
          <p:cNvSpPr txBox="1"/>
          <p:nvPr/>
        </p:nvSpPr>
        <p:spPr>
          <a:xfrm>
            <a:off x="7179380" y="1247488"/>
            <a:ext cx="3933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for penalty calculation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B04AA-5215-4F85-C435-AC717091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4B5D8-46CA-AB5B-FFA5-98276D60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7" y="6243782"/>
            <a:ext cx="1052510" cy="545257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040948-D1E3-71EC-BBCC-8C4C15A7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16" name="Picture 2" descr="Bootstrap Image Preview">
            <a:extLst>
              <a:ext uri="{FF2B5EF4-FFF2-40B4-BE49-F238E27FC236}">
                <a16:creationId xmlns:a16="http://schemas.microsoft.com/office/drawing/2014/main" id="{7E79B7FA-FECE-0F99-C689-3C50EADB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2312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27E-0175-EEC9-FD95-F97BF582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55" y="358295"/>
            <a:ext cx="11029616" cy="118872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Penalty based optimization</a:t>
            </a:r>
            <a:br>
              <a:rPr lang="en-US" sz="2800" b="1" dirty="0">
                <a:solidFill>
                  <a:srgbClr val="99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6DD9-582F-C790-CEE0-6F2BB4A8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50194"/>
            <a:ext cx="11029615" cy="3634486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cost coefficients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three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 power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is used in IEEE 30 buses system to get the best results for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penalty based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optimization.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EDA413-917B-A543-90FF-D06D552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56318"/>
              </p:ext>
            </p:extLst>
          </p:nvPr>
        </p:nvGraphicFramePr>
        <p:xfrm>
          <a:off x="3410108" y="1926224"/>
          <a:ext cx="5371784" cy="2099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17">
                  <a:extLst>
                    <a:ext uri="{9D8B030D-6E8A-4147-A177-3AD203B41FA5}">
                      <a16:colId xmlns:a16="http://schemas.microsoft.com/office/drawing/2014/main" val="2872540759"/>
                    </a:ext>
                  </a:extLst>
                </a:gridCol>
                <a:gridCol w="975191">
                  <a:extLst>
                    <a:ext uri="{9D8B030D-6E8A-4147-A177-3AD203B41FA5}">
                      <a16:colId xmlns:a16="http://schemas.microsoft.com/office/drawing/2014/main" val="563086381"/>
                    </a:ext>
                  </a:extLst>
                </a:gridCol>
                <a:gridCol w="1085254">
                  <a:extLst>
                    <a:ext uri="{9D8B030D-6E8A-4147-A177-3AD203B41FA5}">
                      <a16:colId xmlns:a16="http://schemas.microsoft.com/office/drawing/2014/main" val="3629433411"/>
                    </a:ext>
                  </a:extLst>
                </a:gridCol>
                <a:gridCol w="1137835">
                  <a:extLst>
                    <a:ext uri="{9D8B030D-6E8A-4147-A177-3AD203B41FA5}">
                      <a16:colId xmlns:a16="http://schemas.microsoft.com/office/drawing/2014/main" val="241627190"/>
                    </a:ext>
                  </a:extLst>
                </a:gridCol>
                <a:gridCol w="978187">
                  <a:extLst>
                    <a:ext uri="{9D8B030D-6E8A-4147-A177-3AD203B41FA5}">
                      <a16:colId xmlns:a16="http://schemas.microsoft.com/office/drawing/2014/main" val="2042889304"/>
                    </a:ext>
                  </a:extLst>
                </a:gridCol>
              </a:tblGrid>
              <a:tr h="545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V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Loss(MW)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</a:p>
                    <a:p>
                      <a:r>
                        <a:rPr lang="en-US" sz="1400" dirty="0"/>
                        <a:t>Cost($)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80360"/>
                  </a:ext>
                </a:extLst>
              </a:tr>
              <a:tr h="508217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8405.3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7678561"/>
                  </a:ext>
                </a:extLst>
              </a:tr>
              <a:tr h="508217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N-1 contingency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3.617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9779.5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3841927"/>
                  </a:ext>
                </a:extLst>
              </a:tr>
              <a:tr h="5082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N-2 contingency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3.6178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21336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10868.0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265444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467A4B7-617E-EB5F-A902-112530436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"/>
          <a:stretch/>
        </p:blipFill>
        <p:spPr bwMode="auto">
          <a:xfrm>
            <a:off x="1252344" y="4504649"/>
            <a:ext cx="2216451" cy="17632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E550C-7F69-ABB0-9786-254BEC4B9C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/>
          <a:stretch/>
        </p:blipFill>
        <p:spPr bwMode="auto">
          <a:xfrm>
            <a:off x="4560710" y="4434887"/>
            <a:ext cx="2293809" cy="1913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DF54C9-9C20-C33E-9924-9DC4849022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2" t="4641" r="772" b="-4641"/>
          <a:stretch/>
        </p:blipFill>
        <p:spPr bwMode="auto">
          <a:xfrm>
            <a:off x="7694798" y="4527072"/>
            <a:ext cx="2317213" cy="18638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4E4452-12EF-DC63-DEBC-DF108C94660D}"/>
              </a:ext>
            </a:extLst>
          </p:cNvPr>
          <p:cNvSpPr txBox="1"/>
          <p:nvPr/>
        </p:nvSpPr>
        <p:spPr>
          <a:xfrm>
            <a:off x="4139945" y="4103958"/>
            <a:ext cx="44693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30 bus system data for penalty optimization</a:t>
            </a:r>
            <a:endParaRPr lang="en-US" sz="160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D64C5-4D25-FABF-D868-5A0FD18627A2}"/>
              </a:ext>
            </a:extLst>
          </p:cNvPr>
          <p:cNvSpPr txBox="1"/>
          <p:nvPr/>
        </p:nvSpPr>
        <p:spPr>
          <a:xfrm>
            <a:off x="923700" y="4087582"/>
            <a:ext cx="5514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58D6FE-569B-6A78-CE14-8F5C46A7FDA5}"/>
              </a:ext>
            </a:extLst>
          </p:cNvPr>
          <p:cNvSpPr txBox="1"/>
          <p:nvPr/>
        </p:nvSpPr>
        <p:spPr>
          <a:xfrm>
            <a:off x="525278" y="6140733"/>
            <a:ext cx="57010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0ED79-3B34-6E95-9103-31C8788D4214}"/>
              </a:ext>
            </a:extLst>
          </p:cNvPr>
          <p:cNvSpPr txBox="1"/>
          <p:nvPr/>
        </p:nvSpPr>
        <p:spPr>
          <a:xfrm>
            <a:off x="3536224" y="6348886"/>
            <a:ext cx="5150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30 bus system output graphs for penalty optimization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5ED81-E8F0-28C2-019F-78B64618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A2E76-CBEE-B6EB-6CD5-073C25DE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E8739-15E9-F679-AE71-B4CC9C18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19" name="Picture 2" descr="Bootstrap Image Preview">
            <a:extLst>
              <a:ext uri="{FF2B5EF4-FFF2-40B4-BE49-F238E27FC236}">
                <a16:creationId xmlns:a16="http://schemas.microsoft.com/office/drawing/2014/main" id="{B264C421-246C-CB65-B07E-306DC0D1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4722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C824-B8D9-6B47-A7C9-2E4D0A3F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990000"/>
                </a:solidFill>
              </a:rPr>
              <a:t>Conclusion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2F98-AA23-5085-9B92-93EA9E64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cost optimization algorithm the cost is minimum but the loss is very high.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When we follow loss optimization the generation cost become very high.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Penalty based optimization method is basically a compromise between generation cost and loss optimization.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formula for penalty can be found from the correlation between generation cost and power loss with the variation of penalty.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This objective function is suitable for the integration of renewable energy sources as the    investment cost of these sources are very high.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future results found can be used to develop more advanced algorithms for smart grid.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A3C05-B531-9F80-C1FF-230F2A15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CF78F-0AF1-5893-B7DF-4ABFEF9E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958CEE-EE42-62AC-F0EC-C04A6F08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7" name="Picture 2" descr="Bootstrap Image Preview">
            <a:extLst>
              <a:ext uri="{FF2B5EF4-FFF2-40B4-BE49-F238E27FC236}">
                <a16:creationId xmlns:a16="http://schemas.microsoft.com/office/drawing/2014/main" id="{AEE6F2B0-1B88-B96E-3379-C660BE371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1510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861B-DD57-3F0D-7AD4-B4D1761A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41" y="166778"/>
            <a:ext cx="11029616" cy="11887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90000"/>
                </a:solidFill>
              </a:rPr>
              <a:t>Appendix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972C-9EF7-CE30-C4CA-599A677B4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060579" cy="3634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Technique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PSO algorithm are outlined in the works of van den Bergh and Wang et al.: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Proximity: it is able to perform simple calculations in time and space.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Stability: the swarm does not change the behavior regarding every environment change.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Quality: it is able to detect the quality change in the environment and respond to it.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Diverse response: it has no limitation in the response to environment change.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Adaptability: it is able to know if the change is worthy.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35769-4B7B-1AEE-E4DE-DE84B65B6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5" r="10005"/>
          <a:stretch/>
        </p:blipFill>
        <p:spPr>
          <a:xfrm>
            <a:off x="7725747" y="1094237"/>
            <a:ext cx="3724007" cy="5125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E0DBB3-6D69-CE7F-345A-62B42CBD13E6}"/>
              </a:ext>
            </a:extLst>
          </p:cNvPr>
          <p:cNvSpPr txBox="1"/>
          <p:nvPr/>
        </p:nvSpPr>
        <p:spPr>
          <a:xfrm>
            <a:off x="8351445" y="6219981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PSO algorithm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2194-E6F9-04FE-86B2-BCAB6D6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6ABD6-A33B-FE61-2891-64D472F2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F0E1C7-0FB3-2941-5B28-3726EF2A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9" name="Picture 2" descr="Bootstrap Image Preview">
            <a:extLst>
              <a:ext uri="{FF2B5EF4-FFF2-40B4-BE49-F238E27FC236}">
                <a16:creationId xmlns:a16="http://schemas.microsoft.com/office/drawing/2014/main" id="{706B806C-93AE-2770-3C00-485CCA18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3369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AFD7-3D17-1F60-3CAA-BF558EFE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8A35-0629-F2C5-D916-FDE23B4D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5290"/>
            <a:ext cx="11029616" cy="3540060"/>
          </a:xfrm>
        </p:spPr>
        <p:txBody>
          <a:bodyPr>
            <a:normAutofit fontScale="55000" lnSpcReduction="20000"/>
          </a:bodyPr>
          <a:lstStyle/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 M. Huang,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Kumar, C Nair, “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OPF based Algorithm to Evaluate Load Curtailment Incorporating Voltage Stability Margin Criteria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Power Engineering Society Winter Meeting ,IEEE, 2002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Selvi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T.Meena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N.Ramaraj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 Generation Rescheduling Method to Alleviate Line Overloads using PSO,”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 (I) Journal-E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L.2005.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Xiaodan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Hongjie, Z. Jing, L. Yan, Z. Yuan, “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Control Based on Power Flow Tracing and Generator Re-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redispatching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 of Electric Power Systems  IEEE, 2008.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G.Baskar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M.R. Mohan, “Contingency Constrained Economic Load Dispatch using Improved Particle Swarm Optimization for Security Enhancement,”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 Power System Research Elsevier,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2008.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E.Muneender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M.D. Vinod Kumar, “Optimal Rescheduling of real  and reactive powers of generators for zonal Congestion Management Based on FDR PSO.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T&amp;D Asia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2009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Sujatha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Balaraman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K.Kamaraj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“Congestion management in Deregulated power system using real coded genetic algorithm,”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Engineering Science and Technology ,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vol 2, no.11, ,pp. 6681-6690, 2010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Balaraman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K. Kamaraj, “Application of Differential Evolution for Congestion management in power system,”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 Applied Science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,vol 4, no 8, August 2010.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Jinli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Hongjie, Y.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Xiaodan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Voltage Stability Control Based on real power flow tracing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Proceedings of CSEE, IEEE,2009.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 Zou, X. Luo, Z. Peng, “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Congestion Management Ensuing Voltage Stability under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Multicontingency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preventive and Corrective Controls,”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IEEE, 2009.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Hwa-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Choi, Seung II Moon, “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new Operation of series compensating device under Line Flow Congestion using the Linear zed Line Flow sensitivity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,” Power Engineering Society winter meeting IEEE,2001.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E.M. Yap,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M.Al-Dabbagh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P.C.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UPFC Controller in Mitigating Line Congestion for Cost-Efficient Power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Delivery,”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Engineering Conference IPEC, IEEE, 2006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Xiao-Ping Zhang, L. Yao “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Vision of Electricity network Congestion Management with FACTS and HVDC,”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DRPT2008, 6-9 April, 2008 Nanjing China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69DB0-F560-1DF8-104E-0F38A1CC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61F7B-9392-EBFA-0D31-21A1FFF9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892DD2-1E56-86DB-991C-0804A1EB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7" name="Picture 2" descr="Bootstrap Image Preview">
            <a:extLst>
              <a:ext uri="{FF2B5EF4-FFF2-40B4-BE49-F238E27FC236}">
                <a16:creationId xmlns:a16="http://schemas.microsoft.com/office/drawing/2014/main" id="{EC7E1331-BD8D-1BBE-D41C-4590C20A5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8399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E6A-29F4-C533-13D4-C2D1208C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1487"/>
            <a:ext cx="11029616" cy="1188720"/>
          </a:xfrm>
        </p:spPr>
        <p:txBody>
          <a:bodyPr/>
          <a:lstStyle/>
          <a:p>
            <a:r>
              <a:rPr lang="en-US" sz="3200" dirty="0"/>
              <a:t>CONTENTS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2E1B-A7AD-F03E-6C98-27C6130B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57" y="2412687"/>
            <a:ext cx="11029615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Power System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Research Work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System optimization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 of Optimization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Calculation of cost coefficients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Cost coefficients of Renewable energy sources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IEEE 30 bus system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 IEEE 118 bus system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 Cost optimization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Loss optimization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EC814-2137-0B3E-6171-20AE48AA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10F04-4C2E-E4E9-6080-7DDA28FE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5DF68B-9D30-6542-9B6A-AB9BE87E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7" name="Picture 2" descr="Bootstrap Image Preview">
            <a:extLst>
              <a:ext uri="{FF2B5EF4-FFF2-40B4-BE49-F238E27FC236}">
                <a16:creationId xmlns:a16="http://schemas.microsoft.com/office/drawing/2014/main" id="{5B8D2DE8-4DDB-3CC7-0C5A-FCD113E0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46692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EB6C-1E46-5021-0C44-60CF3AE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3518C-7DD0-936F-C44E-351BC52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4BB03-DBA9-F351-AAAA-6CAA828F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630CB-FF71-97DF-DF7F-0672E9B43FB9}"/>
              </a:ext>
            </a:extLst>
          </p:cNvPr>
          <p:cNvSpPr txBox="1"/>
          <p:nvPr/>
        </p:nvSpPr>
        <p:spPr>
          <a:xfrm>
            <a:off x="2563906" y="2759991"/>
            <a:ext cx="6917210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870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F6EF-C598-4880-780D-B72B3073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1C54-CF93-B33C-3015-43D377BF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Penalty based optimization equation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12.Penalty Calculation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Penalty based optimization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14.Conclusion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Appendix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References</a:t>
            </a:r>
          </a:p>
          <a:p>
            <a:pPr algn="just"/>
            <a:endParaRPr lang="en-US" sz="20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rgbClr val="99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7C9BE-DD4F-094F-B7B4-ADA2BDD6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2FA62-4834-D1C9-88B2-7866E568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CF1E5D-3C26-F508-8C45-1091F50A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7" name="Picture 2" descr="Bootstrap Image Preview">
            <a:extLst>
              <a:ext uri="{FF2B5EF4-FFF2-40B4-BE49-F238E27FC236}">
                <a16:creationId xmlns:a16="http://schemas.microsoft.com/office/drawing/2014/main" id="{7FE7B916-D369-6CE7-F0A5-E0EEAA151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07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0207-05F8-D701-D3E6-B6FD7741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61" y="882650"/>
            <a:ext cx="11029616" cy="1188720"/>
          </a:xfrm>
        </p:spPr>
        <p:txBody>
          <a:bodyPr>
            <a:noAutofit/>
          </a:bodyPr>
          <a:lstStyle/>
          <a:p>
            <a:br>
              <a:rPr lang="en-US" b="1" i="0" u="none" strike="noStrike" dirty="0">
                <a:solidFill>
                  <a:srgbClr val="990033"/>
                </a:solidFill>
                <a:effectLst/>
              </a:rPr>
            </a:br>
            <a:br>
              <a:rPr lang="en-US" b="1" i="0" u="none" strike="noStrike" dirty="0">
                <a:solidFill>
                  <a:srgbClr val="990033"/>
                </a:solidFill>
                <a:effectLst/>
              </a:rPr>
            </a:br>
            <a:br>
              <a:rPr lang="en-US" b="1" i="0" u="none" strike="noStrike" dirty="0">
                <a:solidFill>
                  <a:srgbClr val="990033"/>
                </a:solidFill>
                <a:effectLst/>
              </a:rPr>
            </a:br>
            <a:br>
              <a:rPr lang="en-US" b="1" i="0" u="none" strike="noStrike" dirty="0">
                <a:solidFill>
                  <a:srgbClr val="990033"/>
                </a:solidFill>
                <a:effectLst/>
              </a:rPr>
            </a:br>
            <a:r>
              <a:rPr lang="en-US" sz="3200" b="1" i="0" u="none" strike="noStrike" dirty="0">
                <a:solidFill>
                  <a:srgbClr val="990033"/>
                </a:solidFill>
                <a:effectLst/>
              </a:rPr>
              <a:t>Evolution of Power System</a:t>
            </a:r>
            <a:br>
              <a:rPr lang="en-US" b="1" i="0" u="none" strike="noStrike" dirty="0">
                <a:solidFill>
                  <a:srgbClr val="990033"/>
                </a:solidFill>
                <a:effectLst/>
              </a:rPr>
            </a:br>
            <a:br>
              <a:rPr lang="en-US" b="1" i="0" u="none" strike="noStrike" dirty="0">
                <a:solidFill>
                  <a:srgbClr val="990033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C9DD-DB0F-2170-9E28-C68B17EE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701F6-0BC4-F340-AF36-95B45749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4479984"/>
            <a:ext cx="9499599" cy="2066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PDF] Role of Smart Grid to Power System Planning and Operation in India |  Semantic Scholar">
            <a:extLst>
              <a:ext uri="{FF2B5EF4-FFF2-40B4-BE49-F238E27FC236}">
                <a16:creationId xmlns:a16="http://schemas.microsoft.com/office/drawing/2014/main" id="{CCEDEE24-D446-4E8F-BBCD-3323D8233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5" b="4013"/>
          <a:stretch/>
        </p:blipFill>
        <p:spPr bwMode="auto">
          <a:xfrm>
            <a:off x="6510469" y="1301073"/>
            <a:ext cx="3697354" cy="3178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B791F-BFFD-56A4-F784-A4DED7037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842" y="1667439"/>
            <a:ext cx="4849403" cy="2695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5127-23CC-3E30-F227-2F3E6ECB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8A1F4-783E-0A19-D0F3-4B23DF50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EB35EA-719A-6C10-75D5-906705A7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10" name="Picture 2" descr="Bootstrap Image Preview">
            <a:extLst>
              <a:ext uri="{FF2B5EF4-FFF2-40B4-BE49-F238E27FC236}">
                <a16:creationId xmlns:a16="http://schemas.microsoft.com/office/drawing/2014/main" id="{16231D5C-9C72-4EE3-8E0B-6BBABF5D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389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44D2-B623-0CFF-73AF-D432562C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96" y="934273"/>
            <a:ext cx="11029616" cy="1188720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990033"/>
                </a:solidFill>
              </a:rPr>
              <a:t>objective</a:t>
            </a:r>
            <a:r>
              <a:rPr lang="en-US" sz="3600" b="1" i="0" u="none" strike="noStrike" dirty="0">
                <a:solidFill>
                  <a:srgbClr val="990033"/>
                </a:solidFill>
                <a:effectLst/>
              </a:rPr>
              <a:t> of the Research Work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FC00-E966-08CC-FEE6-7466C0C63B7C}"/>
              </a:ext>
            </a:extLst>
          </p:cNvPr>
          <p:cNvSpPr/>
          <p:nvPr/>
        </p:nvSpPr>
        <p:spPr>
          <a:xfrm>
            <a:off x="9171992" y="2354607"/>
            <a:ext cx="1007952" cy="26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A12A7-0C5B-43D7-8CAF-9D955A7A5907}"/>
              </a:ext>
            </a:extLst>
          </p:cNvPr>
          <p:cNvSpPr/>
          <p:nvPr/>
        </p:nvSpPr>
        <p:spPr>
          <a:xfrm>
            <a:off x="7940351" y="3182806"/>
            <a:ext cx="699796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31D5A-832F-6AB9-1391-CB8F6F16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67" y="1678390"/>
            <a:ext cx="11029615" cy="36344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determine the cost coefficient of renewable energy sources through market survey.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find the best possible objective function for power system optimization with Renewable energy sources.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compare the results of traditional generation cost optimization and transmission line active power loss optimization.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 develop a new penalty based objective function for optimization incorporating generation cost and power loss objectives.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 determine a formula for penalty.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4F4C6-9B23-3C2C-9A65-4763173E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F9172-C04F-52B7-73C1-240E4081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8B9518-84BD-0E2E-AE9D-174018C7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9" name="Picture 2" descr="Bootstrap Image Preview">
            <a:extLst>
              <a:ext uri="{FF2B5EF4-FFF2-40B4-BE49-F238E27FC236}">
                <a16:creationId xmlns:a16="http://schemas.microsoft.com/office/drawing/2014/main" id="{91502B62-63FF-9C83-C34E-E11D2C4E5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9713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F37-0611-C616-BC9C-39B072BB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br>
              <a:rPr lang="en-US" sz="2400" b="1" i="0" u="none" strike="noStrike" dirty="0">
                <a:solidFill>
                  <a:srgbClr val="990000"/>
                </a:solidFill>
                <a:effectLst/>
              </a:rPr>
            </a:br>
            <a:br>
              <a:rPr lang="en-US" sz="2400" b="1" i="0" u="none" strike="noStrike" dirty="0">
                <a:solidFill>
                  <a:srgbClr val="990000"/>
                </a:solidFill>
                <a:effectLst/>
              </a:rPr>
            </a:br>
            <a:br>
              <a:rPr lang="en-US" sz="2400" b="0" dirty="0">
                <a:effectLst/>
              </a:rPr>
            </a:br>
            <a:r>
              <a:rPr lang="en-US" b="1" dirty="0">
                <a:solidFill>
                  <a:srgbClr val="990000"/>
                </a:solidFill>
              </a:rPr>
              <a:t>power system optimization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529DD-1DD3-DC0E-E9A9-47DF8E246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b="44145"/>
          <a:stretch/>
        </p:blipFill>
        <p:spPr>
          <a:xfrm>
            <a:off x="981118" y="2282762"/>
            <a:ext cx="9829967" cy="2765100"/>
          </a:xfrm>
          <a:ln>
            <a:solidFill>
              <a:schemeClr val="bg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417C8-38EA-6D01-DF02-5BDC10BC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95CAA-0631-D540-6604-9E73F868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744FAC-BBCA-703C-584D-E636DCB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7" name="Picture 2" descr="Bootstrap Image Preview">
            <a:extLst>
              <a:ext uri="{FF2B5EF4-FFF2-40B4-BE49-F238E27FC236}">
                <a16:creationId xmlns:a16="http://schemas.microsoft.com/office/drawing/2014/main" id="{92423247-9285-2792-A19E-794648A9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8722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4AE8-F278-BC84-B5F2-0953BA85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956" y="1320914"/>
            <a:ext cx="11029616" cy="1188720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990000"/>
                </a:solidFill>
                <a:effectLst/>
              </a:rPr>
              <a:t>Constraints of Optimization</a:t>
            </a:r>
            <a:br>
              <a:rPr lang="en-US" sz="3200" b="0" dirty="0">
                <a:effectLst/>
              </a:rPr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30E8C-ACC4-81A8-DE14-02E32DF22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260" y="1915274"/>
            <a:ext cx="8356104" cy="4112302"/>
          </a:xfrm>
          <a:ln>
            <a:solidFill>
              <a:schemeClr val="bg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5DFD6-FE51-662D-501C-0B3BC2F1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39CB1-03F6-6FE9-E28F-189E7B96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2CA2A-2A96-3932-7D75-8826F9AF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8" name="Picture 2" descr="Bootstrap Image Preview">
            <a:extLst>
              <a:ext uri="{FF2B5EF4-FFF2-40B4-BE49-F238E27FC236}">
                <a16:creationId xmlns:a16="http://schemas.microsoft.com/office/drawing/2014/main" id="{40272980-B9C8-7BF4-FF38-9D59EF58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590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6D14-872E-DD10-A9BC-ED1D3A76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strike="noStrike" dirty="0">
                <a:solidFill>
                  <a:srgbClr val="990000"/>
                </a:solidFill>
                <a:effectLst/>
              </a:rPr>
              <a:t>Calculation of Cost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DE505-4801-4A45-62D6-A954498E8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499" y="1986301"/>
                <a:ext cx="8637452" cy="4517136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3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cost optimization objective function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∑</m:t>
                    </m:r>
                    <m:r>
                      <a:rPr lang="en-US" sz="3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𝐶𝑖</m:t>
                    </m:r>
                    <m:r>
                      <a:rPr lang="en-US" sz="3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3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3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3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3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/>
                  <a:t>Steps for calculation of a, b, c coefficients</a:t>
                </a: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total cost of generation is converted into US dollars($). </a:t>
                </a:r>
                <a:endParaRPr lang="en-US" sz="3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10 MW power generation using the cost optimization function:</a:t>
                </a:r>
                <a:endParaRPr lang="en-US" sz="3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1100$= (10 × 10)a + 10×b + c ….(</a:t>
                </a:r>
                <a:r>
                  <a:rPr lang="en-US" sz="3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3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50 MW power generation using the cost optimization function:</a:t>
                </a: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4100$= (50×50)a + 50×b + c…..(ii)</a:t>
                </a:r>
                <a:endParaRPr lang="en-US" sz="3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100 MW power generation using the cost optimization function:</a:t>
                </a:r>
                <a:endParaRPr lang="en-US" sz="3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12000$= (100×100)a + 100×b + c…..(iii)</a:t>
                </a: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From the equations (</a:t>
                </a:r>
                <a:r>
                  <a:rPr lang="en-US" sz="3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3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), (ii), and (iii) we get the values of a, b, c</a:t>
                </a:r>
                <a:endParaRPr lang="en-US" sz="3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CDE505-4801-4A45-62D6-A954498E8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499" y="1986301"/>
                <a:ext cx="8637452" cy="4517136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F5F1D-1F5D-D944-422A-BA090061D8A3}"/>
                  </a:ext>
                </a:extLst>
              </p14:cNvPr>
              <p14:cNvContentPartPr/>
              <p14:nvPr/>
            </p14:nvContentPartPr>
            <p14:xfrm>
              <a:off x="3890424" y="353639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F5F1D-1F5D-D944-422A-BA090061D8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1784" y="35273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E04B4-DE2C-CB0F-5FA3-DFCC6C23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3E805-87E6-3E7D-C783-62591440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5DE8B1B-A46F-00A6-8AB8-A00CA3DE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11" name="Picture 2" descr="Bootstrap Image Preview">
            <a:extLst>
              <a:ext uri="{FF2B5EF4-FFF2-40B4-BE49-F238E27FC236}">
                <a16:creationId xmlns:a16="http://schemas.microsoft.com/office/drawing/2014/main" id="{5CCA9766-A84D-CA11-A619-C6286D52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E8547DD-39F1-5FB0-FB0D-038B89858B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30775"/>
              </p:ext>
            </p:extLst>
          </p:nvPr>
        </p:nvGraphicFramePr>
        <p:xfrm>
          <a:off x="7710727" y="2019753"/>
          <a:ext cx="3555042" cy="222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C7A002-40ED-4325-ABE9-00ACBA83D307}"/>
              </a:ext>
            </a:extLst>
          </p:cNvPr>
          <p:cNvSpPr txBox="1"/>
          <p:nvPr/>
        </p:nvSpPr>
        <p:spPr>
          <a:xfrm>
            <a:off x="7951694" y="4329952"/>
            <a:ext cx="3314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x-axis power generation,     y-axis generation cost</a:t>
            </a:r>
          </a:p>
        </p:txBody>
      </p:sp>
    </p:spTree>
    <p:extLst>
      <p:ext uri="{BB962C8B-B14F-4D97-AF65-F5344CB8AC3E}">
        <p14:creationId xmlns:p14="http://schemas.microsoft.com/office/powerpoint/2010/main" val="245360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6BB2-1311-36D9-CCA6-8118F716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dirty="0">
                <a:solidFill>
                  <a:srgbClr val="990000"/>
                </a:solidFill>
                <a:effectLst/>
              </a:rPr>
              <a:t>Cost coefficients of Renewable energy sources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AE5BE-0798-AD24-ECED-D32C14EFC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using the cost optimization function :</a:t>
                </a:r>
                <a:endParaRPr lang="en-U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cost coefficients a, b, and c are calculated for three renewable energy based power systems.</a:t>
                </a: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AE5BE-0798-AD24-ECED-D32C14EFC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95D6C1-6438-F7B5-BE59-1CAA49A76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16676"/>
              </p:ext>
            </p:extLst>
          </p:nvPr>
        </p:nvGraphicFramePr>
        <p:xfrm>
          <a:off x="1371600" y="3590698"/>
          <a:ext cx="84991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151">
                  <a:extLst>
                    <a:ext uri="{9D8B030D-6E8A-4147-A177-3AD203B41FA5}">
                      <a16:colId xmlns:a16="http://schemas.microsoft.com/office/drawing/2014/main" val="13480382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2207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46911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11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 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coefficient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Cost coefficient ‘b’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Cost coefficient ‘c’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5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Solar Park by NHPC in Odisha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4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</a:rPr>
                        <a:t>Loktak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 Power Station under NHPC in Manipur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08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Tata Power Waste Gas Plant in Odisha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388.88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213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10C46-9790-AB04-7673-F0444D47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GKCIET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62FA-9EE5-D537-C3A1-E5814EAC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CF3F5-A8A3-65FC-6C45-CB9E8C0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6/20/2022</a:t>
            </a:r>
            <a:endParaRPr lang="en-US" dirty="0"/>
          </a:p>
        </p:txBody>
      </p:sp>
      <p:pic>
        <p:nvPicPr>
          <p:cNvPr id="8" name="Picture 2" descr="Bootstrap Image Preview">
            <a:extLst>
              <a:ext uri="{FF2B5EF4-FFF2-40B4-BE49-F238E27FC236}">
                <a16:creationId xmlns:a16="http://schemas.microsoft.com/office/drawing/2014/main" id="{2008F5D8-9EA5-21EC-99FB-6BE18D02A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655" cy="9526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482068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{122EB02A-F46F-4DA8-BC6F-73366D34B9F0}tf67061901_win32</Template>
  <TotalTime>886</TotalTime>
  <Words>1789</Words>
  <Application>Microsoft Office PowerPoint</Application>
  <PresentationFormat>Widescreen</PresentationFormat>
  <Paragraphs>355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Cambria Math</vt:lpstr>
      <vt:lpstr>Franklin Gothic Book</vt:lpstr>
      <vt:lpstr>Franklin Gothic Demi</vt:lpstr>
      <vt:lpstr>Gill Sans MT</vt:lpstr>
      <vt:lpstr>Times New Roman</vt:lpstr>
      <vt:lpstr>Wingdings 2</vt:lpstr>
      <vt:lpstr>DividendVTI</vt:lpstr>
      <vt:lpstr>ECONOMIC INTEGRATION OF res IN Smart grid   Open viva-voce examination and Seminar  Presentation  on the Thesis submitted By :--  Tanmoy paul (35501618001) Pranta Debnath (35501618011) Sajal gayen (35501618008) Subhendu mondal (35501619002)  Dated – 20/06/2022  </vt:lpstr>
      <vt:lpstr>CONTENTS </vt:lpstr>
      <vt:lpstr>contents</vt:lpstr>
      <vt:lpstr>    Evolution of Power System  </vt:lpstr>
      <vt:lpstr>objective of the Research Work  </vt:lpstr>
      <vt:lpstr>   power system optimization </vt:lpstr>
      <vt:lpstr>Constraints of Optimization  </vt:lpstr>
      <vt:lpstr>Calculation of Cost coefficients</vt:lpstr>
      <vt:lpstr>Cost coefficients of Renewable energy sources</vt:lpstr>
      <vt:lpstr>Ieee 30 bus system </vt:lpstr>
      <vt:lpstr>Ieee 118 bus system  </vt:lpstr>
      <vt:lpstr>Cost optimization</vt:lpstr>
      <vt:lpstr>Loss optimization</vt:lpstr>
      <vt:lpstr>Penalty based optimization equation</vt:lpstr>
      <vt:lpstr>Penalty calculation </vt:lpstr>
      <vt:lpstr>Penalty based optimization </vt:lpstr>
      <vt:lpstr>Conclusion</vt:lpstr>
      <vt:lpstr>Appendix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INTEGRATION OF res IN Smart grid</dc:title>
  <dc:creator>tanmoypaul0400@gmail.com</dc:creator>
  <cp:lastModifiedBy>Prâñtä Dëbñåth</cp:lastModifiedBy>
  <cp:revision>64</cp:revision>
  <dcterms:created xsi:type="dcterms:W3CDTF">2022-06-14T06:10:19Z</dcterms:created>
  <dcterms:modified xsi:type="dcterms:W3CDTF">2022-06-19T13:25:51Z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