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  <p:sldId id="262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45" autoAdjust="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60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0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42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85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1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8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1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6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1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1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5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9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1AE5D4-B1D1-4AEC-82D1-9EA1EB832C8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0CDBDB-7C06-4ED3-BECB-82C6C26C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185" y="1036797"/>
            <a:ext cx="5994950" cy="57831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800" dirty="0"/>
              <a:t>Take-home Assignment from Han 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work flow chart</a:t>
            </a:r>
          </a:p>
          <a:p>
            <a:r>
              <a:rPr lang="en-US" dirty="0"/>
              <a:t>Data discovery and results</a:t>
            </a:r>
          </a:p>
          <a:p>
            <a:r>
              <a:rPr lang="en-US" dirty="0"/>
              <a:t>Answers to analytical questions</a:t>
            </a:r>
          </a:p>
          <a:p>
            <a:r>
              <a:rPr lang="en-US" dirty="0"/>
              <a:t>Next: what to improve</a:t>
            </a:r>
          </a:p>
        </p:txBody>
      </p:sp>
    </p:spTree>
    <p:extLst>
      <p:ext uri="{BB962C8B-B14F-4D97-AF65-F5344CB8AC3E}">
        <p14:creationId xmlns:p14="http://schemas.microsoft.com/office/powerpoint/2010/main" val="734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1612" y="890833"/>
            <a:ext cx="42557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Analytical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5551" y="1574917"/>
            <a:ext cx="96766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Revenue and ad ranking ?</a:t>
            </a:r>
          </a:p>
          <a:p>
            <a:r>
              <a:rPr lang="en-US" dirty="0"/>
              <a:t>     Intuitive thoughts from the correlation plot:  </a:t>
            </a:r>
            <a:r>
              <a:rPr lang="en-US" dirty="0" err="1"/>
              <a:t>ad_rank</a:t>
            </a:r>
            <a:r>
              <a:rPr lang="en-US" dirty="0"/>
              <a:t> has some negative correlation with </a:t>
            </a:r>
            <a:r>
              <a:rPr lang="en-US" dirty="0" err="1"/>
              <a:t>revene</a:t>
            </a:r>
            <a:r>
              <a:rPr lang="en-US" dirty="0"/>
              <a:t>, which   </a:t>
            </a:r>
          </a:p>
          <a:p>
            <a:r>
              <a:rPr lang="en-US" dirty="0"/>
              <a:t>     means lower </a:t>
            </a:r>
            <a:r>
              <a:rPr lang="en-US" dirty="0" err="1"/>
              <a:t>ad_rank</a:t>
            </a:r>
            <a:r>
              <a:rPr lang="en-US" dirty="0"/>
              <a:t> number indicates higher revenue    ---- which is obvious and make sense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quick feature performance evaluation using random forest regressor</a:t>
            </a:r>
          </a:p>
          <a:p>
            <a:r>
              <a:rPr lang="en-US" dirty="0"/>
              <a:t>     The top factors the affect revenue are:</a:t>
            </a:r>
          </a:p>
          <a:p>
            <a:r>
              <a:rPr lang="en-US" dirty="0"/>
              <a:t>      </a:t>
            </a:r>
            <a:r>
              <a:rPr lang="en-US" dirty="0" err="1"/>
              <a:t>ad_rank</a:t>
            </a:r>
            <a:endParaRPr lang="en-US" dirty="0"/>
          </a:p>
          <a:p>
            <a:r>
              <a:rPr lang="en-US" dirty="0"/>
              <a:t>      mysterious_feature_2</a:t>
            </a:r>
          </a:p>
          <a:p>
            <a:r>
              <a:rPr lang="en-US" dirty="0"/>
              <a:t>      </a:t>
            </a:r>
            <a:r>
              <a:rPr lang="en-US" dirty="0" err="1"/>
              <a:t>dest_longitude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dest_latitude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referrer_id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Suggestions? </a:t>
            </a:r>
          </a:p>
          <a:p>
            <a:r>
              <a:rPr lang="en-US" dirty="0"/>
              <a:t>     Adjust ad rank; Change by time of a year and by user</a:t>
            </a:r>
          </a:p>
          <a:p>
            <a:r>
              <a:rPr lang="en-US" dirty="0"/>
              <a:t>     destination; Keep attention to referral sites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top factos the affect revenue are: ad_rank, mysterious_feature_2, dest_longitude, dest_latitude, referrer_id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6" y="3681688"/>
            <a:ext cx="4252912" cy="26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9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3712" y="754145"/>
            <a:ext cx="562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Next Step to Improve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5485" y="1616697"/>
            <a:ext cx="7965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Built more complexed model for ad click prediction: a two-layer stacking method, a possible flow chart would like the picture at </a:t>
            </a:r>
            <a:r>
              <a:rPr lang="en-US" dirty="0" err="1"/>
              <a:t>rightside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2. Cross validation folds needed to generate the Meta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Cost per Click (CPC) and Click Through Rate(CTR) prediction:</a:t>
            </a:r>
          </a:p>
          <a:p>
            <a:r>
              <a:rPr lang="en-US" dirty="0"/>
              <a:t>    Metrics and loss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33" y="2263028"/>
            <a:ext cx="3443305" cy="34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7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606287" y="2395331"/>
            <a:ext cx="1600200" cy="20772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Exploration, Cleaning , Resampling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2295939" y="3269974"/>
            <a:ext cx="626165" cy="35283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3021496" y="2440057"/>
            <a:ext cx="1535595" cy="20325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 and evaluation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51" y="3257170"/>
            <a:ext cx="621846" cy="353599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5447797" y="2440057"/>
            <a:ext cx="1530626" cy="21021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models for ad click </a:t>
            </a:r>
            <a:r>
              <a:rPr lang="en-US" dirty="0" err="1"/>
              <a:t>predcition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7797247" y="1719470"/>
            <a:ext cx="1977887" cy="487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767430" y="2743200"/>
            <a:ext cx="2007704" cy="4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797247" y="3722204"/>
            <a:ext cx="2042492" cy="432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Machine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861852" y="4621696"/>
            <a:ext cx="2067339" cy="43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Xgboost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091570" y="2102126"/>
            <a:ext cx="551621" cy="23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7086600" y="3046343"/>
            <a:ext cx="513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31326" y="3940865"/>
            <a:ext cx="511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46843" y="4621696"/>
            <a:ext cx="596348" cy="20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978423" y="5546035"/>
            <a:ext cx="3005434" cy="7156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Parameter Optimization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003235" y="5888935"/>
            <a:ext cx="626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22104" y="5610639"/>
            <a:ext cx="2777987" cy="482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95939" y="5481430"/>
            <a:ext cx="3200400" cy="4969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the model </a:t>
            </a:r>
            <a:r>
              <a:rPr lang="en-US" dirty="0" err="1"/>
              <a:t>picklable</a:t>
            </a:r>
            <a:endParaRPr lang="en-US" dirty="0"/>
          </a:p>
        </p:txBody>
      </p:sp>
      <p:sp>
        <p:nvSpPr>
          <p:cNvPr id="31" name="Arrow: Down 30"/>
          <p:cNvSpPr/>
          <p:nvPr/>
        </p:nvSpPr>
        <p:spPr>
          <a:xfrm>
            <a:off x="8557591" y="5208104"/>
            <a:ext cx="303144" cy="2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062003" y="5208104"/>
            <a:ext cx="184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Best performance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05370" y="829917"/>
            <a:ext cx="477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Work flow chart</a:t>
            </a:r>
          </a:p>
        </p:txBody>
      </p:sp>
    </p:spTree>
    <p:extLst>
      <p:ext uri="{BB962C8B-B14F-4D97-AF65-F5344CB8AC3E}">
        <p14:creationId xmlns:p14="http://schemas.microsoft.com/office/powerpoint/2010/main" val="18856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165" y="751824"/>
            <a:ext cx="6291617" cy="8718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1" y="2050125"/>
            <a:ext cx="5326360" cy="3699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6448" y="1679713"/>
            <a:ext cx="4422913" cy="37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          Click vs non-click distribution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00800" y="2516307"/>
            <a:ext cx="4495797" cy="3359561"/>
          </a:xfrm>
        </p:spPr>
        <p:txBody>
          <a:bodyPr/>
          <a:lstStyle/>
          <a:p>
            <a:r>
              <a:rPr lang="en-US" dirty="0"/>
              <a:t>Very unbalanced ratio for two categories</a:t>
            </a:r>
          </a:p>
          <a:p>
            <a:r>
              <a:rPr lang="en-US" dirty="0"/>
              <a:t>Solution: down-sampling non-click data to click scale </a:t>
            </a:r>
          </a:p>
          <a:p>
            <a:pPr marL="0" indent="0">
              <a:buNone/>
            </a:pPr>
            <a:r>
              <a:rPr lang="en-US" dirty="0"/>
              <a:t>      --- Because we have enough data</a:t>
            </a:r>
          </a:p>
        </p:txBody>
      </p:sp>
    </p:spTree>
    <p:extLst>
      <p:ext uri="{BB962C8B-B14F-4D97-AF65-F5344CB8AC3E}">
        <p14:creationId xmlns:p14="http://schemas.microsoft.com/office/powerpoint/2010/main" val="358650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8" y="1691674"/>
            <a:ext cx="4374532" cy="4550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40936" y="748563"/>
            <a:ext cx="6293124" cy="767155"/>
          </a:xfrm>
        </p:spPr>
        <p:txBody>
          <a:bodyPr>
            <a:normAutofit/>
          </a:bodyPr>
          <a:lstStyle/>
          <a:p>
            <a:r>
              <a:rPr lang="en-US" sz="3200" dirty="0"/>
              <a:t>Data Discovery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8226" y="1691675"/>
            <a:ext cx="6346135" cy="4178774"/>
          </a:xfrm>
        </p:spPr>
        <p:txBody>
          <a:bodyPr/>
          <a:lstStyle/>
          <a:p>
            <a:r>
              <a:rPr lang="en-US" dirty="0"/>
              <a:t>No direct linear correlations between ad click and other variables. Except for some within-location and within-time relation</a:t>
            </a:r>
          </a:p>
          <a:p>
            <a:r>
              <a:rPr lang="en-US" dirty="0"/>
              <a:t> Mysterious_feature_1 is strongly </a:t>
            </a:r>
            <a:r>
              <a:rPr lang="en-US" dirty="0" err="1"/>
              <a:t>indcating</a:t>
            </a:r>
            <a:r>
              <a:rPr lang="en-US" dirty="0"/>
              <a:t> some feature of destination --- it's correlated with </a:t>
            </a:r>
            <a:r>
              <a:rPr lang="en-US" dirty="0" err="1"/>
              <a:t>destination_longtitude</a:t>
            </a:r>
            <a:r>
              <a:rPr lang="en-US" dirty="0"/>
              <a:t>; but also possible user location</a:t>
            </a:r>
          </a:p>
          <a:p>
            <a:r>
              <a:rPr lang="en-US" dirty="0"/>
              <a:t> Mysterious_feature_2 is somewhat season/'time of a year' related</a:t>
            </a:r>
          </a:p>
        </p:txBody>
      </p:sp>
    </p:spTree>
    <p:extLst>
      <p:ext uri="{BB962C8B-B14F-4D97-AF65-F5344CB8AC3E}">
        <p14:creationId xmlns:p14="http://schemas.microsoft.com/office/powerpoint/2010/main" val="315974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38" y="771702"/>
            <a:ext cx="6291617" cy="871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1904" y="1714500"/>
            <a:ext cx="94620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ensemble tree based models to assess the feature importance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RandomForestClassifier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XgbClassifier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ExtraTreeClassifier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887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22" y="781642"/>
            <a:ext cx="6291617" cy="8718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5" y="1480927"/>
            <a:ext cx="3606560" cy="3190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42" y="1480927"/>
            <a:ext cx="3950641" cy="31904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21" y="1480927"/>
            <a:ext cx="3878402" cy="31904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75745" y="4876297"/>
            <a:ext cx="7245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 5 feature across 3 different models :</a:t>
            </a:r>
            <a:br>
              <a:rPr lang="en-US" dirty="0"/>
            </a:br>
            <a:r>
              <a:rPr lang="en-US" dirty="0" err="1"/>
              <a:t>RandomForest</a:t>
            </a:r>
            <a:r>
              <a:rPr lang="en-US" dirty="0"/>
              <a:t>: 15, 24, 25, 32, 16 </a:t>
            </a:r>
            <a:br>
              <a:rPr lang="en-US" dirty="0"/>
            </a:br>
            <a:r>
              <a:rPr lang="en-US" dirty="0"/>
              <a:t>Xgboost: 24, 15, 25, 1, 32 </a:t>
            </a:r>
            <a:br>
              <a:rPr lang="en-US" dirty="0"/>
            </a:br>
            <a:r>
              <a:rPr lang="en-US" dirty="0"/>
              <a:t>Extra Tree: 15, 32, 24, 1, 6 </a:t>
            </a:r>
          </a:p>
        </p:txBody>
      </p:sp>
    </p:spTree>
    <p:extLst>
      <p:ext uri="{BB962C8B-B14F-4D97-AF65-F5344CB8AC3E}">
        <p14:creationId xmlns:p14="http://schemas.microsoft.com/office/powerpoint/2010/main" val="91256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04" y="791580"/>
            <a:ext cx="6412470" cy="8885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6203" y="1565413"/>
            <a:ext cx="96111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common top feature variables are: </a:t>
            </a:r>
          </a:p>
          <a:p>
            <a:r>
              <a:rPr lang="en-US" sz="2800" dirty="0"/>
              <a:t>15           (</a:t>
            </a:r>
            <a:r>
              <a:rPr lang="en-US" sz="2800" dirty="0" err="1"/>
              <a:t>historical_clicks</a:t>
            </a:r>
            <a:r>
              <a:rPr lang="en-US" sz="2800" dirty="0"/>
              <a:t>)</a:t>
            </a:r>
          </a:p>
          <a:p>
            <a:r>
              <a:rPr lang="en-US" sz="2800" dirty="0"/>
              <a:t>24           (</a:t>
            </a:r>
            <a:r>
              <a:rPr lang="en-US" sz="2800" dirty="0" err="1"/>
              <a:t>referrer_id</a:t>
            </a:r>
            <a:r>
              <a:rPr lang="en-US" sz="2800" dirty="0"/>
              <a:t>),</a:t>
            </a:r>
          </a:p>
          <a:p>
            <a:pPr marL="514350" indent="-514350">
              <a:buAutoNum type="arabicPlain" startAt="32"/>
            </a:pPr>
            <a:r>
              <a:rPr lang="en-US" sz="2800" dirty="0"/>
              <a:t>         (</a:t>
            </a:r>
            <a:r>
              <a:rPr lang="en-US" sz="2800" dirty="0" err="1"/>
              <a:t>site_language</a:t>
            </a:r>
            <a:r>
              <a:rPr lang="en-US" sz="2800" dirty="0"/>
              <a:t>)</a:t>
            </a:r>
          </a:p>
          <a:p>
            <a:pPr marL="514350" indent="-514350">
              <a:buAutoNum type="arabicPlain" startAt="32"/>
            </a:pPr>
            <a:endParaRPr lang="en-US" sz="2800" dirty="0"/>
          </a:p>
          <a:p>
            <a:pPr marL="514350" indent="-514350">
              <a:buAutoNum type="arabicPlain" startAt="32"/>
            </a:pPr>
            <a:endParaRPr lang="en-US" sz="2800" dirty="0"/>
          </a:p>
          <a:p>
            <a:r>
              <a:rPr lang="en-US" sz="2800" dirty="0"/>
              <a:t>Conclusion:  </a:t>
            </a:r>
            <a:r>
              <a:rPr lang="en-US" sz="2800" dirty="0" err="1"/>
              <a:t>historical_clicks</a:t>
            </a:r>
            <a:r>
              <a:rPr lang="en-US" sz="2800" dirty="0"/>
              <a:t>, </a:t>
            </a:r>
            <a:r>
              <a:rPr lang="en-US" sz="2800" dirty="0" err="1"/>
              <a:t>referrer_id</a:t>
            </a:r>
            <a:r>
              <a:rPr lang="en-US" sz="2800" dirty="0"/>
              <a:t> and </a:t>
            </a:r>
            <a:r>
              <a:rPr lang="en-US" sz="2800" dirty="0" err="1"/>
              <a:t>site_language</a:t>
            </a:r>
            <a:r>
              <a:rPr lang="en-US" sz="2800" dirty="0"/>
              <a:t> are the main factors for ad clicks</a:t>
            </a:r>
          </a:p>
        </p:txBody>
      </p:sp>
    </p:spTree>
    <p:extLst>
      <p:ext uri="{BB962C8B-B14F-4D97-AF65-F5344CB8AC3E}">
        <p14:creationId xmlns:p14="http://schemas.microsoft.com/office/powerpoint/2010/main" val="287565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113" y="936492"/>
            <a:ext cx="6413548" cy="8900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8801" y="1758099"/>
            <a:ext cx="8380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Model comparison: 4 single models were used to predict the customers ad clicking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10026"/>
              </p:ext>
            </p:extLst>
          </p:nvPr>
        </p:nvGraphicFramePr>
        <p:xfrm>
          <a:off x="1733313" y="2496617"/>
          <a:ext cx="8541905" cy="26174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08381">
                  <a:extLst>
                    <a:ext uri="{9D8B030D-6E8A-4147-A177-3AD203B41FA5}">
                      <a16:colId xmlns:a16="http://schemas.microsoft.com/office/drawing/2014/main" val="815651760"/>
                    </a:ext>
                  </a:extLst>
                </a:gridCol>
                <a:gridCol w="1708381">
                  <a:extLst>
                    <a:ext uri="{9D8B030D-6E8A-4147-A177-3AD203B41FA5}">
                      <a16:colId xmlns:a16="http://schemas.microsoft.com/office/drawing/2014/main" val="3472493715"/>
                    </a:ext>
                  </a:extLst>
                </a:gridCol>
                <a:gridCol w="1708381">
                  <a:extLst>
                    <a:ext uri="{9D8B030D-6E8A-4147-A177-3AD203B41FA5}">
                      <a16:colId xmlns:a16="http://schemas.microsoft.com/office/drawing/2014/main" val="2505985450"/>
                    </a:ext>
                  </a:extLst>
                </a:gridCol>
                <a:gridCol w="1708381">
                  <a:extLst>
                    <a:ext uri="{9D8B030D-6E8A-4147-A177-3AD203B41FA5}">
                      <a16:colId xmlns:a16="http://schemas.microsoft.com/office/drawing/2014/main" val="1042090210"/>
                    </a:ext>
                  </a:extLst>
                </a:gridCol>
                <a:gridCol w="1708381">
                  <a:extLst>
                    <a:ext uri="{9D8B030D-6E8A-4147-A177-3AD203B41FA5}">
                      <a16:colId xmlns:a16="http://schemas.microsoft.com/office/drawing/2014/main" val="2413669988"/>
                    </a:ext>
                  </a:extLst>
                </a:gridCol>
              </a:tblGrid>
              <a:tr h="8724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</a:t>
                      </a:r>
                    </a:p>
                    <a:p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421411"/>
                  </a:ext>
                </a:extLst>
              </a:tr>
              <a:tr h="872474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98381"/>
                  </a:ext>
                </a:extLst>
              </a:tr>
              <a:tr h="872474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9123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14462" y="5530332"/>
            <a:ext cx="6425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C00000"/>
                </a:solidFill>
              </a:rPr>
              <a:t>xgboost</a:t>
            </a:r>
            <a:r>
              <a:rPr lang="en-US" b="1" i="1" dirty="0">
                <a:solidFill>
                  <a:srgbClr val="C00000"/>
                </a:solidFill>
              </a:rPr>
              <a:t> has the best performance across all models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264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40" y="650328"/>
            <a:ext cx="6419644" cy="8900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70" y="1540421"/>
            <a:ext cx="5519043" cy="44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56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164</TotalTime>
  <Words>458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Garamond</vt:lpstr>
      <vt:lpstr>Wingdings</vt:lpstr>
      <vt:lpstr>Organic</vt:lpstr>
      <vt:lpstr> Take-home Assignment from Han Li</vt:lpstr>
      <vt:lpstr>PowerPoint Presentation</vt:lpstr>
      <vt:lpstr>PowerPoint Presentation</vt:lpstr>
      <vt:lpstr>Data Discovery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Take-home Assignment from Han Li</dc:title>
  <dc:creator>Hunter</dc:creator>
  <cp:lastModifiedBy>Hunter</cp:lastModifiedBy>
  <cp:revision>21</cp:revision>
  <dcterms:created xsi:type="dcterms:W3CDTF">2017-05-28T16:29:47Z</dcterms:created>
  <dcterms:modified xsi:type="dcterms:W3CDTF">2017-05-28T19:22:32Z</dcterms:modified>
</cp:coreProperties>
</file>