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69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65" r:id="rId14"/>
    <p:sldId id="267" r:id="rId15"/>
    <p:sldId id="266" r:id="rId16"/>
    <p:sldId id="272" r:id="rId17"/>
    <p:sldId id="26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93" d="100"/>
          <a:sy n="93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EC6F-9266-4CFD-9691-F94E66DAD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826E7-AFD3-4689-8233-7B5376B8D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D4F6B-4CE1-40D5-AD83-C6EC58B5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B0A4-D2A1-4199-9103-57A9AB6A75A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AE83-276D-4F93-9315-08337458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16623-30F1-4984-B86E-0F5C6236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0198-22FC-496E-97A8-94B7E5C8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0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13291-C4A2-4342-B8EC-27D3585A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CEC4D-995C-400A-A087-544245985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46161-2635-45A9-8A56-E965D510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B0A4-D2A1-4199-9103-57A9AB6A75A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2FB1F-35F9-4658-BDF0-DA9952E0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6F84B-7CEA-4A45-B8F1-44089E84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0198-22FC-496E-97A8-94B7E5C8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5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F29B4-1D48-4D0F-B8A8-A94E057B1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BE21B-FEA3-4072-9539-C1502B147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D9525-9F1E-4D0F-ACD1-CD757C87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B0A4-D2A1-4199-9103-57A9AB6A75A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7069F-5AD9-4CB6-805B-C3FD78D4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CCA51-1AA3-4688-8B5E-0E5BED30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0198-22FC-496E-97A8-94B7E5C8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0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FBB7-FB5C-41D6-A3CD-71ABEA37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1219-FE3B-4B34-9F2B-5898BCDD8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89592-24DE-4E54-B117-284EA2AD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B0A4-D2A1-4199-9103-57A9AB6A75A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5803-A4EE-42AF-82F5-1490C610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28809-A66F-4DB2-92C1-9EAEE951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0198-22FC-496E-97A8-94B7E5C8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69CE-9EF7-4047-87BB-EA987E94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A08C0-D469-439A-B44D-CAB91CEB7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8FE0F-0B3E-4741-B9E8-76C28E66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B0A4-D2A1-4199-9103-57A9AB6A75A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E160-8A8F-4BA3-89CF-30D1BC0B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68760-E1FD-4D90-8CB0-05134DC8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0198-22FC-496E-97A8-94B7E5C8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2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5F50-AE52-41B5-A5DA-A13A03AB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CC3-654A-4EA1-AC04-159A6220B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3B0C5-E8A4-4C0D-B22A-DDA18F2AC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C2AF1-477D-4601-836B-323C76FB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B0A4-D2A1-4199-9103-57A9AB6A75A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0680A-F4FD-4229-91B0-8D6409A1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E9BEE-9F3A-4A7C-8134-9DB831D2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0198-22FC-496E-97A8-94B7E5C8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2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2757-E419-4B76-B306-FD8CE75E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91439-AB29-48F6-8CDE-A6E4CF04A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79ADB-D400-48EB-A0AD-3125AC991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260B8-AB37-4BC7-A873-E8CF80E94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31888-3098-4160-AFD0-5349336D2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AACF2-AACA-4408-B418-006646EA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B0A4-D2A1-4199-9103-57A9AB6A75A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F8054-26D6-4AB0-8134-76812BE5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472B3-60EA-42DC-A1ED-414D6EAD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0198-22FC-496E-97A8-94B7E5C8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3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BD46-72F2-4CA8-83F6-CB586B0E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1D68A-E2A9-4D21-B2CD-02FB27CE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B0A4-D2A1-4199-9103-57A9AB6A75A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C018E-D098-4074-AA96-5FD8174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4ECF4-15FD-4E61-9682-1CAACFFB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0198-22FC-496E-97A8-94B7E5C8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A7FCC-B770-4E7F-A924-90F8DD81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B0A4-D2A1-4199-9103-57A9AB6A75A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F50BE-E8A4-4318-84B0-C30C1BE7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9D9EC-63C7-40BA-B3C1-E04D8CDA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0198-22FC-496E-97A8-94B7E5C8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8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38E2-F04B-4390-AAD1-2F7056F7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6A6E-D750-4690-A796-F4FD0D2C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5C30B-1AF1-4E8F-9522-7CFB63D92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DAFB-234B-49B5-BC5C-3AB48B50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B0A4-D2A1-4199-9103-57A9AB6A75A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C1A5E-AAC8-481C-A230-83D2B369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05D98-D2C7-488E-986A-1DF26025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0198-22FC-496E-97A8-94B7E5C8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1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E73B-E3EC-4453-A422-DA940A23A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9E0A0-5ABA-4A69-9A97-F8417B706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BBFFA-B36D-4CC5-8659-2859D5B0E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23069-0F4A-4E8A-8559-3087E075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B0A4-D2A1-4199-9103-57A9AB6A75A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D9AB4-5E4A-4BE6-8E78-B0EC6B8A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DCA44-1F37-4B7C-945C-A5AC5C0D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0198-22FC-496E-97A8-94B7E5C8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9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5285E-201F-42F8-B880-2D12C021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49C37-8E19-4AD5-939B-39A4E593B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4206B-50FC-4B5C-B181-A2F09E27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3B0A4-D2A1-4199-9103-57A9AB6A75A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A93FA-8D6B-49C4-8FF2-F0ED18193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2EB1-4DBB-4793-968A-5E1042A2D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40198-22FC-496E-97A8-94B7E5C8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5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EBF1-0917-4844-B4EE-A2F67DFB2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Conversational Patterns in a CSCL Environment</a:t>
            </a:r>
          </a:p>
        </p:txBody>
      </p:sp>
    </p:spTree>
    <p:extLst>
      <p:ext uri="{BB962C8B-B14F-4D97-AF65-F5344CB8AC3E}">
        <p14:creationId xmlns:p14="http://schemas.microsoft.com/office/powerpoint/2010/main" val="369926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8B342D-5FA5-44BA-BC41-F918C2B6A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565" y="0"/>
            <a:ext cx="7436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11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C922538-489B-4A29-AEE6-C1A106C0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565" y="0"/>
            <a:ext cx="743687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CD0D09-4866-4F9B-A0EB-B79E7DAC0E0F}"/>
              </a:ext>
            </a:extLst>
          </p:cNvPr>
          <p:cNvSpPr/>
          <p:nvPr/>
        </p:nvSpPr>
        <p:spPr>
          <a:xfrm>
            <a:off x="6815001" y="5278179"/>
            <a:ext cx="1083673" cy="44701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5349B9-D0F4-4331-9E4E-F41507402967}"/>
              </a:ext>
            </a:extLst>
          </p:cNvPr>
          <p:cNvSpPr/>
          <p:nvPr/>
        </p:nvSpPr>
        <p:spPr>
          <a:xfrm>
            <a:off x="5663391" y="5329799"/>
            <a:ext cx="548096" cy="1299601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4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C922538-489B-4A29-AEE6-C1A106C0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565" y="0"/>
            <a:ext cx="743687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CD0D09-4866-4F9B-A0EB-B79E7DAC0E0F}"/>
              </a:ext>
            </a:extLst>
          </p:cNvPr>
          <p:cNvSpPr/>
          <p:nvPr/>
        </p:nvSpPr>
        <p:spPr>
          <a:xfrm>
            <a:off x="4511040" y="4895001"/>
            <a:ext cx="531223" cy="44701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5349B9-D0F4-4331-9E4E-F41507402967}"/>
              </a:ext>
            </a:extLst>
          </p:cNvPr>
          <p:cNvSpPr/>
          <p:nvPr/>
        </p:nvSpPr>
        <p:spPr>
          <a:xfrm>
            <a:off x="3901170" y="1314993"/>
            <a:ext cx="609870" cy="177654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7AB7B-04BF-4395-924E-0C534F1F909D}"/>
              </a:ext>
            </a:extLst>
          </p:cNvPr>
          <p:cNvSpPr txBox="1"/>
          <p:nvPr/>
        </p:nvSpPr>
        <p:spPr>
          <a:xfrm>
            <a:off x="530679" y="1420586"/>
            <a:ext cx="2139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Continued Presence of Transitionary, Stacking, and Invitational Discourse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3F71FD-7567-4790-B6BC-D4F7314DE7C1}"/>
              </a:ext>
            </a:extLst>
          </p:cNvPr>
          <p:cNvSpPr/>
          <p:nvPr/>
        </p:nvSpPr>
        <p:spPr>
          <a:xfrm>
            <a:off x="6797040" y="3666308"/>
            <a:ext cx="531223" cy="148741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50EE6C-6AB3-4649-BAA9-C17527F018B4}"/>
              </a:ext>
            </a:extLst>
          </p:cNvPr>
          <p:cNvSpPr/>
          <p:nvPr/>
        </p:nvSpPr>
        <p:spPr>
          <a:xfrm>
            <a:off x="6239691" y="4729539"/>
            <a:ext cx="531223" cy="8630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7F01B-7EAC-4707-969B-7BA4E0C315C0}"/>
              </a:ext>
            </a:extLst>
          </p:cNvPr>
          <p:cNvSpPr/>
          <p:nvPr/>
        </p:nvSpPr>
        <p:spPr>
          <a:xfrm>
            <a:off x="5106300" y="1856191"/>
            <a:ext cx="531223" cy="8630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75711-DB47-49E5-BD00-2D805534CA51}"/>
              </a:ext>
            </a:extLst>
          </p:cNvPr>
          <p:cNvSpPr/>
          <p:nvPr/>
        </p:nvSpPr>
        <p:spPr>
          <a:xfrm>
            <a:off x="7377698" y="1420586"/>
            <a:ext cx="531223" cy="617411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0B4BFF-43BA-4A40-B7B9-AF724D4EDC74}"/>
              </a:ext>
            </a:extLst>
          </p:cNvPr>
          <p:cNvSpPr/>
          <p:nvPr/>
        </p:nvSpPr>
        <p:spPr>
          <a:xfrm>
            <a:off x="7377698" y="3897613"/>
            <a:ext cx="531223" cy="70665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19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C922538-489B-4A29-AEE6-C1A106C0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565" y="0"/>
            <a:ext cx="743687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5349B9-D0F4-4331-9E4E-F41507402967}"/>
              </a:ext>
            </a:extLst>
          </p:cNvPr>
          <p:cNvSpPr/>
          <p:nvPr/>
        </p:nvSpPr>
        <p:spPr>
          <a:xfrm>
            <a:off x="5668625" y="5315050"/>
            <a:ext cx="548096" cy="1306976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A7862A-1435-41F4-91F9-FDC0B62D6973}"/>
              </a:ext>
            </a:extLst>
          </p:cNvPr>
          <p:cNvSpPr/>
          <p:nvPr/>
        </p:nvSpPr>
        <p:spPr>
          <a:xfrm>
            <a:off x="6815001" y="3334871"/>
            <a:ext cx="531223" cy="672353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AACA76-38AB-45D0-A773-35229ACDD74C}"/>
              </a:ext>
            </a:extLst>
          </p:cNvPr>
          <p:cNvSpPr/>
          <p:nvPr/>
        </p:nvSpPr>
        <p:spPr>
          <a:xfrm>
            <a:off x="5668625" y="4007224"/>
            <a:ext cx="531223" cy="672353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30EA28-7A84-4860-B017-6CC31560C878}"/>
              </a:ext>
            </a:extLst>
          </p:cNvPr>
          <p:cNvSpPr/>
          <p:nvPr/>
        </p:nvSpPr>
        <p:spPr>
          <a:xfrm>
            <a:off x="7367451" y="1400374"/>
            <a:ext cx="531223" cy="672353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B9A599-B85F-4EF5-957F-D9F562039352}"/>
              </a:ext>
            </a:extLst>
          </p:cNvPr>
          <p:cNvSpPr/>
          <p:nvPr/>
        </p:nvSpPr>
        <p:spPr>
          <a:xfrm>
            <a:off x="7367451" y="3870729"/>
            <a:ext cx="531223" cy="73814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0B31D-2270-4121-B839-2B5FD4782AAB}"/>
              </a:ext>
            </a:extLst>
          </p:cNvPr>
          <p:cNvSpPr txBox="1"/>
          <p:nvPr/>
        </p:nvSpPr>
        <p:spPr>
          <a:xfrm>
            <a:off x="530679" y="1420586"/>
            <a:ext cx="213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Distinct Paths to Knowledge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4062FF-4164-442D-95AC-FB23184E6D4D}"/>
              </a:ext>
            </a:extLst>
          </p:cNvPr>
          <p:cNvSpPr/>
          <p:nvPr/>
        </p:nvSpPr>
        <p:spPr>
          <a:xfrm>
            <a:off x="6815001" y="5278179"/>
            <a:ext cx="1083673" cy="44701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65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C922538-489B-4A29-AEE6-C1A106C0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565" y="0"/>
            <a:ext cx="743687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30EA28-7A84-4860-B017-6CC31560C878}"/>
              </a:ext>
            </a:extLst>
          </p:cNvPr>
          <p:cNvSpPr/>
          <p:nvPr/>
        </p:nvSpPr>
        <p:spPr>
          <a:xfrm>
            <a:off x="7337324" y="3849329"/>
            <a:ext cx="626806" cy="766916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C808E-F283-4E6A-A148-EC6581708E36}"/>
              </a:ext>
            </a:extLst>
          </p:cNvPr>
          <p:cNvSpPr txBox="1"/>
          <p:nvPr/>
        </p:nvSpPr>
        <p:spPr>
          <a:xfrm>
            <a:off x="530679" y="1420586"/>
            <a:ext cx="213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 1: Novel Knowledge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09DEC-5179-49CC-88FC-5D50699148FD}"/>
              </a:ext>
            </a:extLst>
          </p:cNvPr>
          <p:cNvSpPr txBox="1"/>
          <p:nvPr/>
        </p:nvSpPr>
        <p:spPr>
          <a:xfrm>
            <a:off x="516606" y="2241755"/>
            <a:ext cx="22782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Attempts to exit reply cycle by </a:t>
            </a:r>
            <a:r>
              <a:rPr lang="en-US" sz="1400" b="1" dirty="0"/>
              <a:t>suggesting a new path or piece of knowledge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Accomplished directly through Reply-Knowledge or indirectly through K-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FC618-91CF-4928-AF24-61B37B5B53FF}"/>
              </a:ext>
            </a:extLst>
          </p:cNvPr>
          <p:cNvSpPr/>
          <p:nvPr/>
        </p:nvSpPr>
        <p:spPr>
          <a:xfrm>
            <a:off x="5646175" y="3957484"/>
            <a:ext cx="626806" cy="766916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17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C922538-489B-4A29-AEE6-C1A106C0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565" y="0"/>
            <a:ext cx="743687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30EA28-7A84-4860-B017-6CC31560C878}"/>
              </a:ext>
            </a:extLst>
          </p:cNvPr>
          <p:cNvSpPr/>
          <p:nvPr/>
        </p:nvSpPr>
        <p:spPr>
          <a:xfrm>
            <a:off x="7344698" y="1290484"/>
            <a:ext cx="626806" cy="855406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C808E-F283-4E6A-A148-EC6581708E36}"/>
              </a:ext>
            </a:extLst>
          </p:cNvPr>
          <p:cNvSpPr txBox="1"/>
          <p:nvPr/>
        </p:nvSpPr>
        <p:spPr>
          <a:xfrm>
            <a:off x="516606" y="1427960"/>
            <a:ext cx="213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 2: Support or Refute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09DEC-5179-49CC-88FC-5D50699148FD}"/>
              </a:ext>
            </a:extLst>
          </p:cNvPr>
          <p:cNvSpPr txBox="1"/>
          <p:nvPr/>
        </p:nvSpPr>
        <p:spPr>
          <a:xfrm>
            <a:off x="516606" y="2241755"/>
            <a:ext cx="2278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K- almost always present in prior discourse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Modifies or tentatively supports </a:t>
            </a:r>
            <a:r>
              <a:rPr lang="en-US" sz="1400" dirty="0"/>
              <a:t>existing knowledge proposition</a:t>
            </a:r>
          </a:p>
        </p:txBody>
      </p:sp>
    </p:spTree>
    <p:extLst>
      <p:ext uri="{BB962C8B-B14F-4D97-AF65-F5344CB8AC3E}">
        <p14:creationId xmlns:p14="http://schemas.microsoft.com/office/powerpoint/2010/main" val="1967118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C922538-489B-4A29-AEE6-C1A106C0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565" y="0"/>
            <a:ext cx="743687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30EA28-7A84-4860-B017-6CC31560C878}"/>
              </a:ext>
            </a:extLst>
          </p:cNvPr>
          <p:cNvSpPr/>
          <p:nvPr/>
        </p:nvSpPr>
        <p:spPr>
          <a:xfrm>
            <a:off x="3909204" y="1357952"/>
            <a:ext cx="594558" cy="171279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C808E-F283-4E6A-A148-EC6581708E36}"/>
              </a:ext>
            </a:extLst>
          </p:cNvPr>
          <p:cNvSpPr txBox="1"/>
          <p:nvPr/>
        </p:nvSpPr>
        <p:spPr>
          <a:xfrm>
            <a:off x="530679" y="1420586"/>
            <a:ext cx="21390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 3: Codification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Where are our K- turned into K+? Appears to be somewhere in the “Reply Monolith” in which ideas are chewed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Ideas tend to live here for a long time (A reply is followed by another reply 45% of the time) and it is hard to predict what conversational patterns will follow a reply once the cycle ends.</a:t>
            </a:r>
          </a:p>
        </p:txBody>
      </p:sp>
    </p:spTree>
    <p:extLst>
      <p:ext uri="{BB962C8B-B14F-4D97-AF65-F5344CB8AC3E}">
        <p14:creationId xmlns:p14="http://schemas.microsoft.com/office/powerpoint/2010/main" val="3321210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C922538-489B-4A29-AEE6-C1A106C0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565" y="0"/>
            <a:ext cx="743687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30EA28-7A84-4860-B017-6CC31560C878}"/>
              </a:ext>
            </a:extLst>
          </p:cNvPr>
          <p:cNvSpPr/>
          <p:nvPr/>
        </p:nvSpPr>
        <p:spPr>
          <a:xfrm>
            <a:off x="6754762" y="3281517"/>
            <a:ext cx="626806" cy="855406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C808E-F283-4E6A-A148-EC6581708E36}"/>
              </a:ext>
            </a:extLst>
          </p:cNvPr>
          <p:cNvSpPr txBox="1"/>
          <p:nvPr/>
        </p:nvSpPr>
        <p:spPr>
          <a:xfrm>
            <a:off x="530679" y="1420586"/>
            <a:ext cx="213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 4: Confirmation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09DEC-5179-49CC-88FC-5D50699148FD}"/>
              </a:ext>
            </a:extLst>
          </p:cNvPr>
          <p:cNvSpPr txBox="1"/>
          <p:nvPr/>
        </p:nvSpPr>
        <p:spPr>
          <a:xfrm>
            <a:off x="516606" y="2241755"/>
            <a:ext cx="22782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either direct or indirect response to a K+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</a:t>
            </a:r>
            <a:r>
              <a:rPr lang="en-US" sz="1400" b="1" dirty="0"/>
              <a:t>End of the road</a:t>
            </a:r>
            <a:r>
              <a:rPr lang="en-US" sz="1400" dirty="0"/>
              <a:t>.” We are no longer building knowledge; we have reached an end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0327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103A-62E2-494E-8163-4579D4D1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 of Idea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DA2AE2-EC79-4BEA-ACFA-21BDC0D33587}"/>
              </a:ext>
            </a:extLst>
          </p:cNvPr>
          <p:cNvSpPr/>
          <p:nvPr/>
        </p:nvSpPr>
        <p:spPr>
          <a:xfrm>
            <a:off x="2735236" y="3319248"/>
            <a:ext cx="1417094" cy="760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Novel Suggestion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65AF9-D765-4DDA-96F9-7435B57CF607}"/>
              </a:ext>
            </a:extLst>
          </p:cNvPr>
          <p:cNvSpPr/>
          <p:nvPr/>
        </p:nvSpPr>
        <p:spPr>
          <a:xfrm>
            <a:off x="791567" y="3319248"/>
            <a:ext cx="1417094" cy="760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Previous Conversation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E90A16-161B-4708-BD21-4108B8FAF71B}"/>
              </a:ext>
            </a:extLst>
          </p:cNvPr>
          <p:cNvSpPr/>
          <p:nvPr/>
        </p:nvSpPr>
        <p:spPr>
          <a:xfrm>
            <a:off x="4796053" y="2558385"/>
            <a:ext cx="1128213" cy="760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Support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27FF6F-667A-4D0B-A016-8B46EE2B72E4}"/>
              </a:ext>
            </a:extLst>
          </p:cNvPr>
          <p:cNvSpPr/>
          <p:nvPr/>
        </p:nvSpPr>
        <p:spPr>
          <a:xfrm>
            <a:off x="4796052" y="3757119"/>
            <a:ext cx="2599895" cy="760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Refute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037AE-3827-4EFB-A21C-4B8CFC3959AF}"/>
              </a:ext>
            </a:extLst>
          </p:cNvPr>
          <p:cNvSpPr/>
          <p:nvPr/>
        </p:nvSpPr>
        <p:spPr>
          <a:xfrm>
            <a:off x="6520219" y="2558385"/>
            <a:ext cx="875727" cy="760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Codify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F9596E-86BB-4D4B-B288-17AA6CE69999}"/>
              </a:ext>
            </a:extLst>
          </p:cNvPr>
          <p:cNvSpPr/>
          <p:nvPr/>
        </p:nvSpPr>
        <p:spPr>
          <a:xfrm>
            <a:off x="8292156" y="3305032"/>
            <a:ext cx="1299948" cy="760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Confirm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8C2F1B-CFA6-41EB-90F6-C77F1FC61EC8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208661" y="3699680"/>
            <a:ext cx="526575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33AA7E-F2C7-4C95-AB9D-C44FC5A1054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152330" y="2938817"/>
            <a:ext cx="643723" cy="72958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B62241-A86B-419B-B121-1D17C50793D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152330" y="3699679"/>
            <a:ext cx="643722" cy="43787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252ED3-BD9B-41BF-8A50-129F0AABCB7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924266" y="2938817"/>
            <a:ext cx="595953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63F833-C698-4D12-ACF8-DE96C2F474C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395946" y="2938817"/>
            <a:ext cx="896210" cy="74664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3108F4-914F-429D-AD86-664B7BFD213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958082" y="3319248"/>
            <a:ext cx="1" cy="437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F046814-6C60-42CA-9EE7-062634D0B64B}"/>
              </a:ext>
            </a:extLst>
          </p:cNvPr>
          <p:cNvCxnSpPr>
            <a:stCxn id="7" idx="2"/>
            <a:endCxn id="4" idx="2"/>
          </p:cNvCxnSpPr>
          <p:nvPr/>
        </p:nvCxnSpPr>
        <p:spPr>
          <a:xfrm rot="5400000" flipH="1">
            <a:off x="4550956" y="2972939"/>
            <a:ext cx="437871" cy="2652217"/>
          </a:xfrm>
          <a:prstGeom prst="bentConnector3">
            <a:avLst>
              <a:gd name="adj1" fmla="val -52207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82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118CA-F7BB-48E1-9F27-CEA7D4F2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028E-ED97-4D74-9671-C6606E32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First, Second, and Third-Order Patterns</a:t>
            </a:r>
          </a:p>
          <a:p>
            <a:r>
              <a:rPr lang="en-US" sz="2000" dirty="0"/>
              <a:t>First Order: Frequency of different types of discourse</a:t>
            </a:r>
          </a:p>
          <a:p>
            <a:r>
              <a:rPr lang="en-US" sz="2000" dirty="0"/>
              <a:t>Second Order: Frequency and patterns in discourse pairs</a:t>
            </a:r>
          </a:p>
          <a:p>
            <a:pPr lvl="1"/>
            <a:r>
              <a:rPr lang="en-US" sz="1600" dirty="0"/>
              <a:t>E.g. “50% of Replies are following by a reply” or “20% of hedges are followed by a hedge”</a:t>
            </a:r>
          </a:p>
          <a:p>
            <a:r>
              <a:rPr lang="en-US" sz="2000" dirty="0"/>
              <a:t>Third Order: Frequency of patterns in discourse triplets.</a:t>
            </a:r>
          </a:p>
          <a:p>
            <a:pPr lvl="1"/>
            <a:r>
              <a:rPr lang="en-US" sz="1600" dirty="0"/>
              <a:t>Take all second order pairs. E.g. “Hedge-&gt;Hedge.” What comes next? Is it another hedge, or is there a pattern to how we exit the cycle.</a:t>
            </a:r>
          </a:p>
          <a:p>
            <a:r>
              <a:rPr lang="en-US" sz="2000" dirty="0"/>
              <a:t>Find a viable way to visualize these patterns.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193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2570D-2624-494F-A4AA-609EB094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 Order Patterns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25A59D9-FD87-408D-B5BB-891895D8B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46260"/>
            <a:ext cx="7188199" cy="35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9BD78-298C-4D9B-861A-82F4E269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Second-Order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85B76-813B-49EB-995A-08F17E9FB902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RQ: What simple conversational patterns exist in student discourse?</a:t>
            </a:r>
          </a:p>
        </p:txBody>
      </p:sp>
    </p:spTree>
    <p:extLst>
      <p:ext uri="{BB962C8B-B14F-4D97-AF65-F5344CB8AC3E}">
        <p14:creationId xmlns:p14="http://schemas.microsoft.com/office/powerpoint/2010/main" val="114770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22C6EE4-2520-4783-B75F-A36159471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25" y="0"/>
            <a:ext cx="918214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7362B-A090-48D3-B420-C5A84E51E2C3}"/>
              </a:ext>
            </a:extLst>
          </p:cNvPr>
          <p:cNvSpPr txBox="1"/>
          <p:nvPr/>
        </p:nvSpPr>
        <p:spPr>
          <a:xfrm>
            <a:off x="530679" y="1420586"/>
            <a:ext cx="213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Second-Order Patterns</a:t>
            </a:r>
          </a:p>
        </p:txBody>
      </p:sp>
    </p:spTree>
    <p:extLst>
      <p:ext uri="{BB962C8B-B14F-4D97-AF65-F5344CB8AC3E}">
        <p14:creationId xmlns:p14="http://schemas.microsoft.com/office/powerpoint/2010/main" val="1035941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22C6EE4-2520-4783-B75F-A36159471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25" y="71919"/>
            <a:ext cx="9182149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AB39BF-F046-4835-97E4-ECB6BF9C2817}"/>
              </a:ext>
            </a:extLst>
          </p:cNvPr>
          <p:cNvSpPr/>
          <p:nvPr/>
        </p:nvSpPr>
        <p:spPr>
          <a:xfrm>
            <a:off x="3965825" y="1232899"/>
            <a:ext cx="587125" cy="4109663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E67A33-5D41-4F02-9CB4-6F2620D26EC7}"/>
              </a:ext>
            </a:extLst>
          </p:cNvPr>
          <p:cNvSpPr/>
          <p:nvPr/>
        </p:nvSpPr>
        <p:spPr>
          <a:xfrm>
            <a:off x="4552950" y="4171950"/>
            <a:ext cx="592691" cy="542176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1BD7B-3320-4435-B86B-05394465D0C1}"/>
              </a:ext>
            </a:extLst>
          </p:cNvPr>
          <p:cNvSpPr txBox="1"/>
          <p:nvPr/>
        </p:nvSpPr>
        <p:spPr>
          <a:xfrm>
            <a:off x="530679" y="1420586"/>
            <a:ext cx="213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Transitionary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956882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22C6EE4-2520-4783-B75F-A36159471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25" y="71919"/>
            <a:ext cx="9182149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AB39BF-F046-4835-97E4-ECB6BF9C2817}"/>
              </a:ext>
            </a:extLst>
          </p:cNvPr>
          <p:cNvSpPr/>
          <p:nvPr/>
        </p:nvSpPr>
        <p:spPr>
          <a:xfrm rot="18973226">
            <a:off x="5530901" y="2191104"/>
            <a:ext cx="821304" cy="2341601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34AB3A-6F9D-4E08-9532-664C8D6B2DC5}"/>
              </a:ext>
            </a:extLst>
          </p:cNvPr>
          <p:cNvSpPr/>
          <p:nvPr/>
        </p:nvSpPr>
        <p:spPr>
          <a:xfrm>
            <a:off x="6719208" y="1939138"/>
            <a:ext cx="541225" cy="58663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D3B5F-25CE-483A-85C5-92B00311BF42}"/>
              </a:ext>
            </a:extLst>
          </p:cNvPr>
          <p:cNvSpPr txBox="1"/>
          <p:nvPr/>
        </p:nvSpPr>
        <p:spPr>
          <a:xfrm>
            <a:off x="530679" y="1420586"/>
            <a:ext cx="213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Stacking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333779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22C6EE4-2520-4783-B75F-A36159471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25" y="71919"/>
            <a:ext cx="9182149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AB39BF-F046-4835-97E4-ECB6BF9C2817}"/>
              </a:ext>
            </a:extLst>
          </p:cNvPr>
          <p:cNvSpPr/>
          <p:nvPr/>
        </p:nvSpPr>
        <p:spPr>
          <a:xfrm>
            <a:off x="7298871" y="1423661"/>
            <a:ext cx="498022" cy="3842303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2D6E9-B827-41B1-AFB7-645EFDFC639B}"/>
              </a:ext>
            </a:extLst>
          </p:cNvPr>
          <p:cNvSpPr txBox="1"/>
          <p:nvPr/>
        </p:nvSpPr>
        <p:spPr>
          <a:xfrm>
            <a:off x="530679" y="1420586"/>
            <a:ext cx="213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“Inviting”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060844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9BD78-298C-4D9B-861A-82F4E269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Third-Order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85B76-813B-49EB-995A-08F17E9FB902}"/>
              </a:ext>
            </a:extLst>
          </p:cNvPr>
          <p:cNvSpPr txBox="1"/>
          <p:nvPr/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RQ: What conversational patterns lead to knowledge construction?</a:t>
            </a:r>
          </a:p>
        </p:txBody>
      </p:sp>
    </p:spTree>
    <p:extLst>
      <p:ext uri="{BB962C8B-B14F-4D97-AF65-F5344CB8AC3E}">
        <p14:creationId xmlns:p14="http://schemas.microsoft.com/office/powerpoint/2010/main" val="1596063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333</Words>
  <Application>Microsoft Office PowerPoint</Application>
  <PresentationFormat>Widescreen</PresentationFormat>
  <Paragraphs>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Conversational Patterns in a CSCL Environment</vt:lpstr>
      <vt:lpstr>Method</vt:lpstr>
      <vt:lpstr>First Order Patterns</vt:lpstr>
      <vt:lpstr>Second-Order Patterns</vt:lpstr>
      <vt:lpstr>PowerPoint Presentation</vt:lpstr>
      <vt:lpstr>PowerPoint Presentation</vt:lpstr>
      <vt:lpstr>PowerPoint Presentation</vt:lpstr>
      <vt:lpstr>PowerPoint Presentation</vt:lpstr>
      <vt:lpstr>Third-Order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Conceptual Model of Idea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Conversational Patterns in a CSCL Environment</dc:title>
  <dc:creator>Phillips, Tanner Matthew</dc:creator>
  <cp:lastModifiedBy>Phillips, Tanner Matthew</cp:lastModifiedBy>
  <cp:revision>1</cp:revision>
  <dcterms:created xsi:type="dcterms:W3CDTF">2022-01-12T15:11:20Z</dcterms:created>
  <dcterms:modified xsi:type="dcterms:W3CDTF">2022-01-31T20:08:31Z</dcterms:modified>
</cp:coreProperties>
</file>