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470" r:id="rId3"/>
    <p:sldId id="471" r:id="rId4"/>
    <p:sldId id="379" r:id="rId5"/>
    <p:sldId id="472" r:id="rId6"/>
    <p:sldId id="431" r:id="rId7"/>
    <p:sldId id="467" r:id="rId8"/>
    <p:sldId id="468" r:id="rId9"/>
    <p:sldId id="465" r:id="rId10"/>
    <p:sldId id="328" r:id="rId11"/>
    <p:sldId id="42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660"/>
  </p:normalViewPr>
  <p:slideViewPr>
    <p:cSldViewPr>
      <p:cViewPr>
        <p:scale>
          <a:sx n="100" d="100"/>
          <a:sy n="100" d="100"/>
        </p:scale>
        <p:origin x="-1500" y="-804"/>
      </p:cViewPr>
      <p:guideLst>
        <p:guide orient="horz" pos="1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Hans Tanner\Dropbox\Arduino\Projects\LNCTC_ESP32\data\iottlogo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650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ner87661/IoTT-Video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s Tanner\OneDrive\IoTT\Video#9\Pictures\IMG_20181211_1604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13334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-361950"/>
            <a:ext cx="8839200" cy="566308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500" b="1" dirty="0" smtClean="0">
                <a:ln w="50800"/>
                <a:solidFill>
                  <a:srgbClr val="FF0000"/>
                </a:solidFill>
              </a:rPr>
              <a:t>CTC Panel </a:t>
            </a:r>
          </a:p>
          <a:p>
            <a:pPr algn="ctr"/>
            <a:r>
              <a:rPr lang="en-US" sz="6600" b="1" dirty="0" smtClean="0">
                <a:ln w="50800"/>
                <a:solidFill>
                  <a:srgbClr val="FFFF00"/>
                </a:solidFill>
              </a:rPr>
              <a:t>Buttons, Turnouts, Block Detectors</a:t>
            </a:r>
            <a:endParaRPr lang="en-US" sz="6600" b="1" dirty="0">
              <a:ln w="50800"/>
              <a:solidFill>
                <a:srgbClr val="FFFF00"/>
              </a:solidFill>
            </a:endParaRPr>
          </a:p>
          <a:p>
            <a:pPr algn="ctr"/>
            <a:r>
              <a:rPr lang="en-US" sz="11500" b="1" dirty="0" smtClean="0">
                <a:ln w="50800"/>
                <a:solidFill>
                  <a:srgbClr val="FF0000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197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38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Materials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github.com/tanner87661/IoTT-Video12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Layout </a:t>
            </a:r>
            <a:r>
              <a:rPr lang="en-US" sz="1200" dirty="0"/>
              <a:t>Intro Sequence Outdoor Layout: Beat </a:t>
            </a:r>
            <a:r>
              <a:rPr lang="en-US" sz="1200" dirty="0" err="1"/>
              <a:t>Deola</a:t>
            </a:r>
            <a:r>
              <a:rPr lang="en-US" sz="1200" dirty="0"/>
              <a:t>, Switzerland</a:t>
            </a:r>
            <a:r>
              <a:rPr lang="en-US" sz="1200" dirty="0" smtClean="0"/>
              <a:t>​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Indoor Layout Videos: Hendersonville, NC Train Depot https://www.avmrc.com/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903334" y="681990"/>
            <a:ext cx="3368695" cy="3368695"/>
            <a:chOff x="194780" y="834062"/>
            <a:chExt cx="3368695" cy="3368695"/>
          </a:xfrm>
        </p:grpSpPr>
        <p:sp>
          <p:nvSpPr>
            <p:cNvPr id="59" name="Rectangle 58"/>
            <p:cNvSpPr/>
            <p:nvPr/>
          </p:nvSpPr>
          <p:spPr>
            <a:xfrm>
              <a:off x="194780" y="834062"/>
              <a:ext cx="3368695" cy="33686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7204" y="2000250"/>
              <a:ext cx="240860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600" b="1" dirty="0" err="1" smtClean="0"/>
                <a:t>IoTT</a:t>
              </a:r>
              <a:endParaRPr lang="en-US" sz="96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427424" y="321945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5444" y="321945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4194" y="3417510"/>
              <a:ext cx="259140" cy="2591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17664" y="3413700"/>
              <a:ext cx="259140" cy="2591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6204" y="2152650"/>
              <a:ext cx="2834640" cy="1520190"/>
              <a:chOff x="2743200" y="1504950"/>
              <a:chExt cx="2834640" cy="15201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3124200" y="2015520"/>
                <a:ext cx="76200" cy="990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743200" y="2571750"/>
                <a:ext cx="457200" cy="453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200400" y="150495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00400" y="1512570"/>
                <a:ext cx="3353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35740" y="150495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535740" y="1885950"/>
                <a:ext cx="2439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779640" y="1771650"/>
                <a:ext cx="0" cy="1143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79640" y="1771650"/>
                <a:ext cx="12957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93970" y="1771650"/>
                <a:ext cx="0" cy="1143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78730" y="1885950"/>
                <a:ext cx="2055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4069080" y="1657350"/>
                <a:ext cx="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053840" y="1657350"/>
                <a:ext cx="1524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364480" y="2038350"/>
                <a:ext cx="0" cy="7314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349240" y="203835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562600" y="165735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24200" y="2366040"/>
                <a:ext cx="76200" cy="990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124200" y="2122140"/>
                <a:ext cx="0" cy="2515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Image result for internet cloud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004" y="1188720"/>
              <a:ext cx="1374008" cy="697230"/>
            </a:xfrm>
            <a:prstGeom prst="rect">
              <a:avLst/>
            </a:prstGeom>
            <a:noFill/>
          </p:spPr>
        </p:pic>
        <p:pic>
          <p:nvPicPr>
            <p:cNvPr id="53" name="Picture 4" descr="Image result for internet cloud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429" y="1537335"/>
              <a:ext cx="687004" cy="34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Image result for internet cloud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591" y="1787842"/>
              <a:ext cx="343503" cy="17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Image result for internet cloud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39" y="1962150"/>
              <a:ext cx="343503" cy="17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68158" y="3589020"/>
              <a:ext cx="2816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Internet of Toy Trains</a:t>
              </a:r>
              <a:endParaRPr lang="en-US" sz="2400" dirty="0"/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730250"/>
            <a:ext cx="33655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8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Box Software Structure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3399" y="1123950"/>
            <a:ext cx="3048001" cy="2057400"/>
            <a:chOff x="533399" y="1123950"/>
            <a:chExt cx="3048001" cy="2057400"/>
          </a:xfrm>
        </p:grpSpPr>
        <p:sp>
          <p:nvSpPr>
            <p:cNvPr id="4" name="Rectangle 3"/>
            <p:cNvSpPr/>
            <p:nvPr/>
          </p:nvSpPr>
          <p:spPr>
            <a:xfrm>
              <a:off x="533400" y="1123950"/>
              <a:ext cx="3048000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2895600"/>
              <a:ext cx="1524000" cy="2857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MQTT Interface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24" y="2895600"/>
              <a:ext cx="1438275" cy="2857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LocoNet</a:t>
              </a:r>
              <a:r>
                <a:rPr lang="en-US" sz="1000" dirty="0" smtClean="0">
                  <a:solidFill>
                    <a:schemeClr val="tx1"/>
                  </a:solidFill>
                </a:rPr>
                <a:t> Interface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399" y="2619375"/>
              <a:ext cx="2143126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Block Detector and Switch Status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2343150"/>
              <a:ext cx="2133601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Button Input Status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6525" y="2343151"/>
              <a:ext cx="904874" cy="5524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LED Display Chain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2066925"/>
              <a:ext cx="30480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Turnout Activation and Monitoring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1790700"/>
              <a:ext cx="30480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ABS Signal Monitoring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" y="1514475"/>
              <a:ext cx="30480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Route Management and CTC Control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9423" y="1123950"/>
              <a:ext cx="207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Yellow Box Software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2600" y="1123950"/>
            <a:ext cx="3048000" cy="2057400"/>
            <a:chOff x="5562600" y="1123950"/>
            <a:chExt cx="3048000" cy="2057400"/>
          </a:xfrm>
        </p:grpSpPr>
        <p:sp>
          <p:nvSpPr>
            <p:cNvPr id="5" name="Rectangle 4"/>
            <p:cNvSpPr/>
            <p:nvPr/>
          </p:nvSpPr>
          <p:spPr>
            <a:xfrm>
              <a:off x="5562600" y="1123950"/>
              <a:ext cx="3048000" cy="2057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Wifi</a:t>
              </a:r>
              <a:r>
                <a:rPr lang="en-US" sz="1200" dirty="0" smtClean="0">
                  <a:solidFill>
                    <a:schemeClr val="tx1"/>
                  </a:solidFill>
                </a:rPr>
                <a:t> Access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LED Display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Work Mode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Basic Structural Data (Block Detectors, Switches, Signals)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Higher Level Structural Data (Routes, Security Elements)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1123950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Application Data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0" y="3562350"/>
            <a:ext cx="3048000" cy="1171575"/>
            <a:chOff x="3048000" y="3562350"/>
            <a:chExt cx="3048000" cy="1171575"/>
          </a:xfrm>
        </p:grpSpPr>
        <p:sp>
          <p:nvSpPr>
            <p:cNvPr id="6" name="Rectangle 5"/>
            <p:cNvSpPr/>
            <p:nvPr/>
          </p:nvSpPr>
          <p:spPr>
            <a:xfrm>
              <a:off x="3048000" y="3562350"/>
              <a:ext cx="3048000" cy="1171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Current Occupancy Statuses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Current Turnout positions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Current Signal Aspects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Current Route statuses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29050" y="3562350"/>
              <a:ext cx="1469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Runtime Data</a:t>
              </a:r>
              <a:endParaRPr lang="en-US" dirty="0"/>
            </a:p>
          </p:txBody>
        </p:sp>
      </p:grpSp>
      <p:sp>
        <p:nvSpPr>
          <p:cNvPr id="18" name="Up-Down Arrow 17"/>
          <p:cNvSpPr/>
          <p:nvPr/>
        </p:nvSpPr>
        <p:spPr>
          <a:xfrm rot="19181840">
            <a:off x="2976561" y="3050447"/>
            <a:ext cx="304800" cy="7297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829050" y="1809750"/>
            <a:ext cx="1352550" cy="41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8544047">
            <a:off x="5289137" y="3205382"/>
            <a:ext cx="714873" cy="315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r="43262"/>
          <a:stretch/>
        </p:blipFill>
        <p:spPr bwMode="auto">
          <a:xfrm>
            <a:off x="-1" y="-33443"/>
            <a:ext cx="9144001" cy="517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s Tanner\OneDrive\IoTT\Video#9\Pictures\IMG_20181211_1604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13334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249555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653088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Table of content	Min/Sec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Software Architecture	1:17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JSON Configuration File	2:11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LED Chain and Basic Modes	4:28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Buttons	11:04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Block Detectors	12:28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Turnouts	13:17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Signals and Why I interrupt the development	14:20</a:t>
            </a:r>
          </a:p>
          <a:p>
            <a:pPr marL="179388" indent="-179388">
              <a:buFont typeface="Arial" panose="020B0604020202020204" pitchFamily="34" charset="0"/>
              <a:buChar char="•"/>
              <a:tabLst>
                <a:tab pos="5648325" algn="r"/>
              </a:tabLst>
            </a:pPr>
            <a:r>
              <a:rPr lang="en-US" dirty="0" smtClean="0">
                <a:solidFill>
                  <a:srgbClr val="FFFF00"/>
                </a:solidFill>
              </a:rPr>
              <a:t>Summary	16:16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 descr="Image result for like, comment, subscri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t="21539" r="4062" b="23994"/>
          <a:stretch/>
        </p:blipFill>
        <p:spPr bwMode="auto">
          <a:xfrm>
            <a:off x="7086600" y="4304735"/>
            <a:ext cx="1930578" cy="6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7" r="53819" b="5974"/>
          <a:stretch/>
        </p:blipFill>
        <p:spPr bwMode="auto">
          <a:xfrm>
            <a:off x="761999" y="-19050"/>
            <a:ext cx="8077201" cy="515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18852" y="4717018"/>
            <a:ext cx="59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smtClean="0"/>
              <a:t>www.w3schools.com/whatis/whatis_json.asp</a:t>
            </a:r>
          </a:p>
        </p:txBody>
      </p:sp>
    </p:spTree>
    <p:extLst>
      <p:ext uri="{BB962C8B-B14F-4D97-AF65-F5344CB8AC3E}">
        <p14:creationId xmlns:p14="http://schemas.microsoft.com/office/powerpoint/2010/main" val="35985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Modes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82236"/>
              </p:ext>
            </p:extLst>
          </p:nvPr>
        </p:nvGraphicFramePr>
        <p:xfrm>
          <a:off x="457200" y="1102360"/>
          <a:ext cx="83058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Descr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LED’s dark, Power LED can</a:t>
                      </a:r>
                      <a:r>
                        <a:rPr lang="en-US" sz="1400" baseline="0" dirty="0" smtClean="0"/>
                        <a:t> show “Stand by” showing OFF Color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Panel ready and working, Power LED shows ON Color. Work Mode and Control Mode used to determine mode of operation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Modes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2105"/>
              </p:ext>
            </p:extLst>
          </p:nvPr>
        </p:nvGraphicFramePr>
        <p:xfrm>
          <a:off x="457200" y="1097915"/>
          <a:ext cx="83058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Descr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 Mode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OPC_SW_REQ for switch commands, this will only work if the </a:t>
                      </a:r>
                      <a:r>
                        <a:rPr lang="en-US" sz="1400" dirty="0" err="1" smtClean="0"/>
                        <a:t>Bushby</a:t>
                      </a:r>
                      <a:r>
                        <a:rPr lang="en-US" sz="1400" dirty="0" smtClean="0"/>
                        <a:t> bit in the command station is cleared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Master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 OPC_SW_ACK for switch commands, this will work if </a:t>
                      </a:r>
                      <a:r>
                        <a:rPr lang="en-US" sz="1400" dirty="0" err="1" smtClean="0"/>
                        <a:t>Bushby</a:t>
                      </a:r>
                      <a:r>
                        <a:rPr lang="en-US" sz="1400" dirty="0" smtClean="0"/>
                        <a:t> bit is set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60910"/>
              </p:ext>
            </p:extLst>
          </p:nvPr>
        </p:nvGraphicFramePr>
        <p:xfrm>
          <a:off x="457200" y="1099820"/>
          <a:ext cx="83058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Descr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buttons deactivated, LEDs show occupancy and switch statuses. The</a:t>
                      </a:r>
                      <a:r>
                        <a:rPr lang="en-US" sz="1400" baseline="0" dirty="0" smtClean="0"/>
                        <a:t> panel displays what is set or happening in other locations.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Single Touch and Double Touch buttons active to</a:t>
                      </a:r>
                      <a:r>
                        <a:rPr lang="en-US" sz="1400" baseline="0" dirty="0" smtClean="0"/>
                        <a:t> control switches and signals, but</a:t>
                      </a:r>
                      <a:r>
                        <a:rPr lang="en-US" sz="1400" dirty="0" smtClean="0"/>
                        <a:t> no Route locking and</a:t>
                      </a:r>
                      <a:r>
                        <a:rPr lang="en-US" sz="1400" baseline="0" dirty="0" smtClean="0"/>
                        <a:t> reservation or automatic signaling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</a:t>
                      </a:r>
                      <a:r>
                        <a:rPr lang="en-US" sz="1400" baseline="0" dirty="0" smtClean="0"/>
                        <a:t> Touch </a:t>
                      </a:r>
                      <a:r>
                        <a:rPr lang="en-US" sz="1400" dirty="0" smtClean="0"/>
                        <a:t>and Double Touch </a:t>
                      </a:r>
                      <a:r>
                        <a:rPr lang="en-US" sz="1400" baseline="0" dirty="0" smtClean="0"/>
                        <a:t>buttons active to control switches. Signals automatically controlled using ABS rules, i.e. based on block detector statuses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Touch and Double Touch active, Route locking and</a:t>
                      </a:r>
                      <a:r>
                        <a:rPr lang="en-US" sz="1400" baseline="0" dirty="0" smtClean="0"/>
                        <a:t> reservation </a:t>
                      </a:r>
                      <a:r>
                        <a:rPr lang="en-US" sz="1400" dirty="0" smtClean="0"/>
                        <a:t>control active using CTC functionality rules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To make </a:t>
            </a:r>
            <a:r>
              <a:rPr lang="en-US" sz="1800" dirty="0"/>
              <a:t>a device like the Yellow Box universal, program code and application data need to be completely </a:t>
            </a:r>
            <a:r>
              <a:rPr lang="en-US" sz="1800" dirty="0" smtClean="0"/>
              <a:t>separated. It should be </a:t>
            </a:r>
            <a:r>
              <a:rPr lang="en-US" sz="1800" dirty="0"/>
              <a:t>possible to change the application data without changing the program code</a:t>
            </a:r>
          </a:p>
          <a:p>
            <a:pPr lvl="0"/>
            <a:r>
              <a:rPr lang="en-US" sz="1800" dirty="0" smtClean="0"/>
              <a:t>JSON provides a suitable </a:t>
            </a:r>
            <a:r>
              <a:rPr lang="en-US" sz="1800" dirty="0"/>
              <a:t>description </a:t>
            </a:r>
            <a:r>
              <a:rPr lang="en-US" sz="1800" dirty="0" smtClean="0"/>
              <a:t>language for </a:t>
            </a:r>
            <a:r>
              <a:rPr lang="en-US" sz="1800" dirty="0"/>
              <a:t>the application data. It is </a:t>
            </a:r>
            <a:r>
              <a:rPr lang="en-US" sz="1800" dirty="0" smtClean="0"/>
              <a:t>even human readable, if needed</a:t>
            </a:r>
            <a:endParaRPr lang="en-US" sz="1800" dirty="0"/>
          </a:p>
          <a:p>
            <a:pPr lvl="0"/>
            <a:r>
              <a:rPr lang="en-US" sz="1800" dirty="0" smtClean="0"/>
              <a:t>Of </a:t>
            </a:r>
            <a:r>
              <a:rPr lang="en-US" sz="1800" dirty="0"/>
              <a:t>course, a computer based tool for configuration makes things much easier</a:t>
            </a:r>
          </a:p>
          <a:p>
            <a:pPr lvl="0"/>
            <a:r>
              <a:rPr lang="en-US" sz="1800" dirty="0" smtClean="0"/>
              <a:t>Thanks </a:t>
            </a:r>
            <a:r>
              <a:rPr lang="en-US" sz="1800" dirty="0"/>
              <a:t>to the </a:t>
            </a:r>
            <a:r>
              <a:rPr lang="en-US" sz="1800" dirty="0" err="1"/>
              <a:t>WebSocket</a:t>
            </a:r>
            <a:r>
              <a:rPr lang="en-US" sz="1800" dirty="0"/>
              <a:t> </a:t>
            </a:r>
            <a:r>
              <a:rPr lang="en-US" sz="1800" dirty="0" smtClean="0"/>
              <a:t>technology the </a:t>
            </a:r>
            <a:r>
              <a:rPr lang="en-US" sz="1800" dirty="0"/>
              <a:t>Yellow Box </a:t>
            </a:r>
            <a:r>
              <a:rPr lang="en-US" sz="1800" dirty="0" smtClean="0"/>
              <a:t>can be emulated in </a:t>
            </a:r>
            <a:r>
              <a:rPr lang="en-US" sz="1800" dirty="0"/>
              <a:t>real-time in the </a:t>
            </a:r>
            <a:r>
              <a:rPr lang="en-US" sz="1800" dirty="0" smtClean="0"/>
              <a:t>browser. The </a:t>
            </a:r>
            <a:r>
              <a:rPr lang="en-US" sz="1800" dirty="0"/>
              <a:t>user can see the effects of  configuration changes immediately on the </a:t>
            </a:r>
            <a:r>
              <a:rPr lang="en-US" sz="1800" dirty="0" smtClean="0"/>
              <a:t>physical CTC </a:t>
            </a:r>
            <a:r>
              <a:rPr lang="en-US" sz="1800" dirty="0"/>
              <a:t>panel </a:t>
            </a:r>
          </a:p>
        </p:txBody>
      </p:sp>
    </p:spTree>
    <p:extLst>
      <p:ext uri="{BB962C8B-B14F-4D97-AF65-F5344CB8AC3E}">
        <p14:creationId xmlns:p14="http://schemas.microsoft.com/office/powerpoint/2010/main" val="30897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44246</TotalTime>
  <Words>426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Yellow Box Software Structure</vt:lpstr>
      <vt:lpstr>PowerPoint Presentation</vt:lpstr>
      <vt:lpstr>PowerPoint Presentation</vt:lpstr>
      <vt:lpstr>PowerPoint Presentation</vt:lpstr>
      <vt:lpstr>Power Modes</vt:lpstr>
      <vt:lpstr>Work Modes</vt:lpstr>
      <vt:lpstr>Control Modes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332</cp:revision>
  <dcterms:created xsi:type="dcterms:W3CDTF">2006-08-16T00:00:00Z</dcterms:created>
  <dcterms:modified xsi:type="dcterms:W3CDTF">2019-01-28T22:19:42Z</dcterms:modified>
</cp:coreProperties>
</file>