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7" r:id="rId2"/>
    <p:sldId id="330" r:id="rId3"/>
    <p:sldId id="333" r:id="rId4"/>
    <p:sldId id="346" r:id="rId5"/>
    <p:sldId id="347" r:id="rId6"/>
    <p:sldId id="348" r:id="rId7"/>
    <p:sldId id="343" r:id="rId8"/>
    <p:sldId id="363" r:id="rId9"/>
    <p:sldId id="351" r:id="rId10"/>
    <p:sldId id="361" r:id="rId11"/>
    <p:sldId id="364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69" r:id="rId23"/>
    <p:sldId id="32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>
        <p:scale>
          <a:sx n="125" d="100"/>
          <a:sy n="125" d="100"/>
        </p:scale>
        <p:origin x="-1374" y="-4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8-12-01T23:51:34.5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7554 4432,'13'0,"-13"0,13 0,-13 0,27 0,-27 0,13 0,-13 0,13 0,0 0,14 0,-1 0,1 0,-14 0,14 0,-1 0,-13 0,0 0,14 0,-27 0,13 0,0 0,1 0,12 0,-26 0,13 0,14 0,-14 0,0 0,14 0,-14 0,0 0,14-13,-1 13,-13 0,14 0,-1-14,1 1,-14 13,13 0,1 0,-1-13,14 0,-14 13,-12 0,-1 0,0 0,0 0,1-14,12 14,0 0,-12 0,12 0,-13 0,1 0,12-13,1 13,-14 0,0 0,27 0,-27 0,13 0,-12 0,12 0,-13 0,14 0,-14 0,0 0,14 0,-14 0,0 13,14-13,-14 0,0 0,0 0,27 0,-27 0,14 0,-1 0,1 0,-14 0,0 0,13 0,-26 0,27-13,-14 13,0 0,14-13,-27 13,13 0,0 0,1 0,-1 0,-13 0,26 0,-26 0,13 0,-13 0,14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8-12-01T23:51:39.3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7660 5120,'0'0,"0"0,13 0,13 0,-12 0,12 0,1 0,-1 0,0 0,14 0,-13 0,-1 0,1 0,25 0,-12 0,0 0,-1 0,28 0,12 13,14-13,-40 13,-14-13,-12 13,12-13,-12 0,-1 0,1 0,-1 0,14 0,0 0,-1 0,1 0,-14 0,14 0,-13 0,-1 0,0 0,1 0,-14 14,14-14,-1 0,-13 13,14-13,-1 0,-26 0,27 0,-27 0,13 0,0 0,0 0,1 0,-1 0,0 0,0 0,14 0,-14 0,0 0,0 0,1 0,12 0,-13 0,1 0,12 0,-13 0,-13 0,13 0,1 0,-14 0,13 0,13 0,-26 0,27 0,-27 0,13 0,14 0,-14 0,0 0,13 0,1 0,-1 0,-12 0,12 0,14 0,-27 0,13 0,1 0,13 0,-14 0,-13 0,1 0,12 0,-13 0,0 0,14 0,-1 0,-12 0,-1 0,-13 0,13 0,0 0,0 0,14 0,-14 0,0 0,14 0,-1 0,1 0,-1-13,1 13,12 0,-12-14,-14 14,14 0,12 0,-12-13,-1 13,1 0,-1 0,1 0,-1 0,0 0,-12 0,12 0,-13-13,1 13,12 0,-13-13,0 13,27 0,-13 0,12 0,-12-14,12 14,-12 0,13 0,-1 0,-12 0,-1 0,1 0,-1 0,14 0,-14 0,1 0,-14 0,13 0,1 0,-14 0,0 0,1 0,-1 0,-13 0,13 0,0 0,14 0,-14 0,27 0,-14 0,-13 0,14-13,-1 13,1 0,-1 0,-13 0,27 0,-27 0,14 0,-14 0,27 0,-1 0,-12 0,-14 0,14 0,-1 0,-13 0,0 0,14 0,-14 0,-13 0,27 0,-14 0,0 0,13 0,-12 0,-1 0,13 0,-12 0,-1 0,-13 0,26 13,-26-13,14 0,-14 0,13 0,-13 0,13 0,0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C10F6-FC36-4AB4-8B8F-557E9CB7AF1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2F2F-9B66-4947-9A71-DC9A4297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72F2F-9B66-4947-9A71-DC9A4297E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vmrc.com/" TargetMode="External"/><Relationship Id="rId3" Type="http://schemas.openxmlformats.org/officeDocument/2006/relationships/hyperlink" Target="https://www.banggood.com/6Pcs-ZOP-POWER-3_7V-750mAH-30C-1S-Lipo-Battery-JST-Plug-With-Charger-For-RC-Model-p-1329739.html?rmmds=search&amp;cur_warehouse=CN" TargetMode="External"/><Relationship Id="rId7" Type="http://schemas.openxmlformats.org/officeDocument/2006/relationships/hyperlink" Target="https://github.com/tanner87661/-IoTT-Video08" TargetMode="External"/><Relationship Id="rId2" Type="http://schemas.openxmlformats.org/officeDocument/2006/relationships/hyperlink" Target="https://www.banggood.com/3_2-Inch-Nextion-HMI-Intelligent-Smart-USART-UART-Serial-Touch-TFT-LCD-Screen-Module-p-1105286.html?rmmds=search&amp;cur_warehouse=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ion.itead.cc/resources/download" TargetMode="External"/><Relationship Id="rId5" Type="http://schemas.openxmlformats.org/officeDocument/2006/relationships/hyperlink" Target="https://www.itead.cc/wiki/Nextion_HMI_Solution#3D_printing_bezel" TargetMode="External"/><Relationship Id="rId4" Type="http://schemas.openxmlformats.org/officeDocument/2006/relationships/hyperlink" Target="https://www.banggood.com/NodeMcu-Lua-WIFI-Internet-Things-Development-Board-Based-ESP8266-CP2102-Wireless-Module-p-1097112.html?rmmds=search&amp;cur_warehouse=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ns Tanner\OneDrive\IoTT\Video#8\Pictures\IMG_20181201_08382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5" t="5109" r="4237" b="12654"/>
          <a:stretch/>
        </p:blipFill>
        <p:spPr bwMode="auto">
          <a:xfrm>
            <a:off x="0" y="-3998"/>
            <a:ext cx="9144000" cy="514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609600" y="-162729"/>
            <a:ext cx="9106282" cy="54014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500" b="1" dirty="0" smtClean="0">
                <a:ln w="50800"/>
                <a:solidFill>
                  <a:srgbClr val="FF0000"/>
                </a:solidFill>
              </a:rPr>
              <a:t>Inside</a:t>
            </a:r>
            <a:r>
              <a:rPr lang="en-US" sz="11500" b="1" dirty="0" smtClean="0">
                <a:ln w="50800"/>
                <a:solidFill>
                  <a:schemeClr val="accent2">
                    <a:lumMod val="20000"/>
                    <a:lumOff val="80000"/>
                  </a:schemeClr>
                </a:solidFill>
              </a:rPr>
              <a:t> the </a:t>
            </a:r>
            <a:r>
              <a:rPr lang="en-US" sz="11500" b="1" dirty="0" err="1" smtClean="0">
                <a:ln w="50800"/>
                <a:solidFill>
                  <a:schemeClr val="accent2">
                    <a:lumMod val="20000"/>
                    <a:lumOff val="80000"/>
                  </a:schemeClr>
                </a:solidFill>
              </a:rPr>
              <a:t>LocoNet</a:t>
            </a:r>
            <a:endParaRPr lang="en-US" sz="11500" b="1" dirty="0" smtClean="0">
              <a:ln w="50800"/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1500" b="1" dirty="0" err="1" smtClean="0">
                <a:ln w="50800"/>
                <a:solidFill>
                  <a:schemeClr val="accent2">
                    <a:lumMod val="20000"/>
                    <a:lumOff val="80000"/>
                  </a:schemeClr>
                </a:solidFill>
              </a:rPr>
              <a:t>Wifi</a:t>
            </a:r>
            <a:r>
              <a:rPr lang="en-US" sz="11500" b="1" dirty="0" smtClean="0">
                <a:ln w="50800"/>
                <a:solidFill>
                  <a:schemeClr val="accent2">
                    <a:lumMod val="20000"/>
                    <a:lumOff val="80000"/>
                  </a:schemeClr>
                </a:solidFill>
              </a:rPr>
              <a:t> Throttle</a:t>
            </a:r>
          </a:p>
        </p:txBody>
      </p:sp>
    </p:spTree>
    <p:extLst>
      <p:ext uri="{BB962C8B-B14F-4D97-AF65-F5344CB8AC3E}">
        <p14:creationId xmlns:p14="http://schemas.microsoft.com/office/powerpoint/2010/main" val="29197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s Tanner\OneDrive\IoTT\Video#7\Pictures\IMG_20181117_13290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13133" r="6397" b="10362"/>
          <a:stretch/>
        </p:blipFill>
        <p:spPr bwMode="auto">
          <a:xfrm>
            <a:off x="2895600" y="57150"/>
            <a:ext cx="3048000" cy="50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7392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Press on Rim to set Target Speed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3508" y="573922"/>
            <a:ext cx="245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Current Speed Indicator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1" y="162061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Press to change Target Directio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3508" y="1200150"/>
            <a:ext cx="231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Press Brake Button to set 0 Speed Target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Hold for 500+ </a:t>
            </a:r>
            <a:r>
              <a:rPr lang="en-US" b="1" dirty="0" err="1" smtClean="0">
                <a:solidFill>
                  <a:schemeClr val="bg1"/>
                </a:solidFill>
              </a:rPr>
              <a:t>ms</a:t>
            </a:r>
            <a:r>
              <a:rPr lang="en-US" b="1" dirty="0" smtClean="0">
                <a:solidFill>
                  <a:schemeClr val="bg1"/>
                </a:solidFill>
              </a:rPr>
              <a:t> for immediate stop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1" y="234315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Click to select Locomotive or Consist 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3507" y="2755254"/>
            <a:ext cx="231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Click to activate / deactivate  functions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1" y="4183618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Click to switch function display to F8 – F15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3509" y="3477998"/>
            <a:ext cx="224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Click to go to Switch or CTC boards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3509" y="4183618"/>
            <a:ext cx="231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Click to change Layout Power Status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2" idx="3"/>
          </p:cNvCxnSpPr>
          <p:nvPr/>
        </p:nvCxnSpPr>
        <p:spPr>
          <a:xfrm flipV="1">
            <a:off x="2667000" y="819151"/>
            <a:ext cx="1219201" cy="7793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4553434" y="758588"/>
            <a:ext cx="2120074" cy="38180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2514601" y="1943785"/>
            <a:ext cx="806864" cy="45669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</p:cNvCxnSpPr>
          <p:nvPr/>
        </p:nvCxnSpPr>
        <p:spPr>
          <a:xfrm flipH="1">
            <a:off x="4876800" y="1800315"/>
            <a:ext cx="1796708" cy="54283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>
            <a:off x="2362201" y="2804815"/>
            <a:ext cx="1676399" cy="14793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>
            <a:off x="4553435" y="3078420"/>
            <a:ext cx="2120072" cy="50037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</p:cNvCxnSpPr>
          <p:nvPr/>
        </p:nvCxnSpPr>
        <p:spPr>
          <a:xfrm flipV="1">
            <a:off x="2667001" y="4470590"/>
            <a:ext cx="654464" cy="17469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1"/>
          </p:cNvCxnSpPr>
          <p:nvPr/>
        </p:nvCxnSpPr>
        <p:spPr>
          <a:xfrm flipH="1">
            <a:off x="4876801" y="3801164"/>
            <a:ext cx="1796708" cy="5671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1"/>
          </p:cNvCxnSpPr>
          <p:nvPr/>
        </p:nvCxnSpPr>
        <p:spPr>
          <a:xfrm flipH="1" flipV="1">
            <a:off x="5562601" y="4470589"/>
            <a:ext cx="1110908" cy="3619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34099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Click to Dispatch or Assign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2667000" y="3733116"/>
            <a:ext cx="1295400" cy="6351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0" grpId="0"/>
      <p:bldP spid="12" grpId="0"/>
      <p:bldP spid="1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1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142875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this video, I do not explain the components that deal with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LocoNet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 many libraries and routines are the same.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Video #1 for more details.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19440" y="1557360"/>
              <a:ext cx="624240" cy="3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600" y="1494000"/>
                <a:ext cx="655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757600" y="1833480"/>
              <a:ext cx="1590840" cy="3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1760" y="1770120"/>
                <a:ext cx="162252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2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123170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libraries for all used components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362200" y="1554868"/>
            <a:ext cx="2209800" cy="10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33337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Definitions for touchable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components on page 1 (Throttle Main Page)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43200" y="3656916"/>
            <a:ext cx="2209800" cy="10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15811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definitions for touchable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components on page 1 (Throttle Main Page)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0400" y="1904316"/>
            <a:ext cx="2209800" cy="10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12763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Definitions for touchable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components on page 2 (Switch Board)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24200" y="1599516"/>
            <a:ext cx="2209800" cy="10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819400" y="1738015"/>
            <a:ext cx="2514600" cy="167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14287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Definitions for touchable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Nextion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components on page 3 (CTC Panel Page)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71800" y="1751916"/>
            <a:ext cx="2209800" cy="10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67000" y="1890415"/>
            <a:ext cx="2514600" cy="144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150495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Instead of defining each variable individually, I use the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nex.sendCommand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 function to send information by Variable Name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1447800" y="2243614"/>
            <a:ext cx="4038600" cy="3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1105852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Nex.poll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 in the main loop of the program does all the communication handling with the display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685800" y="1706017"/>
            <a:ext cx="4724400" cy="170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ans Tanner\OneDrive\IoTT\Video#8\Pictures\IMG_20181201_08382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5" t="5109" r="4237" b="12654"/>
          <a:stretch/>
        </p:blipFill>
        <p:spPr bwMode="auto">
          <a:xfrm>
            <a:off x="0" y="-3998"/>
            <a:ext cx="9144000" cy="514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87655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57600" algn="r"/>
              </a:tabLst>
            </a:pPr>
            <a:r>
              <a:rPr lang="en-US" sz="2000" b="1" dirty="0" smtClean="0">
                <a:solidFill>
                  <a:srgbClr val="FFFF00"/>
                </a:solidFill>
              </a:rPr>
              <a:t>Touch Display 3.5”	$26.00</a:t>
            </a:r>
          </a:p>
          <a:p>
            <a:pPr>
              <a:tabLst>
                <a:tab pos="3657600" algn="r"/>
              </a:tabLst>
            </a:pPr>
            <a:r>
              <a:rPr lang="en-US" sz="2000" b="1" dirty="0" smtClean="0">
                <a:solidFill>
                  <a:srgbClr val="FFFF00"/>
                </a:solidFill>
              </a:rPr>
              <a:t>Battery	$ 3.00</a:t>
            </a:r>
          </a:p>
          <a:p>
            <a:pPr>
              <a:tabLst>
                <a:tab pos="3657600" algn="r"/>
              </a:tabLst>
            </a:pPr>
            <a:r>
              <a:rPr lang="en-US" sz="2000" b="1" dirty="0" smtClean="0">
                <a:solidFill>
                  <a:srgbClr val="FFFF00"/>
                </a:solidFill>
              </a:rPr>
              <a:t>ESP8266	$ 4.00</a:t>
            </a:r>
          </a:p>
          <a:p>
            <a:pPr>
              <a:tabLst>
                <a:tab pos="3657600" algn="r"/>
              </a:tabLst>
            </a:pPr>
            <a:r>
              <a:rPr lang="en-US" sz="2000" b="1" dirty="0" smtClean="0">
                <a:solidFill>
                  <a:srgbClr val="FFFF00"/>
                </a:solidFill>
              </a:rPr>
              <a:t>Filament	$ 2.50</a:t>
            </a:r>
          </a:p>
          <a:p>
            <a:pPr>
              <a:tabLst>
                <a:tab pos="3657600" algn="r"/>
              </a:tabLst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tabLst>
                <a:tab pos="3657600" algn="r"/>
              </a:tabLst>
            </a:pPr>
            <a:r>
              <a:rPr lang="en-US" sz="2000" b="1" dirty="0">
                <a:solidFill>
                  <a:srgbClr val="FFFF00"/>
                </a:solidFill>
              </a:rPr>
              <a:t>Total Material </a:t>
            </a:r>
            <a:r>
              <a:rPr lang="en-US" sz="2000" b="1" dirty="0" smtClean="0">
                <a:solidFill>
                  <a:srgbClr val="FFFF00"/>
                </a:solidFill>
              </a:rPr>
              <a:t>Cost	$35.50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15049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 a result, messages are received in a callback function by component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2133600" y="1966615"/>
            <a:ext cx="3352800" cy="441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0" y="74295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Find out who is calling. This is a value from 0 to 15 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2514600" y="1066116"/>
            <a:ext cx="3200400" cy="55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192541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to which I add the current Base Address of the Switchboard to get the Switch number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752600" y="2525584"/>
            <a:ext cx="4038600" cy="427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34099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finally I send the appropriate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LocoNet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command (via MQTT)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286000" y="3562350"/>
            <a:ext cx="3505200" cy="30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62200" y="3871615"/>
            <a:ext cx="34290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 err="1"/>
              <a:t>Nextion</a:t>
            </a:r>
            <a:r>
              <a:rPr lang="en-US" sz="2000" dirty="0"/>
              <a:t> display allows for a complete separation of codes for the graphical user interface and the </a:t>
            </a:r>
            <a:r>
              <a:rPr lang="en-US" sz="2000" dirty="0" smtClean="0"/>
              <a:t>application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main thing on the display side is to do as much as possible just in the </a:t>
            </a:r>
            <a:r>
              <a:rPr lang="en-US" sz="2000" dirty="0" smtClean="0"/>
              <a:t>display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Combine </a:t>
            </a:r>
            <a:r>
              <a:rPr lang="en-US" sz="2000" dirty="0"/>
              <a:t>data input for several components in just one data </a:t>
            </a:r>
            <a:r>
              <a:rPr lang="en-US" sz="2000" dirty="0" smtClean="0"/>
              <a:t>element, then update </a:t>
            </a:r>
            <a:r>
              <a:rPr lang="en-US" sz="2000" dirty="0"/>
              <a:t>the components </a:t>
            </a:r>
            <a:r>
              <a:rPr lang="en-US" sz="2000" dirty="0" smtClean="0"/>
              <a:t>internally by </a:t>
            </a:r>
            <a:r>
              <a:rPr lang="en-US" sz="2000" dirty="0"/>
              <a:t>using a timer function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Work </a:t>
            </a:r>
            <a:r>
              <a:rPr lang="en-US" sz="2000" dirty="0"/>
              <a:t>with callback functions </a:t>
            </a:r>
            <a:r>
              <a:rPr lang="en-US" sz="2000" dirty="0" smtClean="0"/>
              <a:t>to keep the code simple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3.5” display </a:t>
            </a:r>
            <a:r>
              <a:rPr lang="en-US" sz="2000" dirty="0" smtClean="0"/>
              <a:t>is definitively worth </a:t>
            </a:r>
            <a:r>
              <a:rPr lang="en-US" sz="2000" dirty="0"/>
              <a:t>the few extra </a:t>
            </a:r>
            <a:r>
              <a:rPr lang="en-US" sz="2000" dirty="0" smtClean="0"/>
              <a:t>bucks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3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38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/>
              <a:t>Nextion</a:t>
            </a:r>
            <a:r>
              <a:rPr lang="en-US" sz="1400" dirty="0" smtClean="0"/>
              <a:t> Display: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www.banggood.com/3_2-Inch-Nextion-HMI-Intelligent-Smart-USART-UART-Serial-Touch-TFT-LCD-Screen-Module-p-1105286.html?rmmds=search&amp;cur_warehouse=CN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LiPo</a:t>
            </a:r>
            <a:r>
              <a:rPr lang="en-US" sz="1400" dirty="0" smtClean="0"/>
              <a:t> Batteries: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www.banggood.com/6Pcs-ZOP-POWER-3_7V-750mAH-30C-1S-Lipo-Battery-JST-Plug-With-Charger-For-RC-Model-p-1329739.html?rmmds=search&amp;cur_warehouse=CN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NodeMCU</a:t>
            </a:r>
            <a:r>
              <a:rPr lang="en-US" sz="1400" dirty="0" smtClean="0"/>
              <a:t> ESP8266: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www.banggood.com/NodeMcu-Lua-WIFI-Internet-Things-Development-Board-Based-ESP8266-CP2102-Wireless-Module-p-1097112.html?rmmds=search&amp;cur_warehouse=CN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Itead</a:t>
            </a:r>
            <a:r>
              <a:rPr lang="en-US" sz="1400" dirty="0" smtClean="0"/>
              <a:t> </a:t>
            </a:r>
            <a:r>
              <a:rPr lang="en-US" sz="1400" dirty="0"/>
              <a:t>3D </a:t>
            </a:r>
            <a:r>
              <a:rPr lang="en-US" sz="1400" dirty="0" smtClean="0"/>
              <a:t>Model Repository: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www.itead.cc/wiki/Nextion_HMI_Solution#3D_printing_bezel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Nextion</a:t>
            </a:r>
            <a:r>
              <a:rPr lang="en-US" sz="1400" dirty="0" smtClean="0"/>
              <a:t> </a:t>
            </a:r>
            <a:r>
              <a:rPr lang="en-US" sz="1400" dirty="0" err="1" smtClean="0"/>
              <a:t>Similator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6"/>
              </a:rPr>
              <a:t>https://nextion.itead.cc/resources/download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Additional Materials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 </a:t>
            </a:r>
            <a:r>
              <a:rPr lang="en-US" sz="1400" dirty="0">
                <a:hlinkClick r:id="rId7"/>
              </a:rPr>
              <a:t>https://github.com/tanner87661/-</a:t>
            </a:r>
            <a:r>
              <a:rPr lang="en-US" sz="1400" dirty="0" smtClean="0">
                <a:hlinkClick r:id="rId7"/>
              </a:rPr>
              <a:t>IoTT-Video08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Layout Intro Sequence Outdoor Layout: Beat </a:t>
            </a:r>
            <a:r>
              <a:rPr lang="en-US" sz="1400" dirty="0" err="1" smtClean="0"/>
              <a:t>Deola</a:t>
            </a:r>
            <a:r>
              <a:rPr lang="en-US" sz="1400" dirty="0" smtClean="0"/>
              <a:t>, Switzerland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Indoor Layout Videos: </a:t>
            </a:r>
            <a:r>
              <a:rPr lang="en-US" sz="1400" dirty="0"/>
              <a:t>Hendersonville, NC Train Depot </a:t>
            </a:r>
            <a:r>
              <a:rPr lang="en-US" sz="1400" dirty="0">
                <a:hlinkClick r:id="rId8"/>
              </a:rPr>
              <a:t>https://www.avmrc.com</a:t>
            </a:r>
            <a:r>
              <a:rPr lang="en-US" sz="1400" dirty="0" smtClean="0">
                <a:hlinkClick r:id="rId8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27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ans Tanner\OneDrive\IoTT\Video#7\Pictures\IMG_20181114_22074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254" r="32784" b="30724"/>
          <a:stretch/>
        </p:blipFill>
        <p:spPr bwMode="auto">
          <a:xfrm>
            <a:off x="0" y="-3997"/>
            <a:ext cx="5657850" cy="51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s Tanner\OneDrive\IoTT\Video#8\Pictures\IMG_20181201_0838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1" t="5109" r="4236" b="12654"/>
          <a:stretch/>
        </p:blipFill>
        <p:spPr bwMode="auto">
          <a:xfrm>
            <a:off x="4267200" y="-3998"/>
            <a:ext cx="4876800" cy="514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4182130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3.2” 240 x 400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4155" y="4182130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3.5” 320 x 480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ans Tanner\OneDrive\IoTT\Video#8\Pictures\IMG_20181201_0838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5" t="5109" r="4237" b="12654"/>
          <a:stretch/>
        </p:blipFill>
        <p:spPr bwMode="auto">
          <a:xfrm>
            <a:off x="0" y="-3998"/>
            <a:ext cx="9144000" cy="514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like, comment, subscrib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" t="21539" r="4062" b="23994"/>
          <a:stretch/>
        </p:blipFill>
        <p:spPr bwMode="auto">
          <a:xfrm>
            <a:off x="228600" y="3181350"/>
            <a:ext cx="418192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0955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5500">
              <a:tabLst>
                <a:tab pos="3856038" algn="l"/>
              </a:tabLst>
            </a:pPr>
            <a:r>
              <a:rPr lang="en-US" sz="2000" b="1" dirty="0" smtClean="0"/>
              <a:t>Jump to your topic of interest:	@ Time</a:t>
            </a:r>
          </a:p>
          <a:p>
            <a:pPr marL="285750" indent="-285750" defTabSz="825500">
              <a:buFont typeface="Arial" panose="020B0604020202020204" pitchFamily="34" charset="0"/>
              <a:buChar char="•"/>
              <a:tabLst>
                <a:tab pos="3856038" algn="l"/>
              </a:tabLst>
            </a:pPr>
            <a:r>
              <a:rPr lang="en-US" sz="2000" dirty="0" smtClean="0"/>
              <a:t>Update on Functionality	0:56</a:t>
            </a:r>
          </a:p>
          <a:p>
            <a:pPr marL="285750" indent="-285750" defTabSz="825500">
              <a:buFont typeface="Arial" panose="020B0604020202020204" pitchFamily="34" charset="0"/>
              <a:buChar char="•"/>
              <a:tabLst>
                <a:tab pos="3856038" algn="l"/>
              </a:tabLst>
            </a:pPr>
            <a:r>
              <a:rPr lang="en-US" sz="2000" dirty="0" smtClean="0"/>
              <a:t>Display Layout Design	3:16</a:t>
            </a:r>
          </a:p>
          <a:p>
            <a:pPr marL="285750" indent="-285750" defTabSz="825500">
              <a:buFont typeface="Arial" panose="020B0604020202020204" pitchFamily="34" charset="0"/>
              <a:buChar char="•"/>
              <a:tabLst>
                <a:tab pos="3856038" algn="l"/>
              </a:tabLst>
            </a:pPr>
            <a:r>
              <a:rPr lang="en-US" sz="2000" dirty="0"/>
              <a:t>Display </a:t>
            </a:r>
            <a:r>
              <a:rPr lang="en-US" sz="2000" dirty="0" smtClean="0"/>
              <a:t>Events Programming	7:08</a:t>
            </a:r>
          </a:p>
          <a:p>
            <a:pPr marL="285750" indent="-285750" defTabSz="825500">
              <a:buFont typeface="Arial" panose="020B0604020202020204" pitchFamily="34" charset="0"/>
              <a:buChar char="•"/>
              <a:tabLst>
                <a:tab pos="3856038" algn="l"/>
              </a:tabLst>
            </a:pPr>
            <a:r>
              <a:rPr lang="en-US" sz="2000" dirty="0" smtClean="0"/>
              <a:t>ESP8266 Programming	11:34</a:t>
            </a:r>
          </a:p>
          <a:p>
            <a:pPr marL="285750" indent="-285750" defTabSz="825500">
              <a:buFont typeface="Arial" panose="020B0604020202020204" pitchFamily="34" charset="0"/>
              <a:buChar char="•"/>
              <a:tabLst>
                <a:tab pos="3856038" algn="l"/>
              </a:tabLst>
            </a:pPr>
            <a:r>
              <a:rPr lang="en-US" sz="2000" dirty="0" smtClean="0"/>
              <a:t>Summary	16:38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45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0" t="22129" r="18138" b="19565"/>
          <a:stretch/>
        </p:blipFill>
        <p:spPr bwMode="auto">
          <a:xfrm>
            <a:off x="0" y="14521"/>
            <a:ext cx="9144000" cy="512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9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1352550"/>
            <a:ext cx="1676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Nextion</a:t>
            </a:r>
            <a:endParaRPr lang="en-US" dirty="0" smtClean="0"/>
          </a:p>
          <a:p>
            <a:pPr algn="ctr"/>
            <a:r>
              <a:rPr lang="en-US" dirty="0" smtClean="0"/>
              <a:t>Display 3.5”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320 x 480 pixel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52550"/>
            <a:ext cx="1676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NodeMCU</a:t>
            </a:r>
            <a:endParaRPr lang="en-US" dirty="0" smtClean="0"/>
          </a:p>
          <a:p>
            <a:pPr algn="ctr"/>
            <a:r>
              <a:rPr lang="en-US" dirty="0" smtClean="0"/>
              <a:t>ESP8266</a:t>
            </a:r>
          </a:p>
          <a:p>
            <a:pPr algn="ctr"/>
            <a:r>
              <a:rPr lang="en-US" dirty="0" smtClean="0"/>
              <a:t>Controller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(Arduino IDE)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2933964" y="2571750"/>
            <a:ext cx="3352800" cy="30480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Serial </a:t>
            </a:r>
            <a:r>
              <a:rPr lang="en-US" sz="1400" dirty="0" err="1" smtClean="0"/>
              <a:t>Comm</a:t>
            </a:r>
            <a:r>
              <a:rPr lang="en-US" sz="1400" dirty="0" smtClean="0"/>
              <a:t> 9600 Baud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53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ans Tanner\OneDrive\IoTT\Video#7\Pictures\IMG_20181114_22074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9" r="10222" b="30979"/>
          <a:stretch/>
        </p:blipFill>
        <p:spPr bwMode="auto">
          <a:xfrm>
            <a:off x="0" y="-3997"/>
            <a:ext cx="9144000" cy="51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99" r="22657" b="8127"/>
          <a:stretch/>
        </p:blipFill>
        <p:spPr bwMode="auto">
          <a:xfrm>
            <a:off x="0" y="761999"/>
            <a:ext cx="9144000" cy="366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9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s Tanner\OneDrive\IoTT\Video#7\Pictures\IMG_20181117_13290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13133" r="6397" b="10362"/>
          <a:stretch/>
        </p:blipFill>
        <p:spPr bwMode="auto">
          <a:xfrm>
            <a:off x="2895600" y="57150"/>
            <a:ext cx="3048000" cy="50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73922"/>
            <a:ext cx="13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Speed Knob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3508" y="573922"/>
            <a:ext cx="16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Speed Indicator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935037"/>
            <a:ext cx="19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Backward </a:t>
            </a:r>
            <a:r>
              <a:rPr lang="en-US" b="1" dirty="0" smtClean="0">
                <a:solidFill>
                  <a:schemeClr val="bg1"/>
                </a:solidFill>
              </a:rPr>
              <a:t>Selector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3508" y="1200150"/>
            <a:ext cx="143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Brake </a:t>
            </a:r>
            <a:r>
              <a:rPr lang="en-US" b="1" dirty="0" smtClean="0">
                <a:solidFill>
                  <a:schemeClr val="bg1"/>
                </a:solidFill>
              </a:rPr>
              <a:t>Button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3508" y="1935037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Forward Selector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755254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Loco Address Display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3508" y="2755254"/>
            <a:ext cx="181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Function Buttons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183618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Keyboard Shift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477998"/>
            <a:ext cx="21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Disp</a:t>
            </a:r>
            <a:r>
              <a:rPr lang="en-US" b="1" dirty="0" smtClean="0">
                <a:solidFill>
                  <a:schemeClr val="bg1"/>
                </a:solidFill>
              </a:rPr>
              <a:t> Put/Get Button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3508" y="3477998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Mode Selector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3508" y="4183618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Run/Idle Selector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2" idx="3"/>
          </p:cNvCxnSpPr>
          <p:nvPr/>
        </p:nvCxnSpPr>
        <p:spPr>
          <a:xfrm>
            <a:off x="1852094" y="758588"/>
            <a:ext cx="2110306" cy="45088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4553434" y="758588"/>
            <a:ext cx="2120074" cy="38180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2481819" y="2119703"/>
            <a:ext cx="947181" cy="39229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</p:cNvCxnSpPr>
          <p:nvPr/>
        </p:nvCxnSpPr>
        <p:spPr>
          <a:xfrm flipH="1">
            <a:off x="4876800" y="1384816"/>
            <a:ext cx="1796708" cy="95833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</p:cNvCxnSpPr>
          <p:nvPr/>
        </p:nvCxnSpPr>
        <p:spPr>
          <a:xfrm flipH="1">
            <a:off x="5467834" y="2119703"/>
            <a:ext cx="1205674" cy="39229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>
            <a:off x="2718742" y="2939920"/>
            <a:ext cx="1243658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>
            <a:off x="4553434" y="2939920"/>
            <a:ext cx="2120074" cy="63887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</p:cNvCxnSpPr>
          <p:nvPr/>
        </p:nvCxnSpPr>
        <p:spPr>
          <a:xfrm>
            <a:off x="2121207" y="4368284"/>
            <a:ext cx="1200256" cy="10230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2663983" y="3662664"/>
            <a:ext cx="1450817" cy="7056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1"/>
          </p:cNvCxnSpPr>
          <p:nvPr/>
        </p:nvCxnSpPr>
        <p:spPr>
          <a:xfrm flipH="1">
            <a:off x="4876800" y="3662664"/>
            <a:ext cx="1796708" cy="7056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1"/>
          </p:cNvCxnSpPr>
          <p:nvPr/>
        </p:nvCxnSpPr>
        <p:spPr>
          <a:xfrm flipH="1">
            <a:off x="5562600" y="4368284"/>
            <a:ext cx="1110908" cy="10230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13860</TotalTime>
  <Words>470</Words>
  <Application>Microsoft Office PowerPoint</Application>
  <PresentationFormat>On-screen Show (16:9)</PresentationFormat>
  <Paragraphs>84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159</cp:revision>
  <dcterms:created xsi:type="dcterms:W3CDTF">2006-08-16T00:00:00Z</dcterms:created>
  <dcterms:modified xsi:type="dcterms:W3CDTF">2018-12-02T02:53:01Z</dcterms:modified>
</cp:coreProperties>
</file>