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501" r:id="rId3"/>
    <p:sldId id="504" r:id="rId4"/>
    <p:sldId id="505" r:id="rId5"/>
    <p:sldId id="506" r:id="rId6"/>
    <p:sldId id="509" r:id="rId7"/>
    <p:sldId id="521" r:id="rId8"/>
    <p:sldId id="476" r:id="rId9"/>
    <p:sldId id="328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94660"/>
  </p:normalViewPr>
  <p:slideViewPr>
    <p:cSldViewPr>
      <p:cViewPr varScale="1">
        <p:scale>
          <a:sx n="149" d="100"/>
          <a:sy n="149" d="100"/>
        </p:scale>
        <p:origin x="-918" y="-96"/>
      </p:cViewPr>
      <p:guideLst>
        <p:guide orient="horz" pos="1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Hans Tanner\Dropbox\Arduino\Projects\LNCTC_ESP32\data\iottlogo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650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whatis/whatis_json.asp" TargetMode="External"/><Relationship Id="rId3" Type="http://schemas.openxmlformats.org/officeDocument/2006/relationships/hyperlink" Target="http://jmri.org/help/en/html/tools/signaling/index.shtml" TargetMode="External"/><Relationship Id="rId7" Type="http://schemas.openxmlformats.org/officeDocument/2006/relationships/hyperlink" Target="https://en.wikipedia.org/wiki/WebSocket" TargetMode="External"/><Relationship Id="rId2" Type="http://schemas.openxmlformats.org/officeDocument/2006/relationships/hyperlink" Target="https://github.com/tanner87661/IoTT-Video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tml5rocks.com/en/tutorials/websockets/basics/" TargetMode="External"/><Relationship Id="rId5" Type="http://schemas.openxmlformats.org/officeDocument/2006/relationships/hyperlink" Target="http://rail.pgengler.net/signals/fixed_norac.html" TargetMode="External"/><Relationship Id="rId4" Type="http://schemas.openxmlformats.org/officeDocument/2006/relationships/hyperlink" Target="https://en.wikipedia.org/wiki/North_American_railroad_signals" TargetMode="External"/><Relationship Id="rId9" Type="http://schemas.openxmlformats.org/officeDocument/2006/relationships/hyperlink" Target="https://www.nmra.org/sites/default/files/s-9.2.1_2012_0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s Tanner\OneDrive\IoTT\Video#13\Pictures\IMG_20190209_1240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-1"/>
            <a:ext cx="9172575" cy="51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-171450"/>
            <a:ext cx="8839200" cy="54014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500" b="1" dirty="0" smtClean="0">
                <a:ln w="50800"/>
                <a:solidFill>
                  <a:srgbClr val="FF0000"/>
                </a:solidFill>
              </a:rPr>
              <a:t>Signaling</a:t>
            </a:r>
          </a:p>
          <a:p>
            <a:pPr algn="ctr"/>
            <a:r>
              <a:rPr lang="en-US" sz="11500" b="1" dirty="0" smtClean="0">
                <a:ln w="50800"/>
                <a:solidFill>
                  <a:srgbClr val="FF0000"/>
                </a:solidFill>
              </a:rPr>
              <a:t>System</a:t>
            </a:r>
          </a:p>
          <a:p>
            <a:pPr algn="ctr"/>
            <a:r>
              <a:rPr lang="en-US" sz="11500" b="1" dirty="0" smtClean="0">
                <a:ln w="50800"/>
                <a:solidFill>
                  <a:srgbClr val="FFFF00"/>
                </a:solidFill>
              </a:rPr>
              <a:t>Setup Part 1</a:t>
            </a:r>
          </a:p>
        </p:txBody>
      </p:sp>
    </p:spTree>
    <p:extLst>
      <p:ext uri="{BB962C8B-B14F-4D97-AF65-F5344CB8AC3E}">
        <p14:creationId xmlns:p14="http://schemas.microsoft.com/office/powerpoint/2010/main" val="29197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System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394472"/>
          </a:xfrm>
        </p:spPr>
        <p:txBody>
          <a:bodyPr>
            <a:noAutofit/>
          </a:bodyPr>
          <a:lstStyle/>
          <a:p>
            <a:r>
              <a:rPr lang="en-US" sz="1600" dirty="0" smtClean="0"/>
              <a:t>Number of Signals only limited by device memory. 200+ signals are realistic with just one signaling device</a:t>
            </a:r>
          </a:p>
          <a:p>
            <a:r>
              <a:rPr lang="en-US" sz="1600" dirty="0" smtClean="0"/>
              <a:t>Can receive aspect commands via </a:t>
            </a:r>
            <a:r>
              <a:rPr lang="en-US" sz="1600" dirty="0" err="1" smtClean="0"/>
              <a:t>LocoNet</a:t>
            </a:r>
            <a:r>
              <a:rPr lang="en-US" sz="1600" dirty="0" smtClean="0"/>
              <a:t>, DCC Track Signal, or </a:t>
            </a:r>
            <a:r>
              <a:rPr lang="en-US" sz="1600" dirty="0" err="1" smtClean="0"/>
              <a:t>Wifi</a:t>
            </a:r>
            <a:r>
              <a:rPr lang="en-US" sz="1600" dirty="0" smtClean="0"/>
              <a:t> (MQTT Gateway)</a:t>
            </a:r>
          </a:p>
          <a:p>
            <a:r>
              <a:rPr lang="en-US" sz="1600" dirty="0" smtClean="0"/>
              <a:t>Supports full range of Switch Addresses as well as Extended Accessory Decoder commands (NMRA Signal commands supporting 36 Aspects)</a:t>
            </a:r>
          </a:p>
          <a:p>
            <a:r>
              <a:rPr lang="en-US" sz="1600" dirty="0"/>
              <a:t>All signals can be different regarding number of LED’s, number of aspects, colors, etc.</a:t>
            </a:r>
          </a:p>
          <a:p>
            <a:r>
              <a:rPr lang="en-US" sz="1600" dirty="0" smtClean="0"/>
              <a:t>Supports up to 4 switch addresses per signal for a maximum of 16 Aspects in static or 8 Aspects in dynamic mode </a:t>
            </a:r>
          </a:p>
          <a:p>
            <a:r>
              <a:rPr lang="en-US" sz="1600" dirty="0" smtClean="0"/>
              <a:t>Simple 3-wire cable for serial connection chain to all signals</a:t>
            </a:r>
          </a:p>
          <a:p>
            <a:r>
              <a:rPr lang="en-US" sz="1600" dirty="0" smtClean="0"/>
              <a:t>Graphical user interface with built-in simulator for the design of aspects of each signal, depending on number of lamps on the signal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11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7150"/>
            <a:ext cx="77739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77739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77739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635105"/>
            <a:ext cx="7158992" cy="3689245"/>
            <a:chOff x="861392" y="1123950"/>
            <a:chExt cx="2809460" cy="1447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70722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4522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861392" y="1123950"/>
              <a:ext cx="228600" cy="228600"/>
              <a:chOff x="1211470" y="666750"/>
              <a:chExt cx="304800" cy="304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205948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9748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41174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64974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76400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00200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1626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35426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46852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70652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382078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05878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617304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541104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52530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776330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87756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11556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22982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246782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58208" y="1352550"/>
              <a:ext cx="0" cy="12192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482008" y="2571750"/>
              <a:ext cx="152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096016" y="1123950"/>
              <a:ext cx="228600" cy="228600"/>
              <a:chOff x="1211470" y="666750"/>
              <a:chExt cx="304800" cy="3048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330640" y="1123950"/>
              <a:ext cx="228600" cy="228600"/>
              <a:chOff x="1211470" y="666750"/>
              <a:chExt cx="304800" cy="3048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565264" y="1123950"/>
              <a:ext cx="228600" cy="228600"/>
              <a:chOff x="1211470" y="666749"/>
              <a:chExt cx="304800" cy="3048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211470" y="666749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799888" y="1123950"/>
              <a:ext cx="228600" cy="228600"/>
              <a:chOff x="1211470" y="666750"/>
              <a:chExt cx="304800" cy="3048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034512" y="1123950"/>
              <a:ext cx="228600" cy="228600"/>
              <a:chOff x="1211470" y="666750"/>
              <a:chExt cx="304800" cy="3048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269136" y="1123950"/>
              <a:ext cx="228600" cy="228600"/>
              <a:chOff x="1211470" y="666750"/>
              <a:chExt cx="304800" cy="3048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503760" y="1123950"/>
              <a:ext cx="228600" cy="228600"/>
              <a:chOff x="1211470" y="666750"/>
              <a:chExt cx="304800" cy="304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738384" y="1123950"/>
              <a:ext cx="228600" cy="228600"/>
              <a:chOff x="1211470" y="666750"/>
              <a:chExt cx="304800" cy="3048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973008" y="1123950"/>
              <a:ext cx="228600" cy="228600"/>
              <a:chOff x="1211470" y="666750"/>
              <a:chExt cx="304800" cy="3048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07632" y="1123950"/>
              <a:ext cx="228600" cy="228600"/>
              <a:chOff x="1211470" y="666750"/>
              <a:chExt cx="304800" cy="3048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442252" y="1123950"/>
              <a:ext cx="228600" cy="228600"/>
              <a:chOff x="1211470" y="666750"/>
              <a:chExt cx="304800" cy="3048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211470" y="66675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13070" y="76835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73669" y="1200150"/>
            <a:ext cx="7032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30238" algn="l"/>
                <a:tab pos="1165225" algn="l"/>
                <a:tab pos="1795463" algn="l"/>
                <a:tab pos="2417763" algn="l"/>
                <a:tab pos="3048000" algn="l"/>
                <a:tab pos="3584575" algn="l"/>
                <a:tab pos="4214813" algn="l"/>
                <a:tab pos="4843463" algn="l"/>
                <a:tab pos="5380038" algn="l"/>
                <a:tab pos="6010275" algn="l"/>
                <a:tab pos="6638925" algn="l"/>
              </a:tabLst>
            </a:pPr>
            <a:r>
              <a:rPr lang="en-US" sz="1100" dirty="0" smtClean="0"/>
              <a:t>1	2	3	4	5	6	7	8	9	10	11	12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18163" y="373495"/>
            <a:ext cx="72491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30238" algn="l"/>
                <a:tab pos="1165225" algn="l"/>
                <a:tab pos="1795463" algn="l"/>
                <a:tab pos="2417763" algn="l"/>
                <a:tab pos="3048000" algn="l"/>
                <a:tab pos="3584575" algn="l"/>
                <a:tab pos="4214813" algn="l"/>
                <a:tab pos="4843463" algn="l"/>
                <a:tab pos="5380038" algn="l"/>
                <a:tab pos="6010275" algn="l"/>
                <a:tab pos="6638925" algn="l"/>
              </a:tabLst>
            </a:pPr>
            <a:r>
              <a:rPr lang="en-US" sz="1100" dirty="0" smtClean="0"/>
              <a:t>800	802	811	804	809	807	806	808	805	801	803	810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313622"/>
            <a:ext cx="447911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1973263" algn="l"/>
                <a:tab pos="3676650" algn="l"/>
              </a:tabLst>
            </a:pPr>
            <a:r>
              <a:rPr lang="en-US" dirty="0" smtClean="0"/>
              <a:t>Aspects:	Color:	Value:</a:t>
            </a:r>
          </a:p>
          <a:p>
            <a:pPr>
              <a:tabLst>
                <a:tab pos="1973263" algn="l"/>
              </a:tabLst>
            </a:pPr>
            <a:r>
              <a:rPr lang="en-US" dirty="0" smtClean="0"/>
              <a:t>Stop:	Red		0</a:t>
            </a:r>
          </a:p>
          <a:p>
            <a:pPr>
              <a:tabLst>
                <a:tab pos="1973263" algn="l"/>
              </a:tabLst>
            </a:pPr>
            <a:r>
              <a:rPr lang="en-US" dirty="0" smtClean="0"/>
              <a:t>Slow Approach:	Yellow		1-3</a:t>
            </a:r>
          </a:p>
          <a:p>
            <a:pPr>
              <a:tabLst>
                <a:tab pos="1973263" algn="l"/>
              </a:tabLst>
            </a:pPr>
            <a:r>
              <a:rPr lang="en-US" dirty="0" smtClean="0"/>
              <a:t>Medium Approach: 	Yellow blinking	4-6</a:t>
            </a:r>
          </a:p>
          <a:p>
            <a:pPr>
              <a:tabLst>
                <a:tab pos="1973263" algn="l"/>
              </a:tabLst>
            </a:pPr>
            <a:r>
              <a:rPr lang="en-US" dirty="0" smtClean="0"/>
              <a:t>Clear:	Green		7-31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6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Autofit/>
          </a:bodyPr>
          <a:lstStyle/>
          <a:p>
            <a:pPr lvl="0"/>
            <a:r>
              <a:rPr lang="en-US" sz="1800" dirty="0" err="1" smtClean="0"/>
              <a:t>Neopixel</a:t>
            </a:r>
            <a:r>
              <a:rPr lang="en-US" sz="1800" dirty="0" smtClean="0"/>
              <a:t> </a:t>
            </a:r>
            <a:r>
              <a:rPr lang="en-US" sz="1800" dirty="0"/>
              <a:t>LED’s </a:t>
            </a:r>
            <a:r>
              <a:rPr lang="en-US" sz="1800" dirty="0" smtClean="0"/>
              <a:t>allow for both, simpler and easier to install signaling </a:t>
            </a:r>
            <a:r>
              <a:rPr lang="en-US" sz="1800" dirty="0"/>
              <a:t>hardware </a:t>
            </a:r>
            <a:r>
              <a:rPr lang="en-US" sz="1800" dirty="0" smtClean="0"/>
              <a:t>as well as a more flexible configuration process after the </a:t>
            </a:r>
            <a:r>
              <a:rPr lang="en-US" sz="1800" dirty="0"/>
              <a:t>installation</a:t>
            </a:r>
          </a:p>
          <a:p>
            <a:pPr lvl="0"/>
            <a:r>
              <a:rPr lang="en-US" sz="1800" dirty="0" smtClean="0"/>
              <a:t>A </a:t>
            </a:r>
            <a:r>
              <a:rPr lang="en-US" sz="1800" dirty="0"/>
              <a:t>modern web app provided from the signaling </a:t>
            </a:r>
            <a:r>
              <a:rPr lang="en-US" sz="1800" dirty="0" smtClean="0"/>
              <a:t>system’s </a:t>
            </a:r>
            <a:r>
              <a:rPr lang="en-US" sz="1800" dirty="0"/>
              <a:t>built-in web server makes configuration very user friendly and </a:t>
            </a:r>
            <a:r>
              <a:rPr lang="en-US" sz="1800" dirty="0" smtClean="0"/>
              <a:t>flexible</a:t>
            </a:r>
            <a:endParaRPr lang="en-US" sz="1800" dirty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configuration screen at the same time is the documentation of the </a:t>
            </a:r>
            <a:r>
              <a:rPr lang="en-US" sz="1800" dirty="0" smtClean="0"/>
              <a:t>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44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Accessory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Extended Accessory Decoder Control Packet Format</a:t>
            </a:r>
          </a:p>
          <a:p>
            <a:r>
              <a:rPr lang="en-US" sz="1200" dirty="0"/>
              <a:t>The Extended Accessory Decoder Control Packet is included for the purpose of transmitting aspect control to </a:t>
            </a:r>
            <a:r>
              <a:rPr lang="en-US" sz="1200" dirty="0" smtClean="0"/>
              <a:t>signal decoders </a:t>
            </a:r>
            <a:r>
              <a:rPr lang="en-US" sz="1200" dirty="0"/>
              <a:t>or data bytes to more complex accessory decoders. Each signal head can display one aspect at a 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{preamble} 0 10AAAAAA 0 0AAA0AA1 0 000XXXXX 0 EEEEEEEE 1</a:t>
            </a:r>
          </a:p>
          <a:p>
            <a:endParaRPr lang="en-US" sz="1200" dirty="0" smtClean="0"/>
          </a:p>
          <a:p>
            <a:r>
              <a:rPr lang="en-US" sz="1200" dirty="0" smtClean="0"/>
              <a:t>XXXXX </a:t>
            </a:r>
            <a:r>
              <a:rPr lang="en-US" sz="1200" dirty="0"/>
              <a:t>is for a single head. A value of 00000 for XXXXX indicates the absolute stop aspect. All other </a:t>
            </a:r>
            <a:r>
              <a:rPr lang="en-US" sz="1200" dirty="0" smtClean="0"/>
              <a:t>aspects represented </a:t>
            </a:r>
            <a:r>
              <a:rPr lang="en-US" sz="1200" dirty="0"/>
              <a:t>by the values for XXXXX are determined by the signaling system used and the prototype </a:t>
            </a:r>
            <a:r>
              <a:rPr lang="en-US" sz="1200" dirty="0" smtClean="0"/>
              <a:t>being modeled.</a:t>
            </a:r>
          </a:p>
          <a:p>
            <a:endParaRPr lang="en-US" sz="1200" dirty="0"/>
          </a:p>
          <a:p>
            <a:r>
              <a:rPr lang="en-US" sz="1200" dirty="0" smtClean="0"/>
              <a:t>11 Bit Addresses: 2048 Signal Heads</a:t>
            </a:r>
          </a:p>
          <a:p>
            <a:r>
              <a:rPr lang="en-US" sz="1200" dirty="0" smtClean="0"/>
              <a:t>5 Bit Data: Aspects 0 -31</a:t>
            </a:r>
          </a:p>
          <a:p>
            <a:endParaRPr lang="en-US" sz="1200" dirty="0"/>
          </a:p>
          <a:p>
            <a:r>
              <a:rPr lang="en-US" sz="1200" dirty="0"/>
              <a:t>OPC_IMM_PACKET 0xED ;SEND n-byte packet immediate LACK</a:t>
            </a:r>
          </a:p>
          <a:p>
            <a:r>
              <a:rPr lang="en-US" sz="1200" dirty="0" smtClean="0"/>
              <a:t>&lt;</a:t>
            </a:r>
            <a:r>
              <a:rPr lang="en-US" sz="1200" dirty="0"/>
              <a:t>0xED&gt;,&lt;0B&gt;,&lt;7F&gt;,&lt;REPS&gt;,&lt;DHI&gt;,&lt;IM1&gt;,&lt;IM2&gt;,&lt;IM3&gt;,&lt;IM4&gt;,&lt;IM5&gt;,&lt;CHK</a:t>
            </a:r>
            <a:r>
              <a:rPr lang="en-US" sz="1200" dirty="0" smtClean="0"/>
              <a:t>&gt;</a:t>
            </a:r>
          </a:p>
          <a:p>
            <a:endParaRPr lang="en-US" sz="1200" dirty="0"/>
          </a:p>
          <a:p>
            <a:r>
              <a:rPr lang="en-US" sz="1200" dirty="0" smtClean="0"/>
              <a:t>&lt;</a:t>
            </a:r>
            <a:r>
              <a:rPr lang="en-US" sz="1200" dirty="0"/>
              <a:t>DHI&gt;=&lt;0,0,1,IM5.7-IM4.7,IM3.7,IM2.7,IM1.7&gt;</a:t>
            </a:r>
          </a:p>
          <a:p>
            <a:r>
              <a:rPr lang="en-US" sz="1200" dirty="0" smtClean="0"/>
              <a:t>in </a:t>
            </a:r>
            <a:r>
              <a:rPr lang="en-US" sz="1200" dirty="0"/>
              <a:t>&lt;REPS&gt; D4,5,6=#IM bytes,D3=0(reserved); D2,1,0=repeat CNT</a:t>
            </a:r>
          </a:p>
          <a:p>
            <a:r>
              <a:rPr lang="en-US" sz="1200" dirty="0" smtClean="0"/>
              <a:t>Not </a:t>
            </a:r>
            <a:r>
              <a:rPr lang="en-US" sz="1200" dirty="0"/>
              <a:t>limited MASTER then LACK=&lt;B4&gt;,&lt;7D&gt;,&lt;7F&gt;,&lt;</a:t>
            </a:r>
            <a:r>
              <a:rPr lang="en-US" sz="1200" dirty="0" err="1"/>
              <a:t>chk</a:t>
            </a:r>
            <a:r>
              <a:rPr lang="en-US" sz="1200" dirty="0"/>
              <a:t>&gt; if CMD ok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limited MASTER then Lim Masters respond with &lt;B4&gt;,&lt;7E&gt;,&lt;</a:t>
            </a:r>
            <a:r>
              <a:rPr lang="en-US" sz="1200" dirty="0" err="1"/>
              <a:t>lim</a:t>
            </a:r>
            <a:r>
              <a:rPr lang="en-US" sz="1200" dirty="0"/>
              <a:t> </a:t>
            </a:r>
            <a:r>
              <a:rPr lang="en-US" sz="1200" dirty="0" err="1"/>
              <a:t>adr</a:t>
            </a:r>
            <a:r>
              <a:rPr lang="en-US" sz="1200" dirty="0"/>
              <a:t>&gt;,&lt;</a:t>
            </a:r>
            <a:r>
              <a:rPr lang="en-US" sz="1200" dirty="0" err="1"/>
              <a:t>chk</a:t>
            </a:r>
            <a:r>
              <a:rPr lang="en-US" sz="1200" dirty="0"/>
              <a:t>&gt;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internal buffer BUSY/full respond with &lt;B4&gt;,&lt;7D&gt;,&lt;0&gt;,&lt;</a:t>
            </a:r>
            <a:r>
              <a:rPr lang="en-US" sz="1200" dirty="0" err="1"/>
              <a:t>chk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68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38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Materials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github.com/tanner87661/IoTT-Video14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JMRI </a:t>
            </a:r>
            <a:r>
              <a:rPr lang="en-US" sz="1200" dirty="0"/>
              <a:t>Signaling Intro: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jmri.org/help/en/html/tools/signaling/index.shtml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NA </a:t>
            </a:r>
            <a:r>
              <a:rPr lang="en-US" sz="1200" dirty="0"/>
              <a:t>Signal Heads: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en.wikipedia.org/wiki/North_American_railroad_signals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NORAC </a:t>
            </a:r>
            <a:r>
              <a:rPr lang="en-US" sz="1200" dirty="0"/>
              <a:t>Signal Aspects: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rail.pgengler.net/signals/fixed_norac.html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Websockets</a:t>
            </a:r>
            <a:r>
              <a:rPr lang="en-US" sz="1200" dirty="0"/>
              <a:t> Intro: </a:t>
            </a:r>
            <a:r>
              <a:rPr lang="en-US" sz="1200" dirty="0">
                <a:hlinkClick r:id="rId6"/>
              </a:rPr>
              <a:t>https://www.html5rocks.com/en/tutorials/websockets/basics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Websockets</a:t>
            </a:r>
            <a:r>
              <a:rPr lang="en-US" sz="1200" dirty="0"/>
              <a:t> Wiki: </a:t>
            </a: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en.wikipedia.org/wiki/WebSocket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JSON Overview: </a:t>
            </a:r>
            <a:r>
              <a:rPr lang="en-US" sz="1200" dirty="0" smtClean="0">
                <a:hlinkClick r:id="rId8"/>
              </a:rPr>
              <a:t>https</a:t>
            </a:r>
            <a:r>
              <a:rPr lang="en-US" sz="1200" dirty="0">
                <a:hlinkClick r:id="rId8"/>
              </a:rPr>
              <a:t>://</a:t>
            </a:r>
            <a:r>
              <a:rPr lang="en-US" sz="1200" dirty="0" smtClean="0">
                <a:hlinkClick r:id="rId8"/>
              </a:rPr>
              <a:t>www.w3schools.com/whatis/whatis_json.asp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NMRA </a:t>
            </a:r>
            <a:r>
              <a:rPr lang="en-US" sz="1200" dirty="0"/>
              <a:t>9.2.1 </a:t>
            </a:r>
            <a:r>
              <a:rPr lang="en-US" sz="1200" dirty="0">
                <a:hlinkClick r:id="rId9"/>
              </a:rPr>
              <a:t>https://</a:t>
            </a:r>
            <a:r>
              <a:rPr lang="en-US" sz="1200" dirty="0" smtClean="0">
                <a:hlinkClick r:id="rId9"/>
              </a:rPr>
              <a:t>www.nmra.org/sites/default/files/s-9.2.1_2012_07.pdf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67821</TotalTime>
  <Words>464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Signal System Capabilities</vt:lpstr>
      <vt:lpstr>PowerPoint Presentation</vt:lpstr>
      <vt:lpstr>PowerPoint Presentation</vt:lpstr>
      <vt:lpstr>PowerPoint Presentation</vt:lpstr>
      <vt:lpstr>PowerPoint Presentation</vt:lpstr>
      <vt:lpstr>Summary</vt:lpstr>
      <vt:lpstr>Extended Accessory Decoder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418</cp:revision>
  <cp:lastPrinted>2019-02-18T04:54:03Z</cp:lastPrinted>
  <dcterms:created xsi:type="dcterms:W3CDTF">2006-08-16T00:00:00Z</dcterms:created>
  <dcterms:modified xsi:type="dcterms:W3CDTF">2019-02-21T15:04:00Z</dcterms:modified>
</cp:coreProperties>
</file>