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550" r:id="rId2"/>
    <p:sldId id="473" r:id="rId3"/>
    <p:sldId id="570" r:id="rId4"/>
    <p:sldId id="576" r:id="rId5"/>
    <p:sldId id="565" r:id="rId6"/>
    <p:sldId id="574" r:id="rId7"/>
    <p:sldId id="564" r:id="rId8"/>
    <p:sldId id="566" r:id="rId9"/>
    <p:sldId id="582" r:id="rId10"/>
    <p:sldId id="328" r:id="rId11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44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16" autoAdjust="0"/>
    <p:restoredTop sz="94660"/>
  </p:normalViewPr>
  <p:slideViewPr>
    <p:cSldViewPr>
      <p:cViewPr varScale="1">
        <p:scale>
          <a:sx n="149" d="100"/>
          <a:sy n="149" d="100"/>
        </p:scale>
        <p:origin x="-906" y="-96"/>
      </p:cViewPr>
      <p:guideLst>
        <p:guide orient="horz" pos="12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F7C10F6-FC36-4AB4-8B8F-557E9CB7AF14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4972F2F-9B66-4947-9A71-DC9A4297E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17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767263"/>
            <a:ext cx="1752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 descr="C:\Users\Hans Tanner\Dropbox\Arduino\Projects\LNCTC_ESP32\data\iottlogolarge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" y="4565015"/>
            <a:ext cx="5175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mazon.com/Onyehn-Channel-PCA9685-Arduino-Raspberry/dp/B07GJCPWW2/ref=pd_day0_hl_147_2/144-9269444-7135168?_encoding=UTF8&amp;pd_rd_i=B07GJCPWW2&amp;pd_rd_r=7c0128c8-581c-11e9-8362-b1c2d0dccc11&amp;pd_rd_w=ebl7B&amp;pd_rd_wg=XDjih&amp;pf_rd_p=ad07871c-e646-4161-82c7-5ed0d4c85b07&amp;pf_rd_r=MFZXEC12T0FFV415AHQ4&amp;psc=1&amp;refRID=MFZXEC12T0FFV415AHQ4" TargetMode="External"/><Relationship Id="rId3" Type="http://schemas.openxmlformats.org/officeDocument/2006/relationships/hyperlink" Target="https://www.youtube.com/watch?v=BtLwoNJ6klE" TargetMode="External"/><Relationship Id="rId7" Type="http://schemas.openxmlformats.org/officeDocument/2006/relationships/hyperlink" Target="https://www.amazon.com/Keywish-Arduino-ATmega328P-Moudle-Compatible/dp/B07D12TWNZ/ref=sr_1_18?keywords=arduino+nano&amp;qid=1554521411&amp;s=gateway&amp;sr=8-18" TargetMode="External"/><Relationship Id="rId2" Type="http://schemas.openxmlformats.org/officeDocument/2006/relationships/hyperlink" Target="https://github.com/tanner87661/IoTT-Video1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m/MCIGICM-step-down-Converter-3-0-40V-1-5-35V/dp/B06XZ1DKF2/ref=sr_1_5?keywords=buck+converter&amp;qid=1554521368&amp;s=gateway&amp;sr=8-5" TargetMode="External"/><Relationship Id="rId5" Type="http://schemas.openxmlformats.org/officeDocument/2006/relationships/hyperlink" Target="https://www.youtube.com/watch?v=EVm0qVJ56II" TargetMode="External"/><Relationship Id="rId4" Type="http://schemas.openxmlformats.org/officeDocument/2006/relationships/hyperlink" Target="https://www.youtube.com/watch?v=YT3birSKLLU&amp;t=398s" TargetMode="External"/><Relationship Id="rId9" Type="http://schemas.openxmlformats.org/officeDocument/2006/relationships/hyperlink" Target="https://www.amazon.com/Micro-Helicopter-Airplane-Remote-Control/dp/B072V529YD/ref=pd_bxgy_60_img_2/144-9269444-7135168?_encoding=UTF8&amp;pd_rd_i=B072V529YD&amp;pd_rd_r=86eda38f-581c-11e9-9502-091092cc734e&amp;pd_rd_w=OfHyY&amp;pd_rd_wg=VPeRR&amp;pf_rd_p=a2006322-0bc0-4db9-a08e-d168c18ce6f0&amp;pf_rd_r=PTY6VGCE68SEB9VVHH2E&amp;psc=1&amp;refRID=PTY6VGCE68SEB9VVHH2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ans Tanner\OneDrive\IoTT\Video#17\Pictures\IMG_20190403_21175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000250" y="-2000250"/>
            <a:ext cx="5143501" cy="914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380345"/>
            <a:ext cx="8839200" cy="470898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10000" b="1" dirty="0" smtClean="0">
                <a:ln w="50800"/>
                <a:solidFill>
                  <a:srgbClr val="92D050"/>
                </a:solidFill>
              </a:rPr>
              <a:t>DIY 16 Channel DCC Servo Decoder</a:t>
            </a:r>
            <a:endParaRPr lang="en-US" sz="8000" b="1" dirty="0" smtClean="0">
              <a:ln w="50800"/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14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839200" cy="43850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200" dirty="0" smtClean="0"/>
              <a:t>Additional </a:t>
            </a:r>
            <a:r>
              <a:rPr lang="en-US" sz="1200" dirty="0"/>
              <a:t>Materials on </a:t>
            </a:r>
            <a:r>
              <a:rPr lang="en-US" sz="1200" dirty="0" err="1"/>
              <a:t>Github</a:t>
            </a:r>
            <a:r>
              <a:rPr lang="en-US" sz="1200" dirty="0"/>
              <a:t>: </a:t>
            </a:r>
            <a:r>
              <a:rPr lang="en-US" sz="1200" dirty="0" smtClean="0">
                <a:hlinkClick r:id="rId2"/>
              </a:rPr>
              <a:t>https</a:t>
            </a:r>
            <a:r>
              <a:rPr lang="en-US" sz="1200" smtClean="0">
                <a:hlinkClick r:id="rId2"/>
              </a:rPr>
              <a:t>://</a:t>
            </a:r>
            <a:r>
              <a:rPr lang="en-US" sz="1200" smtClean="0">
                <a:hlinkClick r:id="rId2"/>
              </a:rPr>
              <a:t>github.com/tanner87661/IoTT-Video17</a:t>
            </a: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Arduino Basics 101: </a:t>
            </a:r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www.youtube.com/watch?v=BtLwoNJ6klE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Arduino Basics 102: </a:t>
            </a:r>
            <a:r>
              <a:rPr lang="en-US" sz="1200" dirty="0">
                <a:hlinkClick r:id="rId4"/>
              </a:rPr>
              <a:t>https://www.youtube.com/watch?v=YT3birSKLLU&amp;t=398s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Arduino Basics 103: </a:t>
            </a:r>
            <a:r>
              <a:rPr lang="en-US" sz="1200" dirty="0">
                <a:hlinkClick r:id="rId5"/>
              </a:rPr>
              <a:t>https://</a:t>
            </a:r>
            <a:r>
              <a:rPr lang="en-US" sz="1200" dirty="0" smtClean="0">
                <a:hlinkClick r:id="rId5"/>
              </a:rPr>
              <a:t>www.youtube.com/watch?v=EVm0qVJ56II</a:t>
            </a: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Layout </a:t>
            </a:r>
            <a:r>
              <a:rPr lang="en-US" sz="1200" dirty="0"/>
              <a:t>Intro Sequence Outdoor Layout: Beat </a:t>
            </a:r>
            <a:r>
              <a:rPr lang="en-US" sz="1200" dirty="0" err="1"/>
              <a:t>Deola</a:t>
            </a:r>
            <a:r>
              <a:rPr lang="en-US" sz="1200" dirty="0"/>
              <a:t>, Switzerland</a:t>
            </a:r>
            <a:r>
              <a:rPr lang="en-US" sz="1200" dirty="0" smtClean="0"/>
              <a:t>​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DCC Interface: If interested, send me a PM. I have some of the prototypes available for cost plus shipping.</a:t>
            </a:r>
          </a:p>
          <a:p>
            <a:pPr marL="0" indent="0">
              <a:buNone/>
            </a:pPr>
            <a:r>
              <a:rPr lang="en-US" sz="1200" dirty="0" smtClean="0"/>
              <a:t>Buck converter: </a:t>
            </a:r>
            <a:r>
              <a:rPr lang="en-US" sz="1200" dirty="0">
                <a:hlinkClick r:id="rId6"/>
              </a:rPr>
              <a:t>https://www.amazon.com/MCIGICM-step-down-Converter-3-0-40V-1-5-35V/dp/B06XZ1DKF2/ref=sr_1_5?keywords=buck+converter&amp;qid=1554521368&amp;s=gateway&amp;sr=8-5</a:t>
            </a: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Arduino Nano: </a:t>
            </a:r>
            <a:r>
              <a:rPr lang="en-US" sz="1200" dirty="0">
                <a:hlinkClick r:id="rId7"/>
              </a:rPr>
              <a:t>https://</a:t>
            </a:r>
            <a:r>
              <a:rPr lang="en-US" sz="1200" dirty="0" smtClean="0">
                <a:hlinkClick r:id="rId7"/>
              </a:rPr>
              <a:t>www.amazon.com/Keywish-Arduino-ATmega328P-Moudle-Compatible/dp/B07D12TWNZ/ref=sr_1_18?keywords=arduino+nano&amp;qid=1554521411&amp;s=gateway&amp;sr=8-18</a:t>
            </a: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PWM driver: </a:t>
            </a:r>
            <a:r>
              <a:rPr lang="en-US" sz="1200" dirty="0">
                <a:hlinkClick r:id="rId8"/>
              </a:rPr>
              <a:t>https://www.amazon.com/Onyehn-Channel-PCA9685-Arduino-Raspberry/dp/B07GJCPWW2/ref=pd_day0_hl_147_2/144-9269444-7135168?_</a:t>
            </a:r>
            <a:r>
              <a:rPr lang="en-US" sz="1200" dirty="0" smtClean="0">
                <a:hlinkClick r:id="rId8"/>
              </a:rPr>
              <a:t>encoding=UTF8&amp;pd_rd_i=B07GJCPWW2&amp;pd_rd_r=7c0128c8-581c-11e9-8362-b1c2d0dccc11&amp;pd_rd_w=ebl7B&amp;pd_rd_wg=XDjih&amp;pf_rd_p=ad07871c-e646-4161-82c7-5ed0d4c85b07&amp;pf_rd_r=MFZXEC12T0FFV415AHQ4&amp;psc=1&amp;refRID=MFZXEC12T0FFV415AHQ4</a:t>
            </a: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Micro Servos: </a:t>
            </a:r>
            <a:r>
              <a:rPr lang="en-US" sz="1200" dirty="0">
                <a:hlinkClick r:id="rId9"/>
              </a:rPr>
              <a:t>https://www.amazon.com/Micro-Helicopter-Airplane-Remote-Control/dp/B072V529YD/ref=pd_bxgy_60_img_2/144-9269444-7135168?_encoding=UTF8&amp;pd_rd_i=B072V529YD&amp;pd_rd_r=86eda38f-581c-11e9-9502-091092cc734e&amp;pd_rd_w=OfHyY&amp;pd_rd_wg=VPeRR&amp;pf_rd_p=a2006322-0bc0-4db9-a08e-d168c18ce6f0&amp;pf_rd_r=PTY6VGCE68SEB9VVHH2E&amp;psc=1&amp;refRID=PTY6VGCE68SEB9VVHH2E</a:t>
            </a: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8271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65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bg1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7620000" algn="r"/>
              </a:tabLst>
            </a:pPr>
            <a:r>
              <a:rPr lang="en-US" sz="1800" dirty="0" smtClean="0"/>
              <a:t>Words </a:t>
            </a:r>
            <a:r>
              <a:rPr lang="en-US" sz="1800" dirty="0"/>
              <a:t>of caution before starting your own </a:t>
            </a:r>
            <a:r>
              <a:rPr lang="en-US" sz="1800" dirty="0" smtClean="0"/>
              <a:t>project	1:21</a:t>
            </a:r>
            <a:endParaRPr lang="en-US" sz="1800" dirty="0"/>
          </a:p>
          <a:p>
            <a:pPr>
              <a:tabLst>
                <a:tab pos="7620000" algn="r"/>
              </a:tabLst>
            </a:pPr>
            <a:r>
              <a:rPr lang="en-US" sz="1800" dirty="0" smtClean="0"/>
              <a:t>Building </a:t>
            </a:r>
            <a:r>
              <a:rPr lang="en-US" sz="1800" dirty="0"/>
              <a:t>the decoder </a:t>
            </a:r>
            <a:r>
              <a:rPr lang="en-US" sz="1800" dirty="0" smtClean="0"/>
              <a:t>hardware	3:54</a:t>
            </a:r>
            <a:endParaRPr lang="en-US" sz="1800" dirty="0"/>
          </a:p>
          <a:p>
            <a:pPr>
              <a:tabLst>
                <a:tab pos="7620000" algn="r"/>
              </a:tabLst>
            </a:pPr>
            <a:r>
              <a:rPr lang="en-US" sz="1800" dirty="0" smtClean="0"/>
              <a:t>Software Strategy	16:00</a:t>
            </a:r>
            <a:endParaRPr lang="en-US" sz="1800" dirty="0"/>
          </a:p>
          <a:p>
            <a:pPr>
              <a:tabLst>
                <a:tab pos="7620000" algn="r"/>
              </a:tabLst>
            </a:pPr>
            <a:r>
              <a:rPr lang="en-US" sz="1800" dirty="0" smtClean="0"/>
              <a:t>NMRA </a:t>
            </a:r>
            <a:r>
              <a:rPr lang="en-US" sz="1800" dirty="0"/>
              <a:t>DCC </a:t>
            </a:r>
            <a:r>
              <a:rPr lang="en-US" sz="1800" dirty="0" smtClean="0"/>
              <a:t>decoding	17:10</a:t>
            </a:r>
            <a:endParaRPr lang="en-US" sz="1800" dirty="0"/>
          </a:p>
          <a:p>
            <a:pPr>
              <a:tabLst>
                <a:tab pos="7620000" algn="r"/>
              </a:tabLst>
            </a:pPr>
            <a:r>
              <a:rPr lang="en-US" sz="1800" dirty="0" smtClean="0"/>
              <a:t>Controlling </a:t>
            </a:r>
            <a:r>
              <a:rPr lang="en-US" sz="1800" dirty="0"/>
              <a:t>the servo </a:t>
            </a:r>
            <a:r>
              <a:rPr lang="en-US" sz="1800" dirty="0" smtClean="0"/>
              <a:t>	21:40</a:t>
            </a:r>
            <a:endParaRPr lang="en-US" sz="1800" dirty="0"/>
          </a:p>
          <a:p>
            <a:pPr>
              <a:tabLst>
                <a:tab pos="7620000" algn="r"/>
              </a:tabLst>
            </a:pPr>
            <a:r>
              <a:rPr lang="en-US" sz="1800" dirty="0" smtClean="0"/>
              <a:t>Building </a:t>
            </a:r>
            <a:r>
              <a:rPr lang="en-US" sz="1800" dirty="0"/>
              <a:t>a functioning decoder </a:t>
            </a:r>
            <a:r>
              <a:rPr lang="en-US" sz="1800" dirty="0" smtClean="0"/>
              <a:t>	24:20</a:t>
            </a:r>
            <a:endParaRPr lang="en-US" sz="1800" dirty="0"/>
          </a:p>
          <a:p>
            <a:pPr>
              <a:tabLst>
                <a:tab pos="7620000" algn="r"/>
              </a:tabLst>
            </a:pPr>
            <a:r>
              <a:rPr lang="en-US" sz="1800" dirty="0" smtClean="0"/>
              <a:t>Summary	36:30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9053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Servo Decoder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Connects to DCC, no additional power supply</a:t>
            </a:r>
          </a:p>
          <a:p>
            <a:r>
              <a:rPr lang="en-US" dirty="0" smtClean="0"/>
              <a:t>Individual Address for each Servo</a:t>
            </a:r>
          </a:p>
          <a:p>
            <a:r>
              <a:rPr lang="en-US" dirty="0" smtClean="0"/>
              <a:t>Support of full Switch and Signal Address Ranges</a:t>
            </a:r>
          </a:p>
          <a:p>
            <a:r>
              <a:rPr lang="en-US" dirty="0" smtClean="0"/>
              <a:t>Adjustable Rotation Angles per Servo</a:t>
            </a:r>
          </a:p>
          <a:p>
            <a:r>
              <a:rPr lang="en-US" dirty="0" smtClean="0"/>
              <a:t>Adjustable Rotation Speed per Servo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13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of Caution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81939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Always </a:t>
            </a:r>
            <a:r>
              <a:rPr lang="en-US" sz="2000" dirty="0"/>
              <a:t>buy plenty of </a:t>
            </a:r>
            <a:r>
              <a:rPr lang="en-US" sz="2000" dirty="0" smtClean="0"/>
              <a:t>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Always </a:t>
            </a:r>
            <a:r>
              <a:rPr lang="en-US" sz="2000" dirty="0"/>
              <a:t>disconnect DCC when working on the wiring and always check for shorts before </a:t>
            </a:r>
            <a:r>
              <a:rPr lang="en-US" sz="2000" dirty="0" smtClean="0"/>
              <a:t>reconnecting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Always </a:t>
            </a:r>
            <a:r>
              <a:rPr lang="en-US" sz="2000" dirty="0"/>
              <a:t>check the pin numbers. </a:t>
            </a:r>
            <a:r>
              <a:rPr lang="en-US" sz="2000" dirty="0" smtClean="0"/>
              <a:t>Never connect </a:t>
            </a:r>
            <a:r>
              <a:rPr lang="en-US" sz="2000" dirty="0"/>
              <a:t>an Arduino Output pin to a line that is driven to </a:t>
            </a:r>
            <a:r>
              <a:rPr lang="en-US" sz="2000" dirty="0" smtClean="0"/>
              <a:t>GND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Place </a:t>
            </a:r>
            <a:r>
              <a:rPr lang="en-US" sz="2000" dirty="0"/>
              <a:t>a capacitor next to the </a:t>
            </a:r>
            <a:r>
              <a:rPr lang="en-US" sz="2000" dirty="0" smtClean="0"/>
              <a:t>Arduino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Closely monitor all </a:t>
            </a:r>
            <a:r>
              <a:rPr lang="en-US" sz="2000" dirty="0"/>
              <a:t>components </a:t>
            </a:r>
            <a:r>
              <a:rPr lang="en-US" sz="2000" dirty="0" smtClean="0"/>
              <a:t>during the </a:t>
            </a:r>
            <a:r>
              <a:rPr lang="en-US" sz="2000" dirty="0"/>
              <a:t>first </a:t>
            </a:r>
            <a:r>
              <a:rPr lang="en-US" sz="2000" dirty="0" smtClean="0"/>
              <a:t>few seconds </a:t>
            </a:r>
            <a:r>
              <a:rPr lang="en-US" sz="2000" dirty="0"/>
              <a:t>after </a:t>
            </a:r>
            <a:r>
              <a:rPr lang="en-US" sz="2000" dirty="0" smtClean="0"/>
              <a:t>power up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40767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You do this at your Own Risk!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50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965"/>
          <a:stretch/>
        </p:blipFill>
        <p:spPr bwMode="auto">
          <a:xfrm>
            <a:off x="1981200" y="319454"/>
            <a:ext cx="4762500" cy="133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" y="2570024"/>
            <a:ext cx="807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Calculations:</a:t>
            </a:r>
          </a:p>
          <a:p>
            <a:r>
              <a:rPr lang="en-US" dirty="0" smtClean="0"/>
              <a:t>PWM Frequency = 60Hz   -&gt; Cycle = 1000/60 = 16.66ms</a:t>
            </a:r>
          </a:p>
          <a:p>
            <a:r>
              <a:rPr lang="en-US" dirty="0" smtClean="0"/>
              <a:t>PWM Resolution = 4096 -&gt; 1 Tick = 16.66ms / 4096 = 0.004069ms</a:t>
            </a:r>
          </a:p>
          <a:p>
            <a:endParaRPr lang="en-US" dirty="0"/>
          </a:p>
          <a:p>
            <a:r>
              <a:rPr lang="en-US" dirty="0" smtClean="0"/>
              <a:t>PWM Value for 0.5ms Pulse = 0.5 / 0.004069 = 122.8 -&gt; selected SERVOMIN: 150</a:t>
            </a:r>
          </a:p>
          <a:p>
            <a:r>
              <a:rPr lang="en-US" dirty="0" smtClean="0"/>
              <a:t>PWM Value for 2.5ms Pulse = 2.5 / </a:t>
            </a:r>
            <a:r>
              <a:rPr lang="en-US" dirty="0"/>
              <a:t>0.004069</a:t>
            </a:r>
            <a:r>
              <a:rPr lang="en-US" dirty="0" smtClean="0"/>
              <a:t> = 614.4 -&gt; selected SERVOMAX: 600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0" y="1821418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Servo </a:t>
            </a:r>
            <a:r>
              <a:rPr lang="en-US" b="1" i="1" dirty="0" smtClean="0"/>
              <a:t>rotation angle </a:t>
            </a:r>
            <a:r>
              <a:rPr lang="en-US" b="1" i="1" dirty="0"/>
              <a:t>is proportional to the PWM ON time from 0.5 – 2.5ms</a:t>
            </a:r>
          </a:p>
        </p:txBody>
      </p:sp>
    </p:spTree>
    <p:extLst>
      <p:ext uri="{BB962C8B-B14F-4D97-AF65-F5344CB8AC3E}">
        <p14:creationId xmlns:p14="http://schemas.microsoft.com/office/powerpoint/2010/main" val="235616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 to Servo Angle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133600" y="2343150"/>
            <a:ext cx="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981200" y="432435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93988" y="4336018"/>
            <a:ext cx="6008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	5	10	15	20	Aspect Value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057400" y="3943350"/>
            <a:ext cx="7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057400" y="2800350"/>
            <a:ext cx="7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38200" y="3764254"/>
            <a:ext cx="1209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SERVOMIN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8200" y="2622374"/>
            <a:ext cx="125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SERVOMAX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133600" y="2807040"/>
            <a:ext cx="1600200" cy="1141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733800" y="2807040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5800" y="1200150"/>
            <a:ext cx="7842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Calculation: </a:t>
            </a:r>
            <a:r>
              <a:rPr lang="en-US" dirty="0" err="1" smtClean="0"/>
              <a:t>ServoPos</a:t>
            </a:r>
            <a:r>
              <a:rPr lang="en-US" dirty="0" smtClean="0"/>
              <a:t> = SERVOMIN + (</a:t>
            </a:r>
            <a:r>
              <a:rPr lang="en-US" dirty="0" err="1" smtClean="0"/>
              <a:t>AspectValue</a:t>
            </a:r>
            <a:r>
              <a:rPr lang="en-US" dirty="0" smtClean="0"/>
              <a:t> * (SERVOMAX – SERVOMIN)/8)</a:t>
            </a:r>
          </a:p>
          <a:p>
            <a:endParaRPr lang="en-US" dirty="0"/>
          </a:p>
          <a:p>
            <a:r>
              <a:rPr lang="en-US" dirty="0" smtClean="0"/>
              <a:t>Range Limitation to SERVOMAX: </a:t>
            </a:r>
            <a:r>
              <a:rPr lang="en-US" dirty="0" err="1" smtClean="0"/>
              <a:t>ServoPos</a:t>
            </a:r>
            <a:r>
              <a:rPr lang="en-US" dirty="0" smtClean="0"/>
              <a:t> = min(</a:t>
            </a:r>
            <a:r>
              <a:rPr lang="en-US" dirty="0" err="1" smtClean="0"/>
              <a:t>ServoPos</a:t>
            </a:r>
            <a:r>
              <a:rPr lang="en-US" dirty="0" smtClean="0"/>
              <a:t>, SERVOMAX) 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933700" y="3277324"/>
            <a:ext cx="113444" cy="113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3733800" y="2647950"/>
            <a:ext cx="0" cy="1752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334000" y="2807040"/>
            <a:ext cx="152400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23106" y="2876550"/>
            <a:ext cx="16546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Aspect to Servo Angle Curve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3582957" y="4330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9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914400" y="1123950"/>
            <a:ext cx="7266494" cy="3505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Nano Accessory Decoder</a:t>
            </a:r>
            <a:endParaRPr lang="en-US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6694398" y="1508315"/>
            <a:ext cx="1280755" cy="3104702"/>
            <a:chOff x="6694398" y="1508315"/>
            <a:chExt cx="1280755" cy="3104702"/>
          </a:xfrm>
        </p:grpSpPr>
        <p:pic>
          <p:nvPicPr>
            <p:cNvPr id="1028" name="Picture 4" descr="Picture 1 of 7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80" b="89920" l="9980" r="9251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34" t="27804" r="6890" b="35194"/>
            <a:stretch/>
          </p:blipFill>
          <p:spPr bwMode="auto">
            <a:xfrm rot="16046522">
              <a:off x="5864116" y="2338597"/>
              <a:ext cx="2941320" cy="12807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TextBox 65"/>
            <p:cNvSpPr txBox="1"/>
            <p:nvPr/>
          </p:nvSpPr>
          <p:spPr>
            <a:xfrm>
              <a:off x="6945858" y="4336018"/>
              <a:ext cx="947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PWM Driver</a:t>
              </a:r>
              <a:endParaRPr lang="en-US" sz="1200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3749040" y="1657350"/>
            <a:ext cx="2880360" cy="2955667"/>
            <a:chOff x="3749040" y="1657350"/>
            <a:chExt cx="2880360" cy="2955667"/>
          </a:xfrm>
        </p:grpSpPr>
        <p:pic>
          <p:nvPicPr>
            <p:cNvPr id="3" name="Picture 2" descr="Image result for arduino nano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95" r="5280"/>
            <a:stretch/>
          </p:blipFill>
          <p:spPr bwMode="auto">
            <a:xfrm>
              <a:off x="3749040" y="1657350"/>
              <a:ext cx="2880360" cy="2487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TextBox 66"/>
            <p:cNvSpPr txBox="1"/>
            <p:nvPr/>
          </p:nvSpPr>
          <p:spPr>
            <a:xfrm>
              <a:off x="4724400" y="4336018"/>
              <a:ext cx="10529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Arduino Nano</a:t>
              </a:r>
              <a:endParaRPr lang="en-US" sz="1200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0" y="2697718"/>
            <a:ext cx="1165860" cy="369332"/>
            <a:chOff x="0" y="2697718"/>
            <a:chExt cx="1165860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0" y="2697718"/>
              <a:ext cx="1112997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DCC Track</a:t>
              </a:r>
              <a:endParaRPr lang="en-US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80060" y="2701290"/>
              <a:ext cx="6858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480060" y="3067050"/>
              <a:ext cx="6858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1962816" y="2754630"/>
            <a:ext cx="1359504" cy="1581388"/>
            <a:chOff x="1962816" y="2754630"/>
            <a:chExt cx="1359504" cy="1581388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2255520" y="4248150"/>
              <a:ext cx="2286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962816" y="2754630"/>
              <a:ext cx="30032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2484120" y="3943350"/>
              <a:ext cx="0" cy="316095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2263140" y="2754630"/>
              <a:ext cx="0" cy="1504815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2153316" y="4324350"/>
              <a:ext cx="1169004" cy="0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962816" y="3038542"/>
              <a:ext cx="213360" cy="0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3322320" y="3928110"/>
              <a:ext cx="0" cy="407908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2160936" y="3038542"/>
              <a:ext cx="0" cy="1297476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Arrow Connector 76"/>
          <p:cNvCxnSpPr/>
          <p:nvPr/>
        </p:nvCxnSpPr>
        <p:spPr>
          <a:xfrm>
            <a:off x="990600" y="1215390"/>
            <a:ext cx="7190294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990600" y="1352550"/>
            <a:ext cx="7190294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945624" y="1151751"/>
            <a:ext cx="349776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5V</a:t>
            </a:r>
            <a:endParaRPr lang="en-US" sz="1200" dirty="0"/>
          </a:p>
        </p:txBody>
      </p:sp>
      <p:grpSp>
        <p:nvGrpSpPr>
          <p:cNvPr id="117" name="Group 116"/>
          <p:cNvGrpSpPr/>
          <p:nvPr/>
        </p:nvGrpSpPr>
        <p:grpSpPr>
          <a:xfrm>
            <a:off x="2483158" y="1215390"/>
            <a:ext cx="838200" cy="773668"/>
            <a:chOff x="2483158" y="1215390"/>
            <a:chExt cx="838200" cy="773668"/>
          </a:xfrm>
        </p:grpSpPr>
        <p:cxnSp>
          <p:nvCxnSpPr>
            <p:cNvPr id="81" name="Straight Arrow Connector 80"/>
            <p:cNvCxnSpPr/>
            <p:nvPr/>
          </p:nvCxnSpPr>
          <p:spPr>
            <a:xfrm>
              <a:off x="2483158" y="1352550"/>
              <a:ext cx="0" cy="635176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3321358" y="1215390"/>
              <a:ext cx="0" cy="773668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/>
        </p:nvGrpSpPr>
        <p:grpSpPr>
          <a:xfrm>
            <a:off x="5638800" y="1215390"/>
            <a:ext cx="838200" cy="1127760"/>
            <a:chOff x="5638800" y="1215390"/>
            <a:chExt cx="838200" cy="1127760"/>
          </a:xfrm>
        </p:grpSpPr>
        <p:cxnSp>
          <p:nvCxnSpPr>
            <p:cNvPr id="86" name="Straight Arrow Connector 85"/>
            <p:cNvCxnSpPr/>
            <p:nvPr/>
          </p:nvCxnSpPr>
          <p:spPr>
            <a:xfrm>
              <a:off x="5638800" y="2229114"/>
              <a:ext cx="2286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5867400" y="1352550"/>
              <a:ext cx="0" cy="887859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5638800" y="2331482"/>
              <a:ext cx="838200" cy="0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6477000" y="1215390"/>
              <a:ext cx="0" cy="1127760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7066288" y="1215390"/>
            <a:ext cx="533400" cy="426720"/>
            <a:chOff x="7066288" y="1215390"/>
            <a:chExt cx="533400" cy="426720"/>
          </a:xfrm>
        </p:grpSpPr>
        <p:cxnSp>
          <p:nvCxnSpPr>
            <p:cNvPr id="93" name="Straight Arrow Connector 92"/>
            <p:cNvCxnSpPr/>
            <p:nvPr/>
          </p:nvCxnSpPr>
          <p:spPr>
            <a:xfrm>
              <a:off x="7599688" y="1352550"/>
              <a:ext cx="0" cy="279221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7066288" y="1215390"/>
              <a:ext cx="0" cy="426720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7933231" y="1509165"/>
            <a:ext cx="1134569" cy="2027616"/>
            <a:chOff x="7933231" y="1509165"/>
            <a:chExt cx="1134569" cy="2027616"/>
          </a:xfrm>
        </p:grpSpPr>
        <p:pic>
          <p:nvPicPr>
            <p:cNvPr id="1032" name="Picture 8" descr="https://images-na.ssl-images-amazon.com/images/I/51FsCokiFuL._SL1050_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3231" y="1509165"/>
              <a:ext cx="1058369" cy="1058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9" name="TextBox 98"/>
            <p:cNvSpPr txBox="1"/>
            <p:nvPr/>
          </p:nvSpPr>
          <p:spPr>
            <a:xfrm>
              <a:off x="8180894" y="2567285"/>
              <a:ext cx="886906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Connect up to </a:t>
              </a:r>
            </a:p>
            <a:p>
              <a:r>
                <a:rPr lang="en-US" sz="1200" dirty="0" smtClean="0"/>
                <a:t>16 Servos SG90</a:t>
              </a:r>
            </a:p>
            <a:p>
              <a:r>
                <a:rPr lang="en-US" sz="900" dirty="0"/>
                <a:t>3.5 - 8.4 Volts</a:t>
              </a:r>
            </a:p>
          </p:txBody>
        </p:sp>
      </p:grpSp>
      <p:cxnSp>
        <p:nvCxnSpPr>
          <p:cNvPr id="100" name="Straight Arrow Connector 99"/>
          <p:cNvCxnSpPr/>
          <p:nvPr/>
        </p:nvCxnSpPr>
        <p:spPr>
          <a:xfrm flipV="1">
            <a:off x="1943634" y="2622374"/>
            <a:ext cx="2913984" cy="68580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1033328" y="1972442"/>
            <a:ext cx="1061852" cy="2654475"/>
            <a:chOff x="1033328" y="1972442"/>
            <a:chExt cx="1061852" cy="2654475"/>
          </a:xfrm>
        </p:grpSpPr>
        <p:pic>
          <p:nvPicPr>
            <p:cNvPr id="1033" name="Picture 9" descr="C:\Users\Hans Tanner\OneDrive\IoTT\Video#17\Pictures\IMG_20190328_092326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52" t="30944" r="47103" b="30038"/>
            <a:stretch/>
          </p:blipFill>
          <p:spPr bwMode="auto">
            <a:xfrm rot="16200000">
              <a:off x="651158" y="2354612"/>
              <a:ext cx="1826191" cy="1061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7" name="TextBox 126"/>
            <p:cNvSpPr txBox="1"/>
            <p:nvPr/>
          </p:nvSpPr>
          <p:spPr>
            <a:xfrm>
              <a:off x="1033895" y="4349918"/>
              <a:ext cx="10345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DCC Interface</a:t>
              </a:r>
              <a:endParaRPr lang="en-US" sz="1200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881631" y="1509165"/>
            <a:ext cx="595369" cy="463277"/>
            <a:chOff x="5881631" y="1509165"/>
            <a:chExt cx="595369" cy="463277"/>
          </a:xfrm>
        </p:grpSpPr>
        <p:sp>
          <p:nvSpPr>
            <p:cNvPr id="124" name="Oval 123"/>
            <p:cNvSpPr/>
            <p:nvPr/>
          </p:nvSpPr>
          <p:spPr>
            <a:xfrm>
              <a:off x="5946574" y="1509165"/>
              <a:ext cx="463277" cy="463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9" name="Straight Arrow Connector 128"/>
            <p:cNvCxnSpPr/>
            <p:nvPr/>
          </p:nvCxnSpPr>
          <p:spPr>
            <a:xfrm>
              <a:off x="6097217" y="1581150"/>
              <a:ext cx="0" cy="316095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>
              <a:off x="6249617" y="1581150"/>
              <a:ext cx="0" cy="316095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H="1" flipV="1">
              <a:off x="5881631" y="1745531"/>
              <a:ext cx="196147" cy="1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H="1" flipV="1">
              <a:off x="6280853" y="1740176"/>
              <a:ext cx="196147" cy="1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4" name="Group 1033"/>
          <p:cNvGrpSpPr/>
          <p:nvPr/>
        </p:nvGrpSpPr>
        <p:grpSpPr>
          <a:xfrm>
            <a:off x="5663081" y="1481199"/>
            <a:ext cx="1842299" cy="1970782"/>
            <a:chOff x="5663081" y="1481199"/>
            <a:chExt cx="1842299" cy="1970782"/>
          </a:xfrm>
        </p:grpSpPr>
        <p:cxnSp>
          <p:nvCxnSpPr>
            <p:cNvPr id="136" name="Straight Arrow Connector 135"/>
            <p:cNvCxnSpPr/>
            <p:nvPr/>
          </p:nvCxnSpPr>
          <p:spPr>
            <a:xfrm>
              <a:off x="5663081" y="3440686"/>
              <a:ext cx="2286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>
              <a:off x="6682548" y="1481199"/>
              <a:ext cx="0" cy="1970782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/>
            <p:nvPr/>
          </p:nvCxnSpPr>
          <p:spPr>
            <a:xfrm>
              <a:off x="6103684" y="3440686"/>
              <a:ext cx="601916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6667180" y="1504950"/>
              <a:ext cx="8382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>
              <a:off x="7490652" y="1504950"/>
              <a:ext cx="0" cy="126821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5" name="Group 1034"/>
          <p:cNvGrpSpPr/>
          <p:nvPr/>
        </p:nvGrpSpPr>
        <p:grpSpPr>
          <a:xfrm>
            <a:off x="2362201" y="1483608"/>
            <a:ext cx="1142999" cy="3129409"/>
            <a:chOff x="2362201" y="1483608"/>
            <a:chExt cx="1142999" cy="3129409"/>
          </a:xfrm>
        </p:grpSpPr>
        <p:grpSp>
          <p:nvGrpSpPr>
            <p:cNvPr id="112" name="Group 111"/>
            <p:cNvGrpSpPr/>
            <p:nvPr/>
          </p:nvGrpSpPr>
          <p:grpSpPr>
            <a:xfrm>
              <a:off x="2362201" y="1889522"/>
              <a:ext cx="1142999" cy="2723495"/>
              <a:chOff x="2362201" y="1889522"/>
              <a:chExt cx="1142999" cy="2723495"/>
            </a:xfrm>
          </p:grpSpPr>
          <p:pic>
            <p:nvPicPr>
              <p:cNvPr id="1030" name="Picture 6" descr="https://images-na.ssl-images-amazon.com/images/I/81Caia82X3L._SL1500_.jp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480" t="39434" r="51897" b="36491"/>
              <a:stretch/>
            </p:blipFill>
            <p:spPr bwMode="auto">
              <a:xfrm rot="16200000">
                <a:off x="1824929" y="2426794"/>
                <a:ext cx="2130027" cy="10554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4" name="TextBox 63"/>
              <p:cNvSpPr txBox="1"/>
              <p:nvPr/>
            </p:nvSpPr>
            <p:spPr>
              <a:xfrm>
                <a:off x="2367644" y="4336018"/>
                <a:ext cx="11375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Buck Converter</a:t>
                </a:r>
                <a:endParaRPr lang="en-US" sz="1200" dirty="0"/>
              </a:p>
            </p:txBody>
          </p:sp>
        </p:grpSp>
        <p:sp>
          <p:nvSpPr>
            <p:cNvPr id="151" name="TextBox 150"/>
            <p:cNvSpPr txBox="1"/>
            <p:nvPr/>
          </p:nvSpPr>
          <p:spPr>
            <a:xfrm>
              <a:off x="2470592" y="1483608"/>
              <a:ext cx="866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Set to 7.5V</a:t>
              </a:r>
              <a:endParaRPr lang="en-US" sz="1200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6281733" y="1631772"/>
            <a:ext cx="1125249" cy="1244778"/>
            <a:chOff x="6281733" y="1631772"/>
            <a:chExt cx="1125249" cy="1244778"/>
          </a:xfrm>
        </p:grpSpPr>
        <p:cxnSp>
          <p:nvCxnSpPr>
            <p:cNvPr id="105" name="Straight Arrow Connector 104"/>
            <p:cNvCxnSpPr/>
            <p:nvPr/>
          </p:nvCxnSpPr>
          <p:spPr>
            <a:xfrm flipV="1">
              <a:off x="6281733" y="1642111"/>
              <a:ext cx="990600" cy="1112519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1">
              <a:off x="6324600" y="1631772"/>
              <a:ext cx="1082382" cy="1244778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517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Verify that DCC Signal is decoded</a:t>
            </a:r>
          </a:p>
          <a:p>
            <a:r>
              <a:rPr lang="en-US" dirty="0" smtClean="0"/>
              <a:t>Verify that Servos can be controlled</a:t>
            </a:r>
          </a:p>
          <a:p>
            <a:r>
              <a:rPr lang="en-US" dirty="0" smtClean="0"/>
              <a:t>Build the bridge between DCC and Servos</a:t>
            </a:r>
          </a:p>
          <a:p>
            <a:r>
              <a:rPr lang="en-US" dirty="0" smtClean="0"/>
              <a:t>Improve and add more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45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Bridge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1670"/>
            <a:ext cx="8305800" cy="3394472"/>
          </a:xfrm>
        </p:spPr>
        <p:txBody>
          <a:bodyPr>
            <a:noAutofit/>
          </a:bodyPr>
          <a:lstStyle/>
          <a:p>
            <a:r>
              <a:rPr lang="en-US" sz="2800" dirty="0" smtClean="0"/>
              <a:t>The initial approach</a:t>
            </a:r>
          </a:p>
          <a:p>
            <a:endParaRPr lang="en-US" sz="2800" dirty="0"/>
          </a:p>
          <a:p>
            <a:pPr lvl="1"/>
            <a:r>
              <a:rPr lang="en-US" sz="2400" dirty="0" smtClean="0"/>
              <a:t>Works, but…</a:t>
            </a:r>
          </a:p>
          <a:p>
            <a:pPr lvl="2"/>
            <a:r>
              <a:rPr lang="en-US" dirty="0" smtClean="0"/>
              <a:t>All Servos in a linear address range starting with first address</a:t>
            </a:r>
          </a:p>
          <a:p>
            <a:pPr lvl="2"/>
            <a:r>
              <a:rPr lang="en-US" dirty="0" smtClean="0"/>
              <a:t>Signal commands not handled at all</a:t>
            </a:r>
          </a:p>
          <a:p>
            <a:pPr lvl="2"/>
            <a:r>
              <a:rPr lang="en-US" dirty="0" smtClean="0"/>
              <a:t>All Servos with the same minimum and maximum rotation angles</a:t>
            </a:r>
          </a:p>
        </p:txBody>
      </p:sp>
      <p:sp>
        <p:nvSpPr>
          <p:cNvPr id="4" name="Chevron 3"/>
          <p:cNvSpPr/>
          <p:nvPr/>
        </p:nvSpPr>
        <p:spPr>
          <a:xfrm>
            <a:off x="2590800" y="1748918"/>
            <a:ext cx="1676400" cy="457200"/>
          </a:xfrm>
          <a:prstGeom prst="chevron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Decode DCC Input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343400" y="1748918"/>
            <a:ext cx="1676400" cy="457200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Set Servo port PWM Output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60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82444</TotalTime>
  <Words>424</Words>
  <Application>Microsoft Office PowerPoint</Application>
  <PresentationFormat>On-screen Show (16:9)</PresentationFormat>
  <Paragraphs>79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Table of Contents</vt:lpstr>
      <vt:lpstr>Servo Decoder Requirements</vt:lpstr>
      <vt:lpstr>A Word of Caution</vt:lpstr>
      <vt:lpstr>PowerPoint Presentation</vt:lpstr>
      <vt:lpstr>Aspect to Servo Angle</vt:lpstr>
      <vt:lpstr>Arduino Nano Accessory Decoder</vt:lpstr>
      <vt:lpstr>Software Development Steps</vt:lpstr>
      <vt:lpstr>Building the Bridge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HansTanner</dc:creator>
  <cp:lastModifiedBy>HansTanner</cp:lastModifiedBy>
  <cp:revision>512</cp:revision>
  <cp:lastPrinted>2019-03-27T14:26:58Z</cp:lastPrinted>
  <dcterms:created xsi:type="dcterms:W3CDTF">2006-08-16T00:00:00Z</dcterms:created>
  <dcterms:modified xsi:type="dcterms:W3CDTF">2019-04-06T03:45:07Z</dcterms:modified>
</cp:coreProperties>
</file>