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50" r:id="rId2"/>
    <p:sldId id="564" r:id="rId3"/>
    <p:sldId id="583" r:id="rId4"/>
    <p:sldId id="570" r:id="rId5"/>
    <p:sldId id="566" r:id="rId6"/>
    <p:sldId id="582" r:id="rId7"/>
    <p:sldId id="569" r:id="rId8"/>
    <p:sldId id="572" r:id="rId9"/>
    <p:sldId id="568" r:id="rId10"/>
    <p:sldId id="573" r:id="rId11"/>
    <p:sldId id="586" r:id="rId12"/>
    <p:sldId id="473" r:id="rId13"/>
    <p:sldId id="328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4660"/>
  </p:normalViewPr>
  <p:slideViewPr>
    <p:cSldViewPr>
      <p:cViewPr>
        <p:scale>
          <a:sx n="125" d="100"/>
          <a:sy n="125" d="100"/>
        </p:scale>
        <p:origin x="-936" y="-402"/>
      </p:cViewPr>
      <p:guideLst>
        <p:guide orient="horz" pos="1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Hans Tanner\Dropbox\Arduino\Projects\LNCTC_ESP32\data\iottlogo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650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Keywish-Arduino-ATmega328P-Moudle-Compatible/dp/B07D12TWNZ/ref=sr_1_18?keywords=arduino+nano&amp;qid=1554521411&amp;s=gateway&amp;sr=8-18" TargetMode="External"/><Relationship Id="rId3" Type="http://schemas.openxmlformats.org/officeDocument/2006/relationships/hyperlink" Target="https://www.youtube.com/watch?v=BtLwoNJ6klE" TargetMode="External"/><Relationship Id="rId7" Type="http://schemas.openxmlformats.org/officeDocument/2006/relationships/hyperlink" Target="https://www.amazon.com/MCIGICM-step-down-Converter-3-0-40V-1-5-35V/dp/B06XZ1DKF2/ref=sr_1_5?keywords=buck+converter&amp;qid=1554521368&amp;s=gateway&amp;sr=8-5" TargetMode="External"/><Relationship Id="rId12" Type="http://schemas.openxmlformats.org/officeDocument/2006/relationships/hyperlink" Target="https://www.tindie.com/products/jap/8-channel-relay-board-for-raspberry-pi-and-arduino/" TargetMode="External"/><Relationship Id="rId2" Type="http://schemas.openxmlformats.org/officeDocument/2006/relationships/hyperlink" Target="https://github.com/tanner87661/IoTT-Video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VZgaJBrZD8" TargetMode="External"/><Relationship Id="rId11" Type="http://schemas.openxmlformats.org/officeDocument/2006/relationships/hyperlink" Target="https://www.iascaled.com/store/I2C-RELAY16" TargetMode="External"/><Relationship Id="rId5" Type="http://schemas.openxmlformats.org/officeDocument/2006/relationships/hyperlink" Target="https://www.youtube.com/watch?v=EVm0qVJ56II" TargetMode="External"/><Relationship Id="rId10" Type="http://schemas.openxmlformats.org/officeDocument/2006/relationships/hyperlink" Target="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" TargetMode="External"/><Relationship Id="rId4" Type="http://schemas.openxmlformats.org/officeDocument/2006/relationships/hyperlink" Target="https://www.youtube.com/watch?v=YT3birSKLLU&amp;t=398s" TargetMode="External"/><Relationship Id="rId9" Type="http://schemas.openxmlformats.org/officeDocument/2006/relationships/hyperlink" Target="https://www.amazon.com/Onyehn-Channel-PCA9685-Arduino-Raspberry/dp/B07GJCPWW2/ref=pd_day0_hl_147_2/144-9269444-7135168?_encoding=UTF8&amp;pd_rd_i=B07GJCPWW2&amp;pd_rd_r=7c0128c8-581c-11e9-8362-b1c2d0dccc11&amp;pd_rd_w=ebl7B&amp;pd_rd_wg=XDjih&amp;pf_rd_p=ad07871c-e646-4161-82c7-5ed0d4c85b07&amp;pf_rd_r=MFZXEC12T0FFV415AHQ4&amp;psc=1&amp;refRID=MFZXEC12T0FFV415AHQ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 Tanner\OneDrive\IoTT\Video#17\Pictures\IMG_20190403_2117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0"/>
            <a:ext cx="51435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80345"/>
            <a:ext cx="8839200" cy="470898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0000" b="1" dirty="0" smtClean="0">
                <a:ln w="50800"/>
                <a:solidFill>
                  <a:srgbClr val="FFFF00"/>
                </a:solidFill>
              </a:rPr>
              <a:t>DIY DCC</a:t>
            </a:r>
          </a:p>
          <a:p>
            <a:pPr algn="ctr"/>
            <a:r>
              <a:rPr lang="en-US" sz="10000" b="1" dirty="0" smtClean="0">
                <a:ln w="50800"/>
                <a:solidFill>
                  <a:srgbClr val="92D050"/>
                </a:solidFill>
              </a:rPr>
              <a:t>16 </a:t>
            </a:r>
            <a:r>
              <a:rPr lang="en-US" sz="10000" b="1" dirty="0">
                <a:ln w="50800"/>
                <a:solidFill>
                  <a:srgbClr val="92D050"/>
                </a:solidFill>
              </a:rPr>
              <a:t>Channel</a:t>
            </a:r>
            <a:endParaRPr lang="en-US" sz="10000" b="1" dirty="0" smtClean="0">
              <a:ln w="50800"/>
              <a:solidFill>
                <a:srgbClr val="92D050"/>
              </a:solidFill>
            </a:endParaRPr>
          </a:p>
          <a:p>
            <a:pPr algn="ctr"/>
            <a:r>
              <a:rPr lang="en-US" sz="10000" b="1" dirty="0" smtClean="0">
                <a:ln w="50800"/>
                <a:solidFill>
                  <a:srgbClr val="FFFF00"/>
                </a:solidFill>
              </a:rPr>
              <a:t>Servo Decoder</a:t>
            </a:r>
            <a:endParaRPr lang="en-US" sz="8000" b="1" dirty="0" smtClean="0">
              <a:ln w="50800"/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8829905">
            <a:off x="-152881" y="585550"/>
            <a:ext cx="31902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2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1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Second Improvement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Complete Speed Control</a:t>
            </a:r>
          </a:p>
          <a:p>
            <a:pPr lvl="1"/>
            <a:r>
              <a:rPr lang="en-US" dirty="0" smtClean="0"/>
              <a:t>Short Event Handling time</a:t>
            </a:r>
          </a:p>
          <a:p>
            <a:pPr lvl="1"/>
            <a:r>
              <a:rPr lang="en-US" dirty="0" smtClean="0"/>
              <a:t>Concurrent movement of several servos 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1981200" y="2647950"/>
            <a:ext cx="16764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Compare Target and Current Value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581400" y="2647950"/>
            <a:ext cx="1676400" cy="4572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Incremental Advance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181600" y="2647950"/>
            <a:ext cx="167640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Apply Timeout for Speed Control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" y="20002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1: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" y="2690098"/>
            <a:ext cx="97334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Phase 2:</a:t>
            </a:r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>
            <a:off x="1981200" y="1962150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086600" y="1962150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581400" y="19621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port based on 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334000" y="19621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specific rotation angle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Today </a:t>
            </a:r>
            <a:r>
              <a:rPr lang="en-US" sz="1800" dirty="0"/>
              <a:t>it is possible to buy standard components for solving the most common electronic </a:t>
            </a:r>
            <a:r>
              <a:rPr lang="en-US" sz="1800" dirty="0" smtClean="0"/>
              <a:t>problems. All </a:t>
            </a:r>
            <a:r>
              <a:rPr lang="en-US" sz="1800" dirty="0"/>
              <a:t>we </a:t>
            </a:r>
            <a:r>
              <a:rPr lang="en-US" sz="1800" dirty="0" smtClean="0"/>
              <a:t>need </a:t>
            </a:r>
            <a:r>
              <a:rPr lang="en-US" sz="1800" dirty="0"/>
              <a:t>to do is connecting them with a few wires </a:t>
            </a:r>
            <a:endParaRPr lang="en-US" sz="1800" dirty="0" smtClean="0"/>
          </a:p>
          <a:p>
            <a:pPr lvl="0"/>
            <a:r>
              <a:rPr lang="en-US" sz="1800" dirty="0" smtClean="0"/>
              <a:t>On </a:t>
            </a:r>
            <a:r>
              <a:rPr lang="en-US" sz="1800" dirty="0"/>
              <a:t>the software side, there are </a:t>
            </a:r>
            <a:r>
              <a:rPr lang="en-US" sz="1800" dirty="0" smtClean="0"/>
              <a:t>hundreds </a:t>
            </a:r>
            <a:r>
              <a:rPr lang="en-US" sz="1800" dirty="0"/>
              <a:t>of open source libraries available. </a:t>
            </a:r>
            <a:r>
              <a:rPr lang="en-US" sz="1800" dirty="0" smtClean="0"/>
              <a:t>If </a:t>
            </a:r>
            <a:r>
              <a:rPr lang="en-US" sz="1800" dirty="0"/>
              <a:t>you can find a component for your problem, than you will also find a library that supports </a:t>
            </a:r>
            <a:r>
              <a:rPr lang="en-US" sz="1800" dirty="0" smtClean="0"/>
              <a:t>it</a:t>
            </a:r>
          </a:p>
          <a:p>
            <a:pPr lvl="0"/>
            <a:r>
              <a:rPr lang="en-US" sz="1800" dirty="0" smtClean="0"/>
              <a:t>We can </a:t>
            </a:r>
            <a:r>
              <a:rPr lang="en-US" sz="1800" dirty="0"/>
              <a:t>focus on the application </a:t>
            </a:r>
            <a:r>
              <a:rPr lang="en-US" sz="1800" dirty="0" smtClean="0"/>
              <a:t>software. As little as </a:t>
            </a:r>
            <a:r>
              <a:rPr lang="en-US" sz="1800" dirty="0"/>
              <a:t>100 lines of Arduino </a:t>
            </a:r>
            <a:r>
              <a:rPr lang="en-US" sz="1800" dirty="0" smtClean="0"/>
              <a:t>code can do the trick</a:t>
            </a:r>
            <a:endParaRPr lang="en-US" sz="1800" dirty="0"/>
          </a:p>
          <a:p>
            <a:pPr lvl="0"/>
            <a:r>
              <a:rPr lang="en-US" sz="1800" dirty="0" smtClean="0"/>
              <a:t>There </a:t>
            </a:r>
            <a:r>
              <a:rPr lang="en-US" sz="1800" dirty="0"/>
              <a:t>is no reason why we </a:t>
            </a:r>
            <a:r>
              <a:rPr lang="en-US" sz="1800" dirty="0" smtClean="0"/>
              <a:t>should not build our control devices </a:t>
            </a:r>
            <a:r>
              <a:rPr lang="en-US" sz="1800" dirty="0"/>
              <a:t>ourselves. The possibilities are </a:t>
            </a:r>
            <a:r>
              <a:rPr lang="en-US" sz="1800" dirty="0" smtClean="0"/>
              <a:t>endless</a:t>
            </a:r>
            <a:endParaRPr lang="en-US" sz="1800" dirty="0"/>
          </a:p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9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610600" cy="3394472"/>
          </a:xfrm>
        </p:spPr>
        <p:txBody>
          <a:bodyPr>
            <a:normAutofit/>
          </a:bodyPr>
          <a:lstStyle/>
          <a:p>
            <a:pPr>
              <a:tabLst>
                <a:tab pos="8251825" algn="r"/>
              </a:tabLst>
            </a:pPr>
            <a:r>
              <a:rPr lang="en-US" sz="2000" dirty="0" smtClean="0"/>
              <a:t>Review Part 1	0:58</a:t>
            </a:r>
            <a:endParaRPr lang="en-US" sz="2000" dirty="0"/>
          </a:p>
          <a:p>
            <a:pPr>
              <a:tabLst>
                <a:tab pos="8251825" algn="r"/>
              </a:tabLst>
            </a:pPr>
            <a:r>
              <a:rPr lang="en-US" sz="2000" dirty="0" smtClean="0"/>
              <a:t>Improvements</a:t>
            </a:r>
          </a:p>
          <a:p>
            <a:pPr lvl="1">
              <a:tabLst>
                <a:tab pos="8251825" algn="r"/>
              </a:tabLst>
            </a:pPr>
            <a:r>
              <a:rPr lang="en-US" sz="2000" dirty="0" smtClean="0"/>
              <a:t>Step </a:t>
            </a:r>
            <a:r>
              <a:rPr lang="en-US" sz="2000" dirty="0"/>
              <a:t>1: Adding signals, individual addresses and </a:t>
            </a:r>
            <a:r>
              <a:rPr lang="en-US" sz="2000" dirty="0" smtClean="0"/>
              <a:t>rotation </a:t>
            </a:r>
            <a:r>
              <a:rPr lang="en-US" sz="2000" dirty="0"/>
              <a:t>angles</a:t>
            </a:r>
            <a:r>
              <a:rPr lang="en-US" sz="2000" dirty="0" smtClean="0"/>
              <a:t>	2:03</a:t>
            </a:r>
            <a:endParaRPr lang="en-US" sz="2000" dirty="0"/>
          </a:p>
          <a:p>
            <a:pPr lvl="1">
              <a:tabLst>
                <a:tab pos="8251825" algn="r"/>
              </a:tabLst>
            </a:pPr>
            <a:r>
              <a:rPr lang="en-US" sz="2000" dirty="0" smtClean="0"/>
              <a:t>Step </a:t>
            </a:r>
            <a:r>
              <a:rPr lang="en-US" sz="2000" dirty="0"/>
              <a:t>2: Adding individual rotation speed</a:t>
            </a:r>
            <a:r>
              <a:rPr lang="en-US" sz="2000" dirty="0" smtClean="0"/>
              <a:t>	22:22</a:t>
            </a:r>
            <a:endParaRPr lang="en-US" sz="2000" dirty="0"/>
          </a:p>
          <a:p>
            <a:pPr>
              <a:tabLst>
                <a:tab pos="8251825" algn="r"/>
              </a:tabLst>
            </a:pPr>
            <a:r>
              <a:rPr lang="en-US" sz="2000" dirty="0" smtClean="0"/>
              <a:t>Summary	36:49</a:t>
            </a:r>
            <a:endParaRPr lang="en-US" sz="2000" dirty="0"/>
          </a:p>
          <a:p>
            <a:pPr marL="0" indent="0">
              <a:buNone/>
              <a:tabLst>
                <a:tab pos="8251825" algn="r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5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38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Materials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https://github.com/tanner87661/IoTT-Video18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101: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www.youtube.com/watch?v=BtLwoNJ6klE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102: </a:t>
            </a:r>
            <a:r>
              <a:rPr lang="en-US" sz="1200" dirty="0">
                <a:hlinkClick r:id="rId4"/>
              </a:rPr>
              <a:t>https://www.youtube.com/watch?v=YT3birSKLLU&amp;t=398s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103: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www.youtube.com/watch?v=EVm0qVJ56II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State Management: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www.youtube.com/watch?v=3VZgaJBrZD8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Layout </a:t>
            </a:r>
            <a:r>
              <a:rPr lang="en-US" sz="1200" dirty="0"/>
              <a:t>Intro Sequence Outdoor Layout: Beat </a:t>
            </a:r>
            <a:r>
              <a:rPr lang="en-US" sz="1200" dirty="0" err="1"/>
              <a:t>Deola</a:t>
            </a:r>
            <a:r>
              <a:rPr lang="en-US" sz="1200" dirty="0"/>
              <a:t>, Switzerland</a:t>
            </a:r>
            <a:r>
              <a:rPr lang="en-US" sz="1200" dirty="0" smtClean="0"/>
              <a:t>​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DCC Interface: If interested, send me a PM. I have some of the prototypes available for cost plus shipping.</a:t>
            </a:r>
          </a:p>
          <a:p>
            <a:pPr marL="0" indent="0">
              <a:buNone/>
            </a:pPr>
            <a:r>
              <a:rPr lang="en-US" sz="1200" dirty="0" smtClean="0"/>
              <a:t>Buck converter: </a:t>
            </a:r>
            <a:r>
              <a:rPr lang="en-US" sz="1200" dirty="0">
                <a:hlinkClick r:id="rId7"/>
              </a:rPr>
              <a:t>https://www.amazon.com/MCIGICM-step-down-Converter-3-0-40V-1-5-35V/dp/B06XZ1DKF2/ref=sr_1_5?keywords=buck+converter&amp;qid=1554521368&amp;s=gateway&amp;sr=8-5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Nano: </a:t>
            </a:r>
            <a:r>
              <a:rPr lang="en-US" sz="1200" dirty="0">
                <a:hlinkClick r:id="rId8"/>
              </a:rPr>
              <a:t>https://</a:t>
            </a:r>
            <a:r>
              <a:rPr lang="en-US" sz="1200" dirty="0" smtClean="0">
                <a:hlinkClick r:id="rId8"/>
              </a:rPr>
              <a:t>www.amazon.com/Keywish-Arduino-ATmega328P-Moudle-Compatible/dp/B07D12TWNZ/ref=sr_1_18?keywords=arduino+nano&amp;qid=1554521411&amp;s=gateway&amp;sr=8-18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PWM driver: </a:t>
            </a:r>
            <a:r>
              <a:rPr lang="en-US" sz="1200" dirty="0">
                <a:hlinkClick r:id="rId9"/>
              </a:rPr>
              <a:t>https://www.amazon.com/Onyehn-Channel-PCA9685-Arduino-Raspberry/dp/B07GJCPWW2/ref=pd_day0_hl_147_2/144-9269444-7135168?_</a:t>
            </a:r>
            <a:r>
              <a:rPr lang="en-US" sz="1200" dirty="0" smtClean="0">
                <a:hlinkClick r:id="rId9"/>
              </a:rPr>
              <a:t>encoding=UTF8&amp;pd_rd_i=B07GJCPWW2&amp;pd_rd_r=7c0128c8-581c-11e9-8362-b1c2d0dccc11&amp;pd_rd_w=ebl7B&amp;pd_rd_wg=XDjih&amp;pf_rd_p=ad07871c-e646-4161-82c7-5ed0d4c85b07&amp;pf_rd_r=MFZXEC12T0FFV415AHQ4&amp;psc=1&amp;refRID=MFZXEC12T0FFV415AHQ4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Micro Servos: </a:t>
            </a:r>
            <a:r>
              <a:rPr lang="en-US" sz="1200" dirty="0">
                <a:hlinkClick r:id="rId10"/>
              </a:rPr>
              <a:t>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16 channel Relay Driver Board: </a:t>
            </a:r>
            <a:r>
              <a:rPr lang="en-US" sz="1200" dirty="0">
                <a:hlinkClick r:id="rId11"/>
              </a:rPr>
              <a:t>https://</a:t>
            </a:r>
            <a:r>
              <a:rPr lang="en-US" sz="1200" dirty="0" smtClean="0">
                <a:hlinkClick r:id="rId11"/>
              </a:rPr>
              <a:t>www.iascaled.com/store/I2C-RELAY16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8 channel I2C Relay board: </a:t>
            </a:r>
            <a:r>
              <a:rPr lang="en-US" sz="1200" dirty="0">
                <a:hlinkClick r:id="rId12"/>
              </a:rPr>
              <a:t>https://www.tindie.com/products/jap/8-channel-relay-board-for-raspberry-pi-and-arduino/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1123950"/>
            <a:ext cx="7266494" cy="350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Nano Accessory Decoder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6694398" y="1508315"/>
            <a:ext cx="1280755" cy="3104702"/>
            <a:chOff x="6694398" y="1508315"/>
            <a:chExt cx="1280755" cy="3104702"/>
          </a:xfrm>
        </p:grpSpPr>
        <p:pic>
          <p:nvPicPr>
            <p:cNvPr id="1028" name="Picture 4" descr="Picture 1 of 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0" b="89920" l="9980" r="925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4" t="27804" r="6890" b="35194"/>
            <a:stretch/>
          </p:blipFill>
          <p:spPr bwMode="auto">
            <a:xfrm rot="16046522">
              <a:off x="5864116" y="2338597"/>
              <a:ext cx="2941320" cy="1280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6945858" y="4336018"/>
              <a:ext cx="947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PWM Driver</a:t>
              </a:r>
              <a:endParaRPr lang="en-US" sz="12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49040" y="1657350"/>
            <a:ext cx="2880360" cy="2955667"/>
            <a:chOff x="3749040" y="1657350"/>
            <a:chExt cx="2880360" cy="2955667"/>
          </a:xfrm>
        </p:grpSpPr>
        <p:pic>
          <p:nvPicPr>
            <p:cNvPr id="3" name="Picture 2" descr="Image result for arduino na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5" r="5280"/>
            <a:stretch/>
          </p:blipFill>
          <p:spPr bwMode="auto">
            <a:xfrm>
              <a:off x="3749040" y="1657350"/>
              <a:ext cx="2880360" cy="248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724400" y="4336018"/>
              <a:ext cx="1052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Arduino Nano</a:t>
              </a:r>
              <a:endParaRPr lang="en-US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0" y="2697718"/>
            <a:ext cx="1165860" cy="369332"/>
            <a:chOff x="0" y="2697718"/>
            <a:chExt cx="116586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0" y="2697718"/>
              <a:ext cx="111299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DCC Track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80060" y="2701290"/>
              <a:ext cx="685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80060" y="3067050"/>
              <a:ext cx="6858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962816" y="2754630"/>
            <a:ext cx="1359504" cy="1581388"/>
            <a:chOff x="1962816" y="2754630"/>
            <a:chExt cx="1359504" cy="158138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255520" y="4248150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2816" y="2754630"/>
              <a:ext cx="3003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484120" y="39433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263140" y="2754630"/>
              <a:ext cx="0" cy="15048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153316" y="4324350"/>
              <a:ext cx="1169004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62816" y="3038542"/>
              <a:ext cx="21336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322320" y="3928110"/>
              <a:ext cx="0" cy="40790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160936" y="3038542"/>
              <a:ext cx="0" cy="129747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990600" y="1215390"/>
            <a:ext cx="719029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0600" y="1352550"/>
            <a:ext cx="719029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5624" y="1151751"/>
            <a:ext cx="34977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  <a:endParaRPr lang="en-US" sz="1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483158" y="1215390"/>
            <a:ext cx="838200" cy="773668"/>
            <a:chOff x="2483158" y="1215390"/>
            <a:chExt cx="838200" cy="77366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2483158" y="1352550"/>
              <a:ext cx="0" cy="6351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21358" y="1215390"/>
              <a:ext cx="0" cy="77366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638800" y="1215390"/>
            <a:ext cx="838200" cy="1127760"/>
            <a:chOff x="5638800" y="1215390"/>
            <a:chExt cx="838200" cy="112776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5638800" y="2229114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867400" y="1352550"/>
              <a:ext cx="0" cy="88785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638800" y="2331482"/>
              <a:ext cx="83820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477000" y="1215390"/>
              <a:ext cx="0" cy="112776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7066288" y="1215390"/>
            <a:ext cx="533400" cy="426720"/>
            <a:chOff x="7066288" y="1215390"/>
            <a:chExt cx="533400" cy="426720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7599688" y="1352550"/>
              <a:ext cx="0" cy="27922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066288" y="1215390"/>
              <a:ext cx="0" cy="42672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933231" y="1509165"/>
            <a:ext cx="1134569" cy="2027616"/>
            <a:chOff x="7933231" y="1509165"/>
            <a:chExt cx="1134569" cy="2027616"/>
          </a:xfrm>
        </p:grpSpPr>
        <p:pic>
          <p:nvPicPr>
            <p:cNvPr id="1032" name="Picture 8" descr="https://images-na.ssl-images-amazon.com/images/I/51FsCokiFuL._SL1050_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31" y="1509165"/>
              <a:ext cx="1058369" cy="1058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8180894" y="2567285"/>
              <a:ext cx="886906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Connect up to </a:t>
              </a:r>
            </a:p>
            <a:p>
              <a:r>
                <a:rPr lang="en-US" sz="1200" dirty="0" smtClean="0"/>
                <a:t>16 Servos SG90</a:t>
              </a:r>
            </a:p>
            <a:p>
              <a:r>
                <a:rPr lang="en-US" sz="900" dirty="0"/>
                <a:t>3.5 - 8.4 Volts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1943634" y="2622374"/>
            <a:ext cx="2913984" cy="6858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33328" y="1972442"/>
            <a:ext cx="1061852" cy="2654475"/>
            <a:chOff x="1033328" y="1972442"/>
            <a:chExt cx="1061852" cy="2654475"/>
          </a:xfrm>
        </p:grpSpPr>
        <p:pic>
          <p:nvPicPr>
            <p:cNvPr id="1033" name="Picture 9" descr="C:\Users\Hans Tanner\OneDrive\IoTT\Video#17\Pictures\IMG_20190328_092326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30944" r="47103" b="30038"/>
            <a:stretch/>
          </p:blipFill>
          <p:spPr bwMode="auto">
            <a:xfrm rot="16200000">
              <a:off x="651158" y="2354612"/>
              <a:ext cx="1826191" cy="106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1033895" y="4349918"/>
              <a:ext cx="1034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DCC Interface</a:t>
              </a:r>
              <a:endParaRPr lang="en-US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881631" y="1509165"/>
            <a:ext cx="595369" cy="463277"/>
            <a:chOff x="5881631" y="1509165"/>
            <a:chExt cx="595369" cy="463277"/>
          </a:xfrm>
        </p:grpSpPr>
        <p:sp>
          <p:nvSpPr>
            <p:cNvPr id="124" name="Oval 123"/>
            <p:cNvSpPr/>
            <p:nvPr/>
          </p:nvSpPr>
          <p:spPr>
            <a:xfrm>
              <a:off x="5946574" y="1509165"/>
              <a:ext cx="463277" cy="463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60972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2496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5881631" y="1745531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6280853" y="1740176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/>
          <p:cNvGrpSpPr/>
          <p:nvPr/>
        </p:nvGrpSpPr>
        <p:grpSpPr>
          <a:xfrm>
            <a:off x="5663081" y="1481199"/>
            <a:ext cx="1842299" cy="1970782"/>
            <a:chOff x="5663081" y="1481199"/>
            <a:chExt cx="1842299" cy="1970782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5663081" y="3440686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6682548" y="1481199"/>
              <a:ext cx="0" cy="197078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6103684" y="3440686"/>
              <a:ext cx="60191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6667180" y="1504950"/>
              <a:ext cx="838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490652" y="1504950"/>
              <a:ext cx="0" cy="12682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2362201" y="1483608"/>
            <a:ext cx="1142999" cy="3129409"/>
            <a:chOff x="2362201" y="1483608"/>
            <a:chExt cx="1142999" cy="3129409"/>
          </a:xfrm>
        </p:grpSpPr>
        <p:grpSp>
          <p:nvGrpSpPr>
            <p:cNvPr id="112" name="Group 111"/>
            <p:cNvGrpSpPr/>
            <p:nvPr/>
          </p:nvGrpSpPr>
          <p:grpSpPr>
            <a:xfrm>
              <a:off x="2362201" y="1889522"/>
              <a:ext cx="1142999" cy="2723495"/>
              <a:chOff x="2362201" y="1889522"/>
              <a:chExt cx="1142999" cy="2723495"/>
            </a:xfrm>
          </p:grpSpPr>
          <p:pic>
            <p:nvPicPr>
              <p:cNvPr id="1030" name="Picture 6" descr="https://images-na.ssl-images-amazon.com/images/I/81Caia82X3L._SL1500_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80" t="39434" r="51897" b="36491"/>
              <a:stretch/>
            </p:blipFill>
            <p:spPr bwMode="auto">
              <a:xfrm rot="16200000">
                <a:off x="1824929" y="2426794"/>
                <a:ext cx="2130027" cy="1055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367644" y="4336018"/>
                <a:ext cx="1137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Buck Converter</a:t>
                </a:r>
                <a:endParaRPr lang="en-US" sz="1200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470592" y="1483608"/>
              <a:ext cx="866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 to 7.5V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281733" y="1631772"/>
            <a:ext cx="1125249" cy="1244778"/>
            <a:chOff x="6281733" y="1631772"/>
            <a:chExt cx="1125249" cy="1244778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6281733" y="1642111"/>
              <a:ext cx="990600" cy="111251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324600" y="1631772"/>
              <a:ext cx="1082382" cy="124477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1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 Tanner\OneDrive\IoTT\Video#17\Pictures\IMG_20190403_2117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0"/>
            <a:ext cx="51435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Decoder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Connects to DCC, no additional power supply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Individual Address for each Servo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 of full Switch and Signal Address Ranges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Adjustable Rotation Angles per Servo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Adjustable Rotation Speed per Servo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" y="161163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215017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" y="31230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" y="366158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2497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Verify that DCC Signal is decoded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Verify that Servos can be controlled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Build the bridge between DCC and Servos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Improve and add more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" y="286910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2482454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" y="188029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" y="128397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670"/>
            <a:ext cx="8305800" cy="339447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initial approach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Works, but…</a:t>
            </a:r>
          </a:p>
          <a:p>
            <a:pPr lvl="2"/>
            <a:r>
              <a:rPr lang="en-US" dirty="0" smtClean="0"/>
              <a:t>All Servos in a linear address range starting with first address</a:t>
            </a:r>
          </a:p>
          <a:p>
            <a:pPr lvl="2"/>
            <a:r>
              <a:rPr lang="en-US" dirty="0" smtClean="0"/>
              <a:t>Signal commands not handled at all</a:t>
            </a:r>
          </a:p>
          <a:p>
            <a:pPr lvl="2"/>
            <a:r>
              <a:rPr lang="en-US" dirty="0" smtClean="0"/>
              <a:t>All Servos with the same minimum and maximum rotation angles</a:t>
            </a:r>
          </a:p>
        </p:txBody>
      </p:sp>
      <p:sp>
        <p:nvSpPr>
          <p:cNvPr id="4" name="Chevron 3"/>
          <p:cNvSpPr/>
          <p:nvPr/>
        </p:nvSpPr>
        <p:spPr>
          <a:xfrm>
            <a:off x="2590800" y="1748918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343400" y="1748918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improvement</a:t>
            </a:r>
          </a:p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295400" y="1885950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400800" y="1885950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895600" y="18859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port based on 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648200" y="18859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specific rotation angle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improvement</a:t>
            </a:r>
          </a:p>
          <a:p>
            <a:endParaRPr lang="en-US" dirty="0"/>
          </a:p>
          <a:p>
            <a:pPr lvl="1"/>
            <a:r>
              <a:rPr lang="en-US" dirty="0" smtClean="0"/>
              <a:t>Better, but…</a:t>
            </a:r>
          </a:p>
          <a:p>
            <a:pPr lvl="1"/>
            <a:r>
              <a:rPr lang="en-US" dirty="0" smtClean="0"/>
              <a:t>Servos will always move using their maximum speed</a:t>
            </a:r>
          </a:p>
        </p:txBody>
      </p:sp>
      <p:sp>
        <p:nvSpPr>
          <p:cNvPr id="7" name="Chevron 6"/>
          <p:cNvSpPr/>
          <p:nvPr/>
        </p:nvSpPr>
        <p:spPr>
          <a:xfrm>
            <a:off x="1295400" y="1885950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400800" y="1885950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895600" y="18859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port based on 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648200" y="18859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specific rotation angle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Improvement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0" y="20002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1: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" y="269009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2:</a:t>
            </a:r>
            <a:endParaRPr lang="en-US" dirty="0"/>
          </a:p>
        </p:txBody>
      </p:sp>
      <p:sp>
        <p:nvSpPr>
          <p:cNvPr id="14" name="Chevron 13"/>
          <p:cNvSpPr/>
          <p:nvPr/>
        </p:nvSpPr>
        <p:spPr>
          <a:xfrm>
            <a:off x="1981200" y="1962150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7086600" y="1962150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581400" y="19621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port based on 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334000" y="1962150"/>
            <a:ext cx="18288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up specific rotation angle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981200" y="2647950"/>
            <a:ext cx="1676400" cy="457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Compare Target and Current Value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581400" y="2647950"/>
            <a:ext cx="1676400" cy="4572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Incremental Advance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181600" y="2647950"/>
            <a:ext cx="167640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Apply Timeout for Speed Control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83215</TotalTime>
  <Words>531</Words>
  <Application>Microsoft Office PowerPoint</Application>
  <PresentationFormat>On-screen Show (16:9)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Arduino Nano Accessory Decoder</vt:lpstr>
      <vt:lpstr>PowerPoint Presentation</vt:lpstr>
      <vt:lpstr>Servo Decoder Requirements</vt:lpstr>
      <vt:lpstr>Software Development Steps</vt:lpstr>
      <vt:lpstr>Building the Bridge</vt:lpstr>
      <vt:lpstr>Building the Bridge</vt:lpstr>
      <vt:lpstr>Building the Bridge</vt:lpstr>
      <vt:lpstr>Building the Bridge</vt:lpstr>
      <vt:lpstr>Building the Bridge</vt:lpstr>
      <vt:lpstr>Summary</vt:lpstr>
      <vt:lpstr>Table of Contents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525</cp:revision>
  <cp:lastPrinted>2019-03-27T14:26:58Z</cp:lastPrinted>
  <dcterms:created xsi:type="dcterms:W3CDTF">2006-08-16T00:00:00Z</dcterms:created>
  <dcterms:modified xsi:type="dcterms:W3CDTF">2019-04-09T01:10:01Z</dcterms:modified>
</cp:coreProperties>
</file>