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50" r:id="rId2"/>
    <p:sldId id="564" r:id="rId3"/>
    <p:sldId id="570" r:id="rId4"/>
    <p:sldId id="587" r:id="rId5"/>
    <p:sldId id="566" r:id="rId6"/>
    <p:sldId id="597" r:id="rId7"/>
    <p:sldId id="588" r:id="rId8"/>
    <p:sldId id="589" r:id="rId9"/>
    <p:sldId id="590" r:id="rId10"/>
    <p:sldId id="592" r:id="rId11"/>
    <p:sldId id="593" r:id="rId12"/>
    <p:sldId id="596" r:id="rId13"/>
    <p:sldId id="594" r:id="rId14"/>
    <p:sldId id="595" r:id="rId15"/>
    <p:sldId id="328" r:id="rId16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 autoAdjust="0"/>
    <p:restoredTop sz="94660"/>
  </p:normalViewPr>
  <p:slideViewPr>
    <p:cSldViewPr>
      <p:cViewPr varScale="1">
        <p:scale>
          <a:sx n="146" d="100"/>
          <a:sy n="146" d="100"/>
        </p:scale>
        <p:origin x="-888" y="-96"/>
      </p:cViewPr>
      <p:guideLst>
        <p:guide orient="horz" pos="12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7C10F6-FC36-4AB4-8B8F-557E9CB7AF1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972F2F-9B66-4947-9A71-DC9A4297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767263"/>
            <a:ext cx="175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Hans Tanner\Dropbox\Arduino\Projects\LNCTC_ESP32\data\iottlogolarg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565015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gp/product/B01N7I0W77/ref=ppx_yo_dt_b_asin_image_o00_s00?ie=UTF8&amp;psc=1" TargetMode="External"/><Relationship Id="rId13" Type="http://schemas.openxmlformats.org/officeDocument/2006/relationships/hyperlink" Target="https://dccwiki.com/Turnout_Motors" TargetMode="External"/><Relationship Id="rId3" Type="http://schemas.openxmlformats.org/officeDocument/2006/relationships/hyperlink" Target="https://www.youtube.com/watch?v=BtLwoNJ6klE" TargetMode="External"/><Relationship Id="rId7" Type="http://schemas.openxmlformats.org/officeDocument/2006/relationships/hyperlink" Target="https://www.amazon.com/MCIGICM-step-down-Converter-3-0-40V-1-5-35V/dp/B06XZ1DKF2/ref=sr_1_5?keywords=buck+converter&amp;qid=1554521368&amp;s=gateway&amp;sr=8-5" TargetMode="External"/><Relationship Id="rId12" Type="http://schemas.openxmlformats.org/officeDocument/2006/relationships/hyperlink" Target="https://www.amazon.com/gp/product/B07GRQWQF9/ref=ppx_yo_dt_b_asin_title_o01_s00?ie=UTF8&amp;psc=1" TargetMode="External"/><Relationship Id="rId2" Type="http://schemas.openxmlformats.org/officeDocument/2006/relationships/hyperlink" Target="https://github.com/tanner87661/IoTT-Video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VZgaJBrZD8" TargetMode="External"/><Relationship Id="rId11" Type="http://schemas.openxmlformats.org/officeDocument/2006/relationships/hyperlink" Target="https://www.amazon.com/gp/product/B0057OC66U/ref=ppx_yo_dt_b_asin_title_o01_s00?ie=UTF8&amp;psc=1" TargetMode="External"/><Relationship Id="rId5" Type="http://schemas.openxmlformats.org/officeDocument/2006/relationships/hyperlink" Target="https://www.youtube.com/watch?v=EVm0qVJ56II" TargetMode="External"/><Relationship Id="rId10" Type="http://schemas.openxmlformats.org/officeDocument/2006/relationships/hyperlink" Target="https://www.amazon.com/Micro-Helicopter-Airplane-Remote-Control/dp/B072V529YD/ref=pd_bxgy_60_img_2/144-9269444-7135168?_encoding=UTF8&amp;pd_rd_i=B072V529YD&amp;pd_rd_r=86eda38f-581c-11e9-9502-091092cc734e&amp;pd_rd_w=OfHyY&amp;pd_rd_wg=VPeRR&amp;pf_rd_p=a2006322-0bc0-4db9-a08e-d168c18ce6f0&amp;pf_rd_r=PTY6VGCE68SEB9VVHH2E&amp;psc=1&amp;refRID=PTY6VGCE68SEB9VVHH2E" TargetMode="External"/><Relationship Id="rId4" Type="http://schemas.openxmlformats.org/officeDocument/2006/relationships/hyperlink" Target="https://www.youtube.com/watch?v=YT3birSKLLU&amp;t=398s" TargetMode="External"/><Relationship Id="rId9" Type="http://schemas.openxmlformats.org/officeDocument/2006/relationships/hyperlink" Target="https://www.amazon.com/Onyehn-Channel-PCA9685-Arduino-Raspberry/dp/B07GJCPWW2/ref=pd_day0_hl_147_2/144-9269444-7135168?_encoding=UTF8&amp;pd_rd_i=B07GJCPWW2&amp;pd_rd_r=7c0128c8-581c-11e9-8362-b1c2d0dccc11&amp;pd_rd_w=ebl7B&amp;pd_rd_wg=XDjih&amp;pf_rd_p=ad07871c-e646-4161-82c7-5ed0d4c85b07&amp;pf_rd_r=MFZXEC12T0FFV415AHQ4&amp;psc=1&amp;refRID=MFZXEC12T0FFV415AHQ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s Tanner\OneDrive\IoTT\Video#19\Pictures\IMG_20190414_1618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050"/>
            <a:ext cx="9177867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380345"/>
            <a:ext cx="8839200" cy="470898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0000" b="1" dirty="0" smtClean="0">
                <a:ln w="50800"/>
                <a:solidFill>
                  <a:srgbClr val="FFFF00"/>
                </a:solidFill>
              </a:rPr>
              <a:t>DIY</a:t>
            </a:r>
          </a:p>
          <a:p>
            <a:pPr algn="ctr"/>
            <a:r>
              <a:rPr lang="en-US" sz="10000" b="1" dirty="0">
                <a:ln w="50800"/>
                <a:solidFill>
                  <a:srgbClr val="00B0F0"/>
                </a:solidFill>
              </a:rPr>
              <a:t>Switch Machine</a:t>
            </a:r>
          </a:p>
          <a:p>
            <a:pPr algn="ctr"/>
            <a:r>
              <a:rPr lang="en-US" sz="10000" b="1" dirty="0" smtClean="0">
                <a:ln w="50800"/>
                <a:solidFill>
                  <a:srgbClr val="FFFF00"/>
                </a:solidFill>
              </a:rPr>
              <a:t>DCC Decoder</a:t>
            </a:r>
            <a:r>
              <a:rPr lang="en-US" sz="8000" b="1" dirty="0" smtClean="0">
                <a:ln w="50800"/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 rot="19375740">
            <a:off x="-152881" y="351550"/>
            <a:ext cx="31902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3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1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Nano Accessory Decoder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2299" y="1276350"/>
            <a:ext cx="5739920" cy="276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028" name="Picture 4" descr="Picture 1 of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89920" l="9980" r="92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4" t="27804" r="6890" b="35194"/>
          <a:stretch/>
        </p:blipFill>
        <p:spPr bwMode="auto">
          <a:xfrm rot="10646522">
            <a:off x="5660730" y="1543004"/>
            <a:ext cx="2323395" cy="101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12"/>
          <p:cNvGrpSpPr/>
          <p:nvPr/>
        </p:nvGrpSpPr>
        <p:grpSpPr>
          <a:xfrm>
            <a:off x="2961427" y="1697691"/>
            <a:ext cx="2275242" cy="2377532"/>
            <a:chOff x="3749040" y="1657350"/>
            <a:chExt cx="2880360" cy="3009855"/>
          </a:xfrm>
        </p:grpSpPr>
        <p:pic>
          <p:nvPicPr>
            <p:cNvPr id="3" name="Picture 2" descr="Image result for arduino nan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5" r="5280"/>
            <a:stretch/>
          </p:blipFill>
          <p:spPr bwMode="auto">
            <a:xfrm>
              <a:off x="3749040" y="1657350"/>
              <a:ext cx="2880360" cy="248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724400" y="4336018"/>
              <a:ext cx="1242359" cy="33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Arduino Nano</a:t>
              </a:r>
              <a:endParaRPr lang="en-US" sz="11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0" y="2519492"/>
            <a:ext cx="920931" cy="307777"/>
            <a:chOff x="0" y="2697718"/>
            <a:chExt cx="1165860" cy="389633"/>
          </a:xfrm>
        </p:grpSpPr>
        <p:sp>
          <p:nvSpPr>
            <p:cNvPr id="10" name="TextBox 9"/>
            <p:cNvSpPr txBox="1"/>
            <p:nvPr/>
          </p:nvSpPr>
          <p:spPr>
            <a:xfrm>
              <a:off x="0" y="2697718"/>
              <a:ext cx="1148523" cy="389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DCC Track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80060" y="2701290"/>
              <a:ext cx="685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80060" y="3067050"/>
              <a:ext cx="6858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550460" y="2564450"/>
            <a:ext cx="1073894" cy="1249163"/>
            <a:chOff x="1962816" y="2754630"/>
            <a:chExt cx="1359504" cy="158138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255520" y="4248150"/>
              <a:ext cx="228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2816" y="2754630"/>
              <a:ext cx="3003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484120" y="39433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263140" y="2754630"/>
              <a:ext cx="0" cy="15048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153316" y="4324350"/>
              <a:ext cx="1169004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962816" y="3038542"/>
              <a:ext cx="213360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322320" y="3928110"/>
              <a:ext cx="0" cy="40790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160936" y="3038542"/>
              <a:ext cx="0" cy="129747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>
            <a:off x="782491" y="1348580"/>
            <a:ext cx="567972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2491" y="1456925"/>
            <a:ext cx="567972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6963" y="1298310"/>
            <a:ext cx="33695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5V</a:t>
            </a:r>
            <a:endParaRPr lang="en-US" sz="11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961486" y="1348580"/>
            <a:ext cx="662108" cy="611133"/>
            <a:chOff x="2483158" y="1215390"/>
            <a:chExt cx="838200" cy="77366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2483158" y="1352550"/>
              <a:ext cx="0" cy="63517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21358" y="1215390"/>
              <a:ext cx="0" cy="77366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/>
          <p:cNvCxnSpPr/>
          <p:nvPr/>
        </p:nvCxnSpPr>
        <p:spPr>
          <a:xfrm>
            <a:off x="4454178" y="2149336"/>
            <a:ext cx="18057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634753" y="1456925"/>
            <a:ext cx="0" cy="70133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54178" y="2230198"/>
            <a:ext cx="662108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116286" y="1348580"/>
            <a:ext cx="0" cy="89083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8120433" y="900655"/>
            <a:ext cx="896214" cy="1559101"/>
            <a:chOff x="7933232" y="1509165"/>
            <a:chExt cx="1134569" cy="1973755"/>
          </a:xfrm>
        </p:grpSpPr>
        <p:pic>
          <p:nvPicPr>
            <p:cNvPr id="1032" name="Picture 8" descr="https://images-na.ssl-images-amazon.com/images/I/51FsCokiFuL._SL1050_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721" y="1509165"/>
              <a:ext cx="1058369" cy="1058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7933232" y="2567285"/>
              <a:ext cx="1134569" cy="91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 up to 16 Servos SG90</a:t>
              </a:r>
            </a:p>
            <a:p>
              <a:r>
                <a:rPr lang="en-US" sz="800" dirty="0"/>
                <a:t>3.5 - 8.4 Volts</a:t>
              </a: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flipV="1">
            <a:off x="1535308" y="2459979"/>
            <a:ext cx="2301802" cy="54172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16242" y="1946587"/>
            <a:ext cx="970585" cy="2139616"/>
            <a:chOff x="1033328" y="1972442"/>
            <a:chExt cx="1228719" cy="2708663"/>
          </a:xfrm>
        </p:grpSpPr>
        <p:pic>
          <p:nvPicPr>
            <p:cNvPr id="1033" name="Picture 9" descr="C:\Users\Hans Tanner\OneDrive\IoTT\Video#17\Pictures\IMG_20190328_092326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30944" r="47103" b="30038"/>
            <a:stretch/>
          </p:blipFill>
          <p:spPr bwMode="auto">
            <a:xfrm rot="16200000">
              <a:off x="651158" y="2354612"/>
              <a:ext cx="1826191" cy="106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/>
            <p:cNvSpPr txBox="1"/>
            <p:nvPr/>
          </p:nvSpPr>
          <p:spPr>
            <a:xfrm>
              <a:off x="1033895" y="4349918"/>
              <a:ext cx="1228152" cy="33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DCC Interface</a:t>
              </a:r>
              <a:endParaRPr lang="en-US" sz="11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645994" y="1580637"/>
            <a:ext cx="470291" cy="365950"/>
            <a:chOff x="5881631" y="1509165"/>
            <a:chExt cx="595369" cy="463277"/>
          </a:xfrm>
        </p:grpSpPr>
        <p:sp>
          <p:nvSpPr>
            <p:cNvPr id="124" name="Oval 123"/>
            <p:cNvSpPr/>
            <p:nvPr/>
          </p:nvSpPr>
          <p:spPr>
            <a:xfrm>
              <a:off x="5946574" y="1509165"/>
              <a:ext cx="463277" cy="463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6097217" y="15811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249617" y="15811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5881631" y="1745531"/>
              <a:ext cx="1961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6280853" y="1740176"/>
              <a:ext cx="1961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Arrow Connector 135"/>
          <p:cNvCxnSpPr/>
          <p:nvPr/>
        </p:nvCxnSpPr>
        <p:spPr>
          <a:xfrm>
            <a:off x="4473358" y="3106377"/>
            <a:ext cx="18057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278651" y="1912672"/>
            <a:ext cx="0" cy="120262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821397" y="3106377"/>
            <a:ext cx="47546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249845" y="1926427"/>
            <a:ext cx="52854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/>
          <p:cNvGrpSpPr/>
          <p:nvPr/>
        </p:nvGrpSpPr>
        <p:grpSpPr>
          <a:xfrm>
            <a:off x="1865940" y="1560450"/>
            <a:ext cx="1069015" cy="2514774"/>
            <a:chOff x="2362201" y="1483608"/>
            <a:chExt cx="1353328" cy="3183597"/>
          </a:xfrm>
        </p:grpSpPr>
        <p:grpSp>
          <p:nvGrpSpPr>
            <p:cNvPr id="112" name="Group 111"/>
            <p:cNvGrpSpPr/>
            <p:nvPr/>
          </p:nvGrpSpPr>
          <p:grpSpPr>
            <a:xfrm>
              <a:off x="2362201" y="1889522"/>
              <a:ext cx="1353328" cy="2777683"/>
              <a:chOff x="2362201" y="1889522"/>
              <a:chExt cx="1353328" cy="2777683"/>
            </a:xfrm>
          </p:grpSpPr>
          <p:pic>
            <p:nvPicPr>
              <p:cNvPr id="1030" name="Picture 6" descr="https://images-na.ssl-images-amazon.com/images/I/81Caia82X3L._SL1500_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80" t="39434" r="51897" b="36491"/>
              <a:stretch/>
            </p:blipFill>
            <p:spPr bwMode="auto">
              <a:xfrm rot="16200000">
                <a:off x="1824929" y="2426794"/>
                <a:ext cx="2130027" cy="1055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367645" y="4336018"/>
                <a:ext cx="1347884" cy="331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Buck Converter</a:t>
                </a:r>
                <a:endParaRPr lang="en-US" sz="1100" dirty="0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2470592" y="1483608"/>
              <a:ext cx="1025220" cy="33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Set to 7.5V</a:t>
              </a:r>
              <a:endParaRPr lang="en-US" sz="11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962036" y="2025543"/>
            <a:ext cx="829162" cy="622407"/>
            <a:chOff x="6281733" y="2072396"/>
            <a:chExt cx="1049685" cy="787941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6281733" y="2167538"/>
              <a:ext cx="1049685" cy="587093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324600" y="2072396"/>
              <a:ext cx="947734" cy="78794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5650705" y="1428750"/>
            <a:ext cx="0" cy="3933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5621073" y="1833560"/>
            <a:ext cx="154939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oup 1024"/>
          <p:cNvGrpSpPr/>
          <p:nvPr/>
        </p:nvGrpSpPr>
        <p:grpSpPr>
          <a:xfrm>
            <a:off x="7524092" y="2480196"/>
            <a:ext cx="1615554" cy="2033247"/>
            <a:chOff x="7524092" y="2480196"/>
            <a:chExt cx="1615554" cy="2033247"/>
          </a:xfrm>
        </p:grpSpPr>
        <p:pic>
          <p:nvPicPr>
            <p:cNvPr id="17" name="Picture 4" descr="https://images-na.ssl-images-amazon.com/images/I/51eslz61MlL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6800" b="73000" l="5400" r="93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092" y="2480196"/>
              <a:ext cx="1615554" cy="161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7919808" y="3744002"/>
              <a:ext cx="10717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 up to 8 Tortoises or Double Magnet Drives</a:t>
              </a:r>
              <a:endParaRPr lang="en-US" sz="800" dirty="0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5715000" y="3028564"/>
            <a:ext cx="1826622" cy="795396"/>
            <a:chOff x="5715000" y="3028564"/>
            <a:chExt cx="1826622" cy="795396"/>
          </a:xfrm>
        </p:grpSpPr>
        <p:pic>
          <p:nvPicPr>
            <p:cNvPr id="1026" name="Picture 2" descr="https://images-na.ssl-images-amazon.com/images/I/61rjs-r-fqL._SL1000_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7" t="39477" r="6657" b="35214"/>
            <a:stretch/>
          </p:blipFill>
          <p:spPr bwMode="auto">
            <a:xfrm rot="10800000">
              <a:off x="5715000" y="3028564"/>
              <a:ext cx="1826622" cy="53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6096000" y="3562350"/>
              <a:ext cx="1260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I2C GPIO Expander</a:t>
              </a:r>
              <a:endParaRPr lang="en-US" sz="1100" dirty="0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4995897" y="2605007"/>
            <a:ext cx="871503" cy="696157"/>
            <a:chOff x="4995897" y="2605007"/>
            <a:chExt cx="871503" cy="696157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4995897" y="2605007"/>
              <a:ext cx="871503" cy="652543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995897" y="2688771"/>
              <a:ext cx="795305" cy="612393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428419" y="241935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PWM Driver</a:t>
            </a:r>
            <a:endParaRPr lang="en-US" sz="11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4439193" y="2356063"/>
            <a:ext cx="3322630" cy="749087"/>
            <a:chOff x="4439193" y="2356063"/>
            <a:chExt cx="3322630" cy="749087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5063243" y="2831516"/>
              <a:ext cx="269858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5071088" y="2356063"/>
              <a:ext cx="0" cy="49788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772425" y="2373633"/>
              <a:ext cx="2986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439193" y="2373633"/>
              <a:ext cx="1805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686825" y="3105150"/>
              <a:ext cx="1805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5400000">
              <a:off x="7662519" y="2897169"/>
              <a:ext cx="1805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715001" y="2853954"/>
              <a:ext cx="0" cy="21623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Group 1037"/>
          <p:cNvGrpSpPr/>
          <p:nvPr/>
        </p:nvGrpSpPr>
        <p:grpSpPr>
          <a:xfrm>
            <a:off x="5573177" y="1324770"/>
            <a:ext cx="2179629" cy="2009584"/>
            <a:chOff x="5573177" y="1324770"/>
            <a:chExt cx="2179629" cy="2009584"/>
          </a:xfrm>
        </p:grpSpPr>
        <p:grpSp>
          <p:nvGrpSpPr>
            <p:cNvPr id="126" name="Group 125"/>
            <p:cNvGrpSpPr/>
            <p:nvPr/>
          </p:nvGrpSpPr>
          <p:grpSpPr>
            <a:xfrm>
              <a:off x="5573177" y="1324770"/>
              <a:ext cx="304800" cy="1856580"/>
              <a:chOff x="5573177" y="1324770"/>
              <a:chExt cx="304800" cy="1856580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5592351" y="1324770"/>
                <a:ext cx="0" cy="185658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5573177" y="2266950"/>
                <a:ext cx="215793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573177" y="3181350"/>
                <a:ext cx="30480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7" name="Group 1036"/>
            <p:cNvGrpSpPr/>
            <p:nvPr/>
          </p:nvGrpSpPr>
          <p:grpSpPr>
            <a:xfrm>
              <a:off x="5621073" y="2711829"/>
              <a:ext cx="2131733" cy="622525"/>
              <a:chOff x="5621073" y="2711829"/>
              <a:chExt cx="2131733" cy="622525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H="1" flipV="1">
                <a:off x="5621073" y="2711829"/>
                <a:ext cx="1998927" cy="1053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7612380" y="2723221"/>
                <a:ext cx="0" cy="611133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7600406" y="3304974"/>
                <a:ext cx="15240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Left-Right Arrow 109"/>
          <p:cNvSpPr/>
          <p:nvPr/>
        </p:nvSpPr>
        <p:spPr>
          <a:xfrm>
            <a:off x="6944777" y="3105150"/>
            <a:ext cx="827623" cy="53638"/>
          </a:xfrm>
          <a:prstGeom prst="left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/>
              <a:t>the </a:t>
            </a:r>
            <a:r>
              <a:rPr lang="en-US" dirty="0" smtClean="0"/>
              <a:t>Library Adafruit_MCP23017</a:t>
            </a:r>
          </a:p>
          <a:p>
            <a:r>
              <a:rPr lang="en-US" dirty="0" smtClean="0"/>
              <a:t>Use and Improve the Toggle Example</a:t>
            </a:r>
          </a:p>
        </p:txBody>
      </p:sp>
    </p:spTree>
    <p:extLst>
      <p:ext uri="{BB962C8B-B14F-4D97-AF65-F5344CB8AC3E}">
        <p14:creationId xmlns:p14="http://schemas.microsoft.com/office/powerpoint/2010/main" val="276320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Improvement: Preparation</a:t>
            </a:r>
          </a:p>
          <a:p>
            <a:pPr lvl="1"/>
            <a:r>
              <a:rPr lang="en-US" dirty="0" smtClean="0"/>
              <a:t>Individual Rotation Speed in each direction</a:t>
            </a:r>
          </a:p>
          <a:p>
            <a:pPr lvl="1"/>
            <a:r>
              <a:rPr lang="en-US" dirty="0" smtClean="0"/>
              <a:t>Configurable Port Address</a:t>
            </a:r>
          </a:p>
          <a:p>
            <a:pPr lvl="1"/>
            <a:r>
              <a:rPr lang="en-US" dirty="0" smtClean="0"/>
              <a:t>Preparation for adding Relay Board</a:t>
            </a:r>
          </a:p>
          <a:p>
            <a:pPr lvl="2"/>
            <a:r>
              <a:rPr lang="en-US" dirty="0" smtClean="0"/>
              <a:t>Adding a </a:t>
            </a:r>
            <a:r>
              <a:rPr lang="en-US" dirty="0" err="1" smtClean="0"/>
              <a:t>driveType</a:t>
            </a:r>
            <a:r>
              <a:rPr lang="en-US" dirty="0" smtClean="0"/>
              <a:t> Configuration Variable</a:t>
            </a:r>
          </a:p>
          <a:p>
            <a:pPr lvl="2"/>
            <a:r>
              <a:rPr lang="en-US" dirty="0" smtClean="0"/>
              <a:t>Adding a Structure for type specific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Fourth Improvement: Adding Relay Support</a:t>
            </a:r>
          </a:p>
          <a:p>
            <a:pPr lvl="1"/>
            <a:r>
              <a:rPr lang="en-US" dirty="0" smtClean="0"/>
              <a:t>Blocking out Signal Commands</a:t>
            </a:r>
          </a:p>
          <a:p>
            <a:pPr lvl="1"/>
            <a:r>
              <a:rPr lang="en-US" dirty="0" smtClean="0"/>
              <a:t>Differences between Relay and Servo Control</a:t>
            </a:r>
          </a:p>
          <a:p>
            <a:pPr lvl="2"/>
            <a:r>
              <a:rPr lang="en-US" dirty="0" smtClean="0"/>
              <a:t>On/off vs. continuous position command</a:t>
            </a:r>
          </a:p>
          <a:p>
            <a:pPr lvl="2"/>
            <a:r>
              <a:rPr lang="en-US" dirty="0" smtClean="0"/>
              <a:t>Relays can be retriggered</a:t>
            </a:r>
          </a:p>
          <a:p>
            <a:pPr lvl="1"/>
            <a:r>
              <a:rPr lang="en-US" dirty="0" smtClean="0"/>
              <a:t>Implementing Relay Control</a:t>
            </a:r>
          </a:p>
          <a:p>
            <a:pPr lvl="1"/>
            <a:r>
              <a:rPr lang="en-US" dirty="0" smtClean="0"/>
              <a:t>Testing and Performance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Servo Decoder Requirements 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Supports Slow Motion Switch Machines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Supports 3 w</a:t>
            </a:r>
            <a:r>
              <a:rPr lang="en-US" dirty="0"/>
              <a:t>ire Solenoid Switch Machines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Supports </a:t>
            </a:r>
            <a:r>
              <a:rPr lang="en-US" dirty="0"/>
              <a:t>2 </a:t>
            </a:r>
            <a:r>
              <a:rPr lang="en-US" dirty="0" smtClean="0"/>
              <a:t>wire </a:t>
            </a:r>
            <a:r>
              <a:rPr lang="en-US" dirty="0"/>
              <a:t>Solenoid Switch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748" y="184201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748" y="242893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24783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839200" cy="438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 smtClean="0"/>
              <a:t>Additional </a:t>
            </a:r>
            <a:r>
              <a:rPr lang="en-US" sz="1200" dirty="0"/>
              <a:t>Materials on </a:t>
            </a:r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github.com/tanner87661/IoTT-Video19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101: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www.youtube.com/watch?v=BtLwoNJ6klE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102: </a:t>
            </a:r>
            <a:r>
              <a:rPr lang="en-US" sz="1200" dirty="0">
                <a:hlinkClick r:id="rId4"/>
              </a:rPr>
              <a:t>https://www.youtube.com/watch?v=YT3birSKLLU&amp;t=398s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103: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www.youtube.com/watch?v=EVm0qVJ56II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State Management: </a:t>
            </a:r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www.youtube.com/watch?v=3VZgaJBrZD8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Layout </a:t>
            </a:r>
            <a:r>
              <a:rPr lang="en-US" sz="1200" dirty="0"/>
              <a:t>Intro Sequence Outdoor Layout: Beat </a:t>
            </a:r>
            <a:r>
              <a:rPr lang="en-US" sz="1200" dirty="0" err="1"/>
              <a:t>Deola</a:t>
            </a:r>
            <a:r>
              <a:rPr lang="en-US" sz="1200" dirty="0"/>
              <a:t>, Switzerland</a:t>
            </a:r>
            <a:r>
              <a:rPr lang="en-US" sz="1200" dirty="0" smtClean="0"/>
              <a:t>​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DCC Interface: If interested, send me a PM. I have some of the prototypes available for cost plus shipping.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Buck converter: </a:t>
            </a:r>
            <a:r>
              <a:rPr lang="en-US" sz="1200" dirty="0">
                <a:hlinkClick r:id="rId7"/>
              </a:rPr>
              <a:t>https://www.amazon.com/MCIGICM-step-down-Converter-3-0-40V-1-5-35V/dp/B06XZ1DKF2/ref=sr_1_5?keywords=buck+converter&amp;qid=1554521368&amp;s=gateway&amp;sr=8-5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Nano: </a:t>
            </a:r>
            <a:r>
              <a:rPr lang="en-US" sz="1200" dirty="0">
                <a:hlinkClick r:id="rId8"/>
              </a:rPr>
              <a:t>https://www.amazon.com/gp/product/B01N7I0W77/ref=ppx_yo_dt_b_asin_image_o00_s00?ie=UTF8&amp;psc=1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PWM driver: </a:t>
            </a:r>
            <a:r>
              <a:rPr lang="en-US" sz="1200" dirty="0">
                <a:hlinkClick r:id="rId9"/>
              </a:rPr>
              <a:t>https://www.amazon.com/Onyehn-Channel-PCA9685-Arduino-Raspberry/dp/B07GJCPWW2/ref=pd_day0_hl_147_2/144-9269444-7135168?_</a:t>
            </a:r>
            <a:r>
              <a:rPr lang="en-US" sz="1200" dirty="0" smtClean="0">
                <a:hlinkClick r:id="rId9"/>
              </a:rPr>
              <a:t>encoding=UTF8&amp;pd_rd_i=B07GJCPWW2&amp;pd_rd_r=7c0128c8-581c-11e9-8362-b1c2d0dccc11&amp;pd_rd_w=ebl7B&amp;pd_rd_wg=XDjih&amp;pf_rd_p=ad07871c-e646-4161-82c7-5ed0d4c85b07&amp;pf_rd_r=MFZXEC12T0FFV415AHQ4&amp;psc=1&amp;refRID=MFZXEC12T0FFV415AHQ4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Micro Servos: </a:t>
            </a:r>
            <a:r>
              <a:rPr lang="en-US" sz="1200" dirty="0">
                <a:hlinkClick r:id="rId10"/>
              </a:rPr>
              <a:t>https://www.amazon.com/Micro-Helicopter-Airplane-Remote-Control/dp/B072V529YD/ref=pd_bxgy_60_img_2/144-9269444-7135168?_encoding=UTF8&amp;pd_rd_i=B072V529YD&amp;pd_rd_r=86eda38f-581c-11e9-9502-091092cc734e&amp;pd_rd_w=OfHyY&amp;pd_rd_wg=VPeRR&amp;pf_rd_p=a2006322-0bc0-4db9-a08e-d168c18ce6f0&amp;pf_rd_r=PTY6VGCE68SEB9VVHH2E&amp;psc=1&amp;refRID=PTY6VGCE68SEB9VVHH2E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16 Channel Relay Board: </a:t>
            </a:r>
            <a:r>
              <a:rPr lang="en-US" sz="1200" dirty="0">
                <a:hlinkClick r:id="rId11"/>
              </a:rPr>
              <a:t>https://</a:t>
            </a:r>
            <a:r>
              <a:rPr lang="en-US" sz="1200" dirty="0" smtClean="0">
                <a:hlinkClick r:id="rId11"/>
              </a:rPr>
              <a:t>www.amazon.com/gp/product/B0057OC66U/ref=ppx_yo_dt_b_asin_title_o01_s00?ie=UTF8&amp;psc=1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16 bit GPIO Expander:  </a:t>
            </a:r>
            <a:r>
              <a:rPr lang="en-US" sz="1200" dirty="0">
                <a:hlinkClick r:id="rId12"/>
              </a:rPr>
              <a:t>https://www.amazon.com/gp/product/B07GRQWQF9/ref=ppx_yo_dt_b_asin_title_o01_s00?ie=UTF8&amp;psc=1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Turnout Motors: </a:t>
            </a:r>
            <a:r>
              <a:rPr lang="en-US" sz="1200" dirty="0">
                <a:hlinkClick r:id="rId13"/>
              </a:rPr>
              <a:t>https://dccwiki.com/Turnout_Motors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7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Nano Accessory Decoder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2299" y="1276350"/>
            <a:ext cx="5739920" cy="276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028" name="Picture 4" descr="Picture 1 of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89920" l="9980" r="92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4" t="27804" r="6890" b="35194"/>
          <a:stretch/>
        </p:blipFill>
        <p:spPr bwMode="auto">
          <a:xfrm rot="10646522">
            <a:off x="5660730" y="1543004"/>
            <a:ext cx="2323395" cy="101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12"/>
          <p:cNvGrpSpPr/>
          <p:nvPr/>
        </p:nvGrpSpPr>
        <p:grpSpPr>
          <a:xfrm>
            <a:off x="2961427" y="1697691"/>
            <a:ext cx="2275242" cy="2377532"/>
            <a:chOff x="3749040" y="1657350"/>
            <a:chExt cx="2880360" cy="3009855"/>
          </a:xfrm>
        </p:grpSpPr>
        <p:pic>
          <p:nvPicPr>
            <p:cNvPr id="3" name="Picture 2" descr="Image result for arduino nan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5" r="5280"/>
            <a:stretch/>
          </p:blipFill>
          <p:spPr bwMode="auto">
            <a:xfrm>
              <a:off x="3749040" y="1657350"/>
              <a:ext cx="2880360" cy="248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724400" y="4336018"/>
              <a:ext cx="1242359" cy="33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Arduino Nano</a:t>
              </a:r>
              <a:endParaRPr lang="en-US" sz="11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0" y="2519492"/>
            <a:ext cx="920931" cy="307777"/>
            <a:chOff x="0" y="2697718"/>
            <a:chExt cx="1165860" cy="389633"/>
          </a:xfrm>
        </p:grpSpPr>
        <p:sp>
          <p:nvSpPr>
            <p:cNvPr id="10" name="TextBox 9"/>
            <p:cNvSpPr txBox="1"/>
            <p:nvPr/>
          </p:nvSpPr>
          <p:spPr>
            <a:xfrm>
              <a:off x="0" y="2697718"/>
              <a:ext cx="1148523" cy="389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DCC Track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80060" y="2701290"/>
              <a:ext cx="685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80060" y="3067050"/>
              <a:ext cx="6858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550460" y="2564450"/>
            <a:ext cx="1073894" cy="1249163"/>
            <a:chOff x="1962816" y="2754630"/>
            <a:chExt cx="1359504" cy="158138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255520" y="4248150"/>
              <a:ext cx="228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2816" y="2754630"/>
              <a:ext cx="3003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484120" y="39433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263140" y="2754630"/>
              <a:ext cx="0" cy="15048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153316" y="4324350"/>
              <a:ext cx="1169004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962816" y="3038542"/>
              <a:ext cx="213360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322320" y="3928110"/>
              <a:ext cx="0" cy="40790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160936" y="3038542"/>
              <a:ext cx="0" cy="129747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>
            <a:off x="782491" y="1348580"/>
            <a:ext cx="567972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2491" y="1456925"/>
            <a:ext cx="567972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6963" y="1298310"/>
            <a:ext cx="33695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5V</a:t>
            </a:r>
            <a:endParaRPr lang="en-US" sz="11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961486" y="1348580"/>
            <a:ext cx="662108" cy="611133"/>
            <a:chOff x="2483158" y="1215390"/>
            <a:chExt cx="838200" cy="77366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2483158" y="1352550"/>
              <a:ext cx="0" cy="63517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21358" y="1215390"/>
              <a:ext cx="0" cy="77366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/>
          <p:cNvCxnSpPr/>
          <p:nvPr/>
        </p:nvCxnSpPr>
        <p:spPr>
          <a:xfrm>
            <a:off x="4454178" y="2149336"/>
            <a:ext cx="18057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634753" y="1456925"/>
            <a:ext cx="0" cy="70133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54178" y="2230198"/>
            <a:ext cx="662108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116286" y="1348580"/>
            <a:ext cx="0" cy="89083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8120433" y="900655"/>
            <a:ext cx="896214" cy="1559101"/>
            <a:chOff x="7933232" y="1509165"/>
            <a:chExt cx="1134569" cy="1973755"/>
          </a:xfrm>
        </p:grpSpPr>
        <p:pic>
          <p:nvPicPr>
            <p:cNvPr id="1032" name="Picture 8" descr="https://images-na.ssl-images-amazon.com/images/I/51FsCokiFuL._SL1050_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721" y="1509165"/>
              <a:ext cx="1058369" cy="1058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7933232" y="2567285"/>
              <a:ext cx="1134569" cy="91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 up to 16 Servos SG90</a:t>
              </a:r>
            </a:p>
            <a:p>
              <a:r>
                <a:rPr lang="en-US" sz="800" dirty="0"/>
                <a:t>3.5 - 8.4 Volts</a:t>
              </a: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flipV="1">
            <a:off x="1535308" y="2459979"/>
            <a:ext cx="2301802" cy="54172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16242" y="1946587"/>
            <a:ext cx="970585" cy="2139616"/>
            <a:chOff x="1033328" y="1972442"/>
            <a:chExt cx="1228719" cy="2708663"/>
          </a:xfrm>
        </p:grpSpPr>
        <p:pic>
          <p:nvPicPr>
            <p:cNvPr id="1033" name="Picture 9" descr="C:\Users\Hans Tanner\OneDrive\IoTT\Video#17\Pictures\IMG_20190328_092326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30944" r="47103" b="30038"/>
            <a:stretch/>
          </p:blipFill>
          <p:spPr bwMode="auto">
            <a:xfrm rot="16200000">
              <a:off x="651158" y="2354612"/>
              <a:ext cx="1826191" cy="106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/>
            <p:cNvSpPr txBox="1"/>
            <p:nvPr/>
          </p:nvSpPr>
          <p:spPr>
            <a:xfrm>
              <a:off x="1033895" y="4349918"/>
              <a:ext cx="1228152" cy="33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DCC Interface</a:t>
              </a:r>
              <a:endParaRPr lang="en-US" sz="11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645994" y="1580637"/>
            <a:ext cx="470291" cy="365950"/>
            <a:chOff x="5881631" y="1509165"/>
            <a:chExt cx="595369" cy="463277"/>
          </a:xfrm>
        </p:grpSpPr>
        <p:sp>
          <p:nvSpPr>
            <p:cNvPr id="124" name="Oval 123"/>
            <p:cNvSpPr/>
            <p:nvPr/>
          </p:nvSpPr>
          <p:spPr>
            <a:xfrm>
              <a:off x="5946574" y="1509165"/>
              <a:ext cx="463277" cy="463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6097217" y="15811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249617" y="15811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5881631" y="1745531"/>
              <a:ext cx="1961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6280853" y="1740176"/>
              <a:ext cx="1961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Arrow Connector 135"/>
          <p:cNvCxnSpPr/>
          <p:nvPr/>
        </p:nvCxnSpPr>
        <p:spPr>
          <a:xfrm>
            <a:off x="4473358" y="3106377"/>
            <a:ext cx="18057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278651" y="1912672"/>
            <a:ext cx="0" cy="120262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821397" y="3106377"/>
            <a:ext cx="47546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249845" y="1926427"/>
            <a:ext cx="52854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/>
          <p:cNvGrpSpPr/>
          <p:nvPr/>
        </p:nvGrpSpPr>
        <p:grpSpPr>
          <a:xfrm>
            <a:off x="1865940" y="1560450"/>
            <a:ext cx="1069015" cy="2514774"/>
            <a:chOff x="2362201" y="1483608"/>
            <a:chExt cx="1353328" cy="3183597"/>
          </a:xfrm>
        </p:grpSpPr>
        <p:grpSp>
          <p:nvGrpSpPr>
            <p:cNvPr id="112" name="Group 111"/>
            <p:cNvGrpSpPr/>
            <p:nvPr/>
          </p:nvGrpSpPr>
          <p:grpSpPr>
            <a:xfrm>
              <a:off x="2362201" y="1889522"/>
              <a:ext cx="1353328" cy="2777683"/>
              <a:chOff x="2362201" y="1889522"/>
              <a:chExt cx="1353328" cy="2777683"/>
            </a:xfrm>
          </p:grpSpPr>
          <p:pic>
            <p:nvPicPr>
              <p:cNvPr id="1030" name="Picture 6" descr="https://images-na.ssl-images-amazon.com/images/I/81Caia82X3L._SL1500_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80" t="39434" r="51897" b="36491"/>
              <a:stretch/>
            </p:blipFill>
            <p:spPr bwMode="auto">
              <a:xfrm rot="16200000">
                <a:off x="1824929" y="2426794"/>
                <a:ext cx="2130027" cy="1055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367645" y="4336018"/>
                <a:ext cx="1347884" cy="331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Buck Converter</a:t>
                </a:r>
                <a:endParaRPr lang="en-US" sz="1100" dirty="0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2470592" y="1483608"/>
              <a:ext cx="1025220" cy="33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Set to 7.5V</a:t>
              </a:r>
              <a:endParaRPr lang="en-US" sz="11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962036" y="2025543"/>
            <a:ext cx="829162" cy="622407"/>
            <a:chOff x="6281733" y="2072396"/>
            <a:chExt cx="1049685" cy="787941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6281733" y="2167538"/>
              <a:ext cx="1049685" cy="587093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324600" y="2072396"/>
              <a:ext cx="947734" cy="78794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5650705" y="1428750"/>
            <a:ext cx="0" cy="3933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5621073" y="1833560"/>
            <a:ext cx="154939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oup 1024"/>
          <p:cNvGrpSpPr/>
          <p:nvPr/>
        </p:nvGrpSpPr>
        <p:grpSpPr>
          <a:xfrm>
            <a:off x="7524092" y="2480196"/>
            <a:ext cx="1615554" cy="2033247"/>
            <a:chOff x="7524092" y="2480196"/>
            <a:chExt cx="1615554" cy="2033247"/>
          </a:xfrm>
        </p:grpSpPr>
        <p:pic>
          <p:nvPicPr>
            <p:cNvPr id="17" name="Picture 4" descr="https://images-na.ssl-images-amazon.com/images/I/51eslz61MlL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6800" b="73000" l="5400" r="93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092" y="2480196"/>
              <a:ext cx="1615554" cy="161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7919808" y="3744002"/>
              <a:ext cx="10717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Connect up to 8 Tortoises or Double Magnet Drives</a:t>
              </a:r>
              <a:endParaRPr lang="en-US" sz="800" dirty="0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5715000" y="3028564"/>
            <a:ext cx="1826622" cy="795396"/>
            <a:chOff x="5715000" y="3028564"/>
            <a:chExt cx="1826622" cy="795396"/>
          </a:xfrm>
        </p:grpSpPr>
        <p:pic>
          <p:nvPicPr>
            <p:cNvPr id="1026" name="Picture 2" descr="https://images-na.ssl-images-amazon.com/images/I/61rjs-r-fqL._SL1000_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7" t="39477" r="6657" b="35214"/>
            <a:stretch/>
          </p:blipFill>
          <p:spPr bwMode="auto">
            <a:xfrm rot="10800000">
              <a:off x="5715000" y="3028564"/>
              <a:ext cx="1826622" cy="53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6096000" y="3562350"/>
              <a:ext cx="1260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I2C GPIO Expander</a:t>
              </a:r>
              <a:endParaRPr lang="en-US" sz="1100" dirty="0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4995897" y="2605007"/>
            <a:ext cx="871503" cy="696157"/>
            <a:chOff x="4995897" y="2605007"/>
            <a:chExt cx="871503" cy="696157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4995897" y="2605007"/>
              <a:ext cx="871503" cy="652543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995897" y="2688771"/>
              <a:ext cx="795305" cy="612393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428419" y="241935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PWM Driver</a:t>
            </a:r>
            <a:endParaRPr lang="en-US" sz="11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4439193" y="2356063"/>
            <a:ext cx="3322630" cy="749087"/>
            <a:chOff x="4439193" y="2356063"/>
            <a:chExt cx="3322630" cy="749087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5063243" y="2831516"/>
              <a:ext cx="269858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5071088" y="2356063"/>
              <a:ext cx="0" cy="49788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772425" y="2373633"/>
              <a:ext cx="2986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439193" y="2373633"/>
              <a:ext cx="1805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686825" y="3105150"/>
              <a:ext cx="1805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5400000">
              <a:off x="7662519" y="2897169"/>
              <a:ext cx="1805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715001" y="2853954"/>
              <a:ext cx="0" cy="21623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Group 1037"/>
          <p:cNvGrpSpPr/>
          <p:nvPr/>
        </p:nvGrpSpPr>
        <p:grpSpPr>
          <a:xfrm>
            <a:off x="5573177" y="1324770"/>
            <a:ext cx="2179629" cy="2009584"/>
            <a:chOff x="5573177" y="1324770"/>
            <a:chExt cx="2179629" cy="2009584"/>
          </a:xfrm>
        </p:grpSpPr>
        <p:grpSp>
          <p:nvGrpSpPr>
            <p:cNvPr id="126" name="Group 125"/>
            <p:cNvGrpSpPr/>
            <p:nvPr/>
          </p:nvGrpSpPr>
          <p:grpSpPr>
            <a:xfrm>
              <a:off x="5573177" y="1324770"/>
              <a:ext cx="304800" cy="1856580"/>
              <a:chOff x="5573177" y="1324770"/>
              <a:chExt cx="304800" cy="1856580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5592351" y="1324770"/>
                <a:ext cx="0" cy="185658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5573177" y="2266950"/>
                <a:ext cx="215793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573177" y="3181350"/>
                <a:ext cx="30480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7" name="Group 1036"/>
            <p:cNvGrpSpPr/>
            <p:nvPr/>
          </p:nvGrpSpPr>
          <p:grpSpPr>
            <a:xfrm>
              <a:off x="5621073" y="2711829"/>
              <a:ext cx="2131733" cy="622525"/>
              <a:chOff x="5621073" y="2711829"/>
              <a:chExt cx="2131733" cy="622525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H="1" flipV="1">
                <a:off x="5621073" y="2711829"/>
                <a:ext cx="1998927" cy="1053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7612380" y="2723221"/>
                <a:ext cx="0" cy="611133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7600406" y="3304974"/>
                <a:ext cx="15240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Left-Right Arrow 109"/>
          <p:cNvSpPr/>
          <p:nvPr/>
        </p:nvSpPr>
        <p:spPr>
          <a:xfrm>
            <a:off x="6944777" y="3105150"/>
            <a:ext cx="827623" cy="53638"/>
          </a:xfrm>
          <a:prstGeom prst="left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Decoder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Connects to DCC, no additional power supply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Individual Address for each Servo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 of full Switch and Signal Address Ranges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Adjustable Rotation Angles per Servo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Adjustable Rotation Speed per Servo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748" y="176581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48" y="230435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748" y="327723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748" y="381577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2497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Servo Decoder Requirements 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Supports Slow Motion Switch Machines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Supports 3 w</a:t>
            </a:r>
            <a:r>
              <a:rPr lang="en-US" dirty="0"/>
              <a:t>ire Solenoid Switch Machines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Supports </a:t>
            </a:r>
            <a:r>
              <a:rPr lang="en-US" dirty="0"/>
              <a:t>2 </a:t>
            </a:r>
            <a:r>
              <a:rPr lang="en-US" dirty="0" smtClean="0"/>
              <a:t>wire </a:t>
            </a:r>
            <a:r>
              <a:rPr lang="en-US" dirty="0"/>
              <a:t>Solenoid Switch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" y="171410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×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" y="230426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×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" y="11239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×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Analyze new requirements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Develop a concept for the hardware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Develop a concept for the software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Implement Hardware and 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Implement Software and 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Debug, improve and finalize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8478"/>
            <a:ext cx="7467600" cy="3394472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Requirements Analysis: Controlling Switch machines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Building the hardware: Add 8 channels for Switch Machines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Testing the hardware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Software Development 1: Preparation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Software Development 2: Adding switch machine </a:t>
            </a:r>
            <a:r>
              <a:rPr lang="en-US" dirty="0" smtClean="0"/>
              <a:t>support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43800" y="1200151"/>
            <a:ext cx="1371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0" y="1158478"/>
            <a:ext cx="1371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sz="2500" dirty="0" smtClean="0"/>
              <a:t>0:58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2500" dirty="0" smtClean="0"/>
              <a:t>3:04</a:t>
            </a:r>
          </a:p>
          <a:p>
            <a:pPr marL="0" indent="0" algn="r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0" algn="r">
              <a:spcBef>
                <a:spcPts val="0"/>
              </a:spcBef>
              <a:buNone/>
            </a:pPr>
            <a:r>
              <a:rPr lang="en-US" sz="2500" dirty="0" smtClean="0"/>
              <a:t>9:12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2500" dirty="0" smtClean="0"/>
              <a:t>15:07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2500" dirty="0" smtClean="0"/>
              <a:t>31:52</a:t>
            </a:r>
          </a:p>
          <a:p>
            <a:pPr marL="0" indent="0" algn="r">
              <a:spcBef>
                <a:spcPts val="0"/>
              </a:spcBef>
              <a:buNone/>
            </a:pPr>
            <a:endParaRPr lang="en-US" sz="2500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sz="2500" dirty="0" smtClean="0"/>
              <a:t>1:05:03</a:t>
            </a:r>
            <a:endParaRPr lang="en-US" sz="2500" dirty="0"/>
          </a:p>
          <a:p>
            <a:pPr marL="0" indent="0" algn="r">
              <a:spcBef>
                <a:spcPts val="0"/>
              </a:spcBef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69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Machines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83218"/>
            <a:ext cx="8763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73263" algn="l"/>
                <a:tab pos="4037013" algn="l"/>
              </a:tabLst>
            </a:pPr>
            <a:r>
              <a:rPr lang="en-US" dirty="0" smtClean="0"/>
              <a:t>Type	Example	How to Control	</a:t>
            </a:r>
          </a:p>
          <a:p>
            <a:pPr>
              <a:tabLst>
                <a:tab pos="1431925" algn="l"/>
                <a:tab pos="3228975" algn="l"/>
              </a:tabLst>
            </a:pPr>
            <a:endParaRPr lang="en-US" dirty="0"/>
          </a:p>
          <a:p>
            <a:pPr>
              <a:tabLst>
                <a:tab pos="1973263" algn="l"/>
                <a:tab pos="3852863" algn="l"/>
              </a:tabLst>
            </a:pPr>
            <a:r>
              <a:rPr lang="en-US" sz="1600" dirty="0" smtClean="0"/>
              <a:t>Stall Motor	</a:t>
            </a:r>
            <a:r>
              <a:rPr lang="en-US" sz="1600" dirty="0" err="1" smtClean="0"/>
              <a:t>Circuitron</a:t>
            </a:r>
            <a:r>
              <a:rPr lang="en-US" sz="1600" dirty="0" smtClean="0"/>
              <a:t> Tortoise</a:t>
            </a:r>
          </a:p>
          <a:p>
            <a:pPr>
              <a:tabLst>
                <a:tab pos="1973263" algn="l"/>
                <a:tab pos="3852863" algn="l"/>
              </a:tabLst>
            </a:pPr>
            <a:endParaRPr lang="en-US" sz="1600" dirty="0" smtClean="0"/>
          </a:p>
          <a:p>
            <a:pPr>
              <a:tabLst>
                <a:tab pos="1973263" algn="l"/>
                <a:tab pos="3852863" algn="l"/>
              </a:tabLst>
            </a:pPr>
            <a:endParaRPr lang="en-US" sz="1600" dirty="0" smtClean="0"/>
          </a:p>
          <a:p>
            <a:pPr>
              <a:tabLst>
                <a:tab pos="1973263" algn="l"/>
                <a:tab pos="3852863" algn="l"/>
              </a:tabLst>
            </a:pPr>
            <a:r>
              <a:rPr lang="en-US" sz="1600" dirty="0" smtClean="0"/>
              <a:t>Limit Switch Motor	Aristo 11299</a:t>
            </a:r>
          </a:p>
          <a:p>
            <a:pPr>
              <a:tabLst>
                <a:tab pos="1973263" algn="l"/>
                <a:tab pos="3852863" algn="l"/>
              </a:tabLst>
            </a:pPr>
            <a:endParaRPr lang="en-US" sz="1600" dirty="0" smtClean="0"/>
          </a:p>
          <a:p>
            <a:pPr>
              <a:tabLst>
                <a:tab pos="1973263" algn="l"/>
                <a:tab pos="3852863" algn="l"/>
              </a:tabLst>
            </a:pPr>
            <a:endParaRPr lang="en-US" sz="1600" dirty="0"/>
          </a:p>
          <a:p>
            <a:pPr>
              <a:tabLst>
                <a:tab pos="1973263" algn="l"/>
                <a:tab pos="3852863" algn="l"/>
              </a:tabLst>
            </a:pPr>
            <a:r>
              <a:rPr lang="en-US" sz="1600" dirty="0" smtClean="0"/>
              <a:t>3 Wire Solenoid	Atlas Snap Switch</a:t>
            </a:r>
          </a:p>
          <a:p>
            <a:pPr>
              <a:tabLst>
                <a:tab pos="1973263" algn="l"/>
                <a:tab pos="3852863" algn="l"/>
              </a:tabLst>
            </a:pPr>
            <a:endParaRPr lang="en-US" sz="1600" dirty="0" smtClean="0"/>
          </a:p>
          <a:p>
            <a:pPr>
              <a:tabLst>
                <a:tab pos="1973263" algn="l"/>
                <a:tab pos="3852863" algn="l"/>
              </a:tabLst>
            </a:pPr>
            <a:endParaRPr lang="en-US" sz="1600" dirty="0"/>
          </a:p>
          <a:p>
            <a:pPr>
              <a:tabLst>
                <a:tab pos="1973263" algn="l"/>
                <a:tab pos="3852863" algn="l"/>
              </a:tabLst>
            </a:pPr>
            <a:r>
              <a:rPr lang="en-US" sz="1600" dirty="0" smtClean="0"/>
              <a:t>2 Wire Solenoid	Kato N Scale</a:t>
            </a:r>
            <a:endParaRPr lang="en-US" sz="1600" dirty="0"/>
          </a:p>
          <a:p>
            <a:pPr>
              <a:tabLst>
                <a:tab pos="1973263" algn="l"/>
                <a:tab pos="3852863" algn="l"/>
              </a:tabLst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629150"/>
            <a:ext cx="465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Additional information: https://dccwiki.com/Turnout_Motors</a:t>
            </a:r>
          </a:p>
        </p:txBody>
      </p:sp>
      <p:pic>
        <p:nvPicPr>
          <p:cNvPr id="2050" name="Picture 2" descr="Image result for spdt swit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36050" r="71611" b="31975"/>
          <a:stretch/>
        </p:blipFill>
        <p:spPr bwMode="auto">
          <a:xfrm>
            <a:off x="6781800" y="1591986"/>
            <a:ext cx="463732" cy="3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630097" y="1504950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1595" y="1736998"/>
            <a:ext cx="690205" cy="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44146" y="1728133"/>
            <a:ext cx="772889" cy="886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5073" y="1475944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9698" y="1469413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/>
              <a:t>-</a:t>
            </a:r>
          </a:p>
        </p:txBody>
      </p:sp>
      <p:pic>
        <p:nvPicPr>
          <p:cNvPr id="16" name="Picture 2" descr="Image result for spdt swit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36050" r="71611" b="31975"/>
          <a:stretch/>
        </p:blipFill>
        <p:spPr bwMode="auto">
          <a:xfrm>
            <a:off x="6790382" y="2316972"/>
            <a:ext cx="463732" cy="3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5638679" y="2229936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100177" y="2461984"/>
            <a:ext cx="690205" cy="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870149" y="2461984"/>
            <a:ext cx="755468" cy="111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23655" y="2200930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08280" y="2194399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/>
              <a:t>-</a:t>
            </a:r>
          </a:p>
        </p:txBody>
      </p:sp>
      <p:pic>
        <p:nvPicPr>
          <p:cNvPr id="2052" name="Picture 4" descr="Image result for spdt switch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0" t="21141" r="48045" b="39430"/>
          <a:stretch/>
        </p:blipFill>
        <p:spPr bwMode="auto">
          <a:xfrm>
            <a:off x="5698962" y="2571750"/>
            <a:ext cx="319469" cy="1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enoid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70" y="2861316"/>
            <a:ext cx="1080951" cy="4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result for solenoid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49" y="2861316"/>
            <a:ext cx="1080951" cy="4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spdt swit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36050" r="71611" b="31975"/>
          <a:stretch/>
        </p:blipFill>
        <p:spPr bwMode="auto">
          <a:xfrm>
            <a:off x="6781800" y="3055035"/>
            <a:ext cx="463732" cy="3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spdt swit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36050" r="71611" b="31975"/>
          <a:stretch/>
        </p:blipFill>
        <p:spPr bwMode="auto">
          <a:xfrm rot="10800000" flipV="1">
            <a:off x="4419600" y="3057872"/>
            <a:ext cx="463732" cy="3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H="1">
            <a:off x="6629400" y="3202017"/>
            <a:ext cx="228601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800600" y="3203130"/>
            <a:ext cx="377734" cy="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47819" y="2947696"/>
            <a:ext cx="23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2444" y="2941165"/>
            <a:ext cx="23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51897" y="328767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5810792" y="3283689"/>
            <a:ext cx="152400" cy="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spdt swit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36050" r="71611" b="31975"/>
          <a:stretch/>
        </p:blipFill>
        <p:spPr bwMode="auto">
          <a:xfrm>
            <a:off x="6777320" y="3840972"/>
            <a:ext cx="463732" cy="3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 flipH="1">
            <a:off x="6247855" y="3985984"/>
            <a:ext cx="542528" cy="111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876680" y="3985984"/>
            <a:ext cx="624965" cy="111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17124" y="3724930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01749" y="3718399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/>
              <a:t>-</a:t>
            </a:r>
          </a:p>
        </p:txBody>
      </p:sp>
      <p:pic>
        <p:nvPicPr>
          <p:cNvPr id="48" name="Picture 6" descr="Image result for solenoid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55" y="3652341"/>
            <a:ext cx="1080951" cy="4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spdt swit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36050" r="71611" b="31975"/>
          <a:stretch/>
        </p:blipFill>
        <p:spPr bwMode="auto">
          <a:xfrm rot="10800000" flipV="1">
            <a:off x="4419600" y="3838799"/>
            <a:ext cx="463732" cy="3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spdt swit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36050" r="71611" b="31975"/>
          <a:stretch/>
        </p:blipFill>
        <p:spPr bwMode="auto">
          <a:xfrm rot="10800000">
            <a:off x="4393476" y="1561558"/>
            <a:ext cx="463732" cy="3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/>
          <p:cNvSpPr txBox="1"/>
          <p:nvPr/>
        </p:nvSpPr>
        <p:spPr>
          <a:xfrm>
            <a:off x="7620000" y="1542447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Polarity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Permanent 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20000" y="224784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Polarity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Permanent 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620000" y="3009840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1 of 2 coils activated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Momentary on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00" y="377184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Polarity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Momentary on</a:t>
            </a:r>
            <a:endParaRPr lang="en-US" sz="1000" dirty="0"/>
          </a:p>
        </p:txBody>
      </p:sp>
      <p:pic>
        <p:nvPicPr>
          <p:cNvPr id="58" name="Picture 2" descr="Image result for spdt swit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36050" r="71611" b="31975"/>
          <a:stretch/>
        </p:blipFill>
        <p:spPr bwMode="auto">
          <a:xfrm rot="10800000">
            <a:off x="4406538" y="2282144"/>
            <a:ext cx="463732" cy="3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/>
          <p:cNvCxnSpPr/>
          <p:nvPr/>
        </p:nvCxnSpPr>
        <p:spPr>
          <a:xfrm>
            <a:off x="228600" y="1352550"/>
            <a:ext cx="8550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4008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Use Relay board with 2 relays per turnout, a total of 16 relays for 8 turnouts</a:t>
            </a:r>
          </a:p>
          <a:p>
            <a:pPr lvl="1"/>
            <a:r>
              <a:rPr lang="en-US" dirty="0" smtClean="0"/>
              <a:t>Alternatively we could use H-Bridges</a:t>
            </a:r>
          </a:p>
          <a:p>
            <a:r>
              <a:rPr lang="en-US" dirty="0" smtClean="0"/>
              <a:t>Use MCP23017 GPIO Port Extender to control 16 IO’s via I2C Bus</a:t>
            </a:r>
          </a:p>
          <a:p>
            <a:endParaRPr lang="en-US" dirty="0"/>
          </a:p>
        </p:txBody>
      </p:sp>
      <p:pic>
        <p:nvPicPr>
          <p:cNvPr id="5" name="Picture 4" descr="https://images-na.ssl-images-amazon.com/images/I/51eslz61Ml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00" b="73000" l="54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" t="27004" r="5909" b="25474"/>
          <a:stretch/>
        </p:blipFill>
        <p:spPr bwMode="auto">
          <a:xfrm rot="5400000">
            <a:off x="6333630" y="991295"/>
            <a:ext cx="3229232" cy="17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mages-na.ssl-images-amazon.com/images/I/61rjs-r-fqL._SL1000_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39477" r="6657" b="35214"/>
          <a:stretch/>
        </p:blipFill>
        <p:spPr bwMode="auto">
          <a:xfrm>
            <a:off x="6019800" y="3943350"/>
            <a:ext cx="260757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Support for Switch commands only (2 positions: CL / TH), no Signal commands (32 Aspects)</a:t>
            </a:r>
          </a:p>
          <a:p>
            <a:r>
              <a:rPr lang="en-US" dirty="0" smtClean="0"/>
              <a:t>Programmable Duration of Activation</a:t>
            </a:r>
          </a:p>
          <a:p>
            <a:r>
              <a:rPr lang="en-US" dirty="0" smtClean="0"/>
              <a:t>2 Step approach with Target and Timer as before</a:t>
            </a:r>
          </a:p>
          <a:p>
            <a:r>
              <a:rPr lang="en-US" dirty="0" smtClean="0"/>
              <a:t>Individual Address and IO Ports</a:t>
            </a:r>
          </a:p>
          <a:p>
            <a:r>
              <a:rPr lang="en-US" dirty="0" smtClean="0"/>
              <a:t>Plus: Individual Servo Speed for each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87858</TotalTime>
  <Words>581</Words>
  <Application>Microsoft Office PowerPoint</Application>
  <PresentationFormat>On-screen Show (16:9)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Arduino Nano Accessory Decoder</vt:lpstr>
      <vt:lpstr>Servo Decoder Requirements</vt:lpstr>
      <vt:lpstr>Servo Decoder Requirements Page 2</vt:lpstr>
      <vt:lpstr>Development Steps</vt:lpstr>
      <vt:lpstr>Table of Contents</vt:lpstr>
      <vt:lpstr>Switch Machines</vt:lpstr>
      <vt:lpstr>Hardware Design</vt:lpstr>
      <vt:lpstr>Software Requirements and Design</vt:lpstr>
      <vt:lpstr>Arduino Nano Accessory Decoder</vt:lpstr>
      <vt:lpstr>Testing the Hardware</vt:lpstr>
      <vt:lpstr>Building the Bridge</vt:lpstr>
      <vt:lpstr>Building the Bridge</vt:lpstr>
      <vt:lpstr>Servo Decoder Requirements Page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550</cp:revision>
  <cp:lastPrinted>2019-03-27T14:26:58Z</cp:lastPrinted>
  <dcterms:created xsi:type="dcterms:W3CDTF">2006-08-16T00:00:00Z</dcterms:created>
  <dcterms:modified xsi:type="dcterms:W3CDTF">2019-04-18T13:23:02Z</dcterms:modified>
</cp:coreProperties>
</file>