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61" r:id="rId4"/>
    <p:sldId id="263" r:id="rId5"/>
    <p:sldId id="264" r:id="rId6"/>
    <p:sldId id="258" r:id="rId7"/>
    <p:sldId id="267" r:id="rId8"/>
    <p:sldId id="268" r:id="rId9"/>
    <p:sldId id="266" r:id="rId10"/>
    <p:sldId id="259" r:id="rId11"/>
    <p:sldId id="269" r:id="rId12"/>
    <p:sldId id="270" r:id="rId13"/>
    <p:sldId id="271" r:id="rId14"/>
    <p:sldId id="272" r:id="rId15"/>
    <p:sldId id="273" r:id="rId16"/>
    <p:sldId id="274" r:id="rId17"/>
    <p:sldId id="260" r:id="rId18"/>
    <p:sldId id="275"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72"/>
    <p:restoredTop sz="82029"/>
  </p:normalViewPr>
  <p:slideViewPr>
    <p:cSldViewPr snapToGrid="0">
      <p:cViewPr>
        <p:scale>
          <a:sx n="104" d="100"/>
          <a:sy n="104" d="100"/>
        </p:scale>
        <p:origin x="312"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1F860-2BB1-BF40-AA28-5F455B574658}" type="datetimeFigureOut">
              <a:rPr lang="en-US" smtClean="0"/>
              <a:t>4/26/24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D75EB-F947-1944-9C37-5AF2BA71D570}" type="slidenum">
              <a:rPr lang="en-US" smtClean="0"/>
              <a:t>‹#›</a:t>
            </a:fld>
            <a:endParaRPr lang="en-US"/>
          </a:p>
        </p:txBody>
      </p:sp>
    </p:spTree>
    <p:extLst>
      <p:ext uri="{BB962C8B-B14F-4D97-AF65-F5344CB8AC3E}">
        <p14:creationId xmlns:p14="http://schemas.microsoft.com/office/powerpoint/2010/main" val="4180606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Serializable interface</a:t>
            </a:r>
          </a:p>
          <a:p>
            <a:r>
              <a:rPr lang="en-US" b="0" i="0" u="none" strike="noStrike" dirty="0">
                <a:solidFill>
                  <a:srgbClr val="000000"/>
                </a:solidFill>
                <a:effectLst/>
                <a:latin typeface="-webkit-standard"/>
              </a:rPr>
              <a:t>Resilient Distributed Datasets (RDDs):</a:t>
            </a:r>
          </a:p>
          <a:p>
            <a:r>
              <a:rPr lang="en-US" b="0" i="0" u="none" strike="noStrike" dirty="0">
                <a:solidFill>
                  <a:srgbClr val="000000"/>
                </a:solidFill>
                <a:effectLst/>
                <a:latin typeface="-webkit-standard"/>
              </a:rPr>
              <a:t>Graphs are at their core – an ordered pair of sets.</a:t>
            </a:r>
          </a:p>
          <a:p>
            <a:pPr marL="171450" indent="-171450">
              <a:buFontTx/>
              <a:buChar char="-"/>
            </a:pPr>
            <a:r>
              <a:rPr lang="en-US" b="0" i="0" u="none" strike="noStrike" dirty="0">
                <a:solidFill>
                  <a:srgbClr val="000000"/>
                </a:solidFill>
                <a:effectLst/>
                <a:latin typeface="-webkit-standard"/>
              </a:rPr>
              <a:t>First set: vertices</a:t>
            </a:r>
          </a:p>
          <a:p>
            <a:pPr marL="171450" indent="-171450">
              <a:buFontTx/>
              <a:buChar char="-"/>
            </a:pPr>
            <a:r>
              <a:rPr lang="en-US" b="0" i="0" u="none" strike="noStrike" dirty="0">
                <a:solidFill>
                  <a:srgbClr val="000000"/>
                </a:solidFill>
                <a:effectLst/>
                <a:latin typeface="-webkit-standard"/>
              </a:rPr>
              <a:t>Second set: edges</a:t>
            </a:r>
          </a:p>
          <a:p>
            <a:pPr marL="171450" indent="-171450">
              <a:buFontTx/>
              <a:buChar char="-"/>
            </a:pPr>
            <a:endParaRPr lang="en-US" b="0" i="0" u="none" strike="noStrike" dirty="0">
              <a:solidFill>
                <a:srgbClr val="000000"/>
              </a:solidFill>
              <a:effectLst/>
              <a:latin typeface="-webkit-standard"/>
            </a:endParaRPr>
          </a:p>
          <a:p>
            <a:pPr marL="0" indent="0">
              <a:buFontTx/>
              <a:buNone/>
            </a:pPr>
            <a:r>
              <a:rPr lang="en-US" b="0" i="0" u="none" strike="noStrike" dirty="0">
                <a:solidFill>
                  <a:srgbClr val="000000"/>
                </a:solidFill>
                <a:effectLst/>
                <a:latin typeface="-webkit-standard"/>
              </a:rPr>
              <a:t>These vertex and edge types can be augmented by the programmer to include properties. For example, if each vertex represented a version, you could define a class with properties like their name, age, job etc.</a:t>
            </a:r>
          </a:p>
        </p:txBody>
      </p:sp>
      <p:sp>
        <p:nvSpPr>
          <p:cNvPr id="4" name="Slide Number Placeholder 3"/>
          <p:cNvSpPr>
            <a:spLocks noGrp="1"/>
          </p:cNvSpPr>
          <p:nvPr>
            <p:ph type="sldNum" sz="quarter" idx="5"/>
          </p:nvPr>
        </p:nvSpPr>
        <p:spPr/>
        <p:txBody>
          <a:bodyPr/>
          <a:lstStyle/>
          <a:p>
            <a:fld id="{F26D75EB-F947-1944-9C37-5AF2BA71D570}" type="slidenum">
              <a:rPr lang="en-US" smtClean="0"/>
              <a:t>4</a:t>
            </a:fld>
            <a:endParaRPr lang="en-US"/>
          </a:p>
        </p:txBody>
      </p:sp>
    </p:spTree>
    <p:extLst>
      <p:ext uri="{BB962C8B-B14F-4D97-AF65-F5344CB8AC3E}">
        <p14:creationId xmlns:p14="http://schemas.microsoft.com/office/powerpoint/2010/main" val="3542933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u="none" strike="noStrike" dirty="0">
                <a:solidFill>
                  <a:srgbClr val="000000"/>
                </a:solidFill>
                <a:effectLst/>
              </a:rPr>
              <a:t>1. Distributed Processing:</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Spark distributes data processing tasks across a cluster of machines. This allows it to leverage the combined processing power and memory of multiple nodes to handle massive datasets that wouldn't fit on a single machine.</a:t>
            </a:r>
          </a:p>
          <a:p>
            <a:pPr algn="l"/>
            <a:r>
              <a:rPr lang="en-US" b="1" i="0" u="none" strike="noStrike" dirty="0">
                <a:solidFill>
                  <a:srgbClr val="000000"/>
                </a:solidFill>
                <a:effectLst/>
              </a:rPr>
              <a:t>2. . In-Memory Computation (when possible):</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Spark prioritizes storing frequently accessed data in the memory of worker nodes. This in-memory processing significantly boosts performance compared to traditional disk-based processing, especially for iterative algorithms.</a:t>
            </a:r>
          </a:p>
          <a:p>
            <a:pPr algn="l"/>
            <a:r>
              <a:rPr lang="en-US" b="1" i="0" u="none" strike="noStrike" dirty="0">
                <a:solidFill>
                  <a:srgbClr val="000000"/>
                </a:solidFill>
                <a:effectLst/>
              </a:rPr>
              <a:t>3. Resilient Distributed Datasets (RDDs):</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Spark represents data as Resilient Distributed Datasets (RDDs). RDDs are fault-tolerant data structures that can be partitioned and stored across the cluster. They also allow for automatic data recovery in case of node failures.</a:t>
            </a:r>
          </a:p>
          <a:p>
            <a:pPr algn="l"/>
            <a:r>
              <a:rPr lang="en-US" b="1" i="0" u="none" strike="noStrike" dirty="0">
                <a:solidFill>
                  <a:srgbClr val="000000"/>
                </a:solidFill>
                <a:effectLst/>
              </a:rPr>
              <a:t>4. Lazy Evaluation:</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Spark utilizes lazy evaluation, where transformations are only applied when needed. This allows for efficient optimization of query plans and reduces unnecessary computations.</a:t>
            </a:r>
          </a:p>
          <a:p>
            <a:endParaRPr lang="en-US" dirty="0"/>
          </a:p>
        </p:txBody>
      </p:sp>
      <p:sp>
        <p:nvSpPr>
          <p:cNvPr id="4" name="Slide Number Placeholder 3"/>
          <p:cNvSpPr>
            <a:spLocks noGrp="1"/>
          </p:cNvSpPr>
          <p:nvPr>
            <p:ph type="sldNum" sz="quarter" idx="5"/>
          </p:nvPr>
        </p:nvSpPr>
        <p:spPr/>
        <p:txBody>
          <a:bodyPr/>
          <a:lstStyle/>
          <a:p>
            <a:fld id="{F26D75EB-F947-1944-9C37-5AF2BA71D570}" type="slidenum">
              <a:rPr lang="en-US" smtClean="0"/>
              <a:t>5</a:t>
            </a:fld>
            <a:endParaRPr lang="en-US"/>
          </a:p>
        </p:txBody>
      </p:sp>
    </p:spTree>
    <p:extLst>
      <p:ext uri="{BB962C8B-B14F-4D97-AF65-F5344CB8AC3E}">
        <p14:creationId xmlns:p14="http://schemas.microsoft.com/office/powerpoint/2010/main" val="3889388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6D75EB-F947-1944-9C37-5AF2BA71D570}" type="slidenum">
              <a:rPr lang="en-US" smtClean="0"/>
              <a:t>7</a:t>
            </a:fld>
            <a:endParaRPr lang="en-US"/>
          </a:p>
        </p:txBody>
      </p:sp>
    </p:spTree>
    <p:extLst>
      <p:ext uri="{BB962C8B-B14F-4D97-AF65-F5344CB8AC3E}">
        <p14:creationId xmlns:p14="http://schemas.microsoft.com/office/powerpoint/2010/main" val="404529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run </a:t>
            </a:r>
            <a:r>
              <a:rPr lang="en-US" dirty="0" err="1"/>
              <a:t>graphX</a:t>
            </a:r>
            <a:r>
              <a:rPr lang="en-US" dirty="0"/>
              <a:t> methods in a spark shell</a:t>
            </a:r>
          </a:p>
        </p:txBody>
      </p:sp>
      <p:sp>
        <p:nvSpPr>
          <p:cNvPr id="4" name="Slide Number Placeholder 3"/>
          <p:cNvSpPr>
            <a:spLocks noGrp="1"/>
          </p:cNvSpPr>
          <p:nvPr>
            <p:ph type="sldNum" sz="quarter" idx="5"/>
          </p:nvPr>
        </p:nvSpPr>
        <p:spPr/>
        <p:txBody>
          <a:bodyPr/>
          <a:lstStyle/>
          <a:p>
            <a:fld id="{F26D75EB-F947-1944-9C37-5AF2BA71D570}" type="slidenum">
              <a:rPr lang="en-US" smtClean="0"/>
              <a:t>8</a:t>
            </a:fld>
            <a:endParaRPr lang="en-US"/>
          </a:p>
        </p:txBody>
      </p:sp>
    </p:spTree>
    <p:extLst>
      <p:ext uri="{BB962C8B-B14F-4D97-AF65-F5344CB8AC3E}">
        <p14:creationId xmlns:p14="http://schemas.microsoft.com/office/powerpoint/2010/main" val="2827394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6D75EB-F947-1944-9C37-5AF2BA71D570}" type="slidenum">
              <a:rPr lang="en-US" smtClean="0"/>
              <a:t>13</a:t>
            </a:fld>
            <a:endParaRPr lang="en-US"/>
          </a:p>
        </p:txBody>
      </p:sp>
    </p:spTree>
    <p:extLst>
      <p:ext uri="{BB962C8B-B14F-4D97-AF65-F5344CB8AC3E}">
        <p14:creationId xmlns:p14="http://schemas.microsoft.com/office/powerpoint/2010/main" val="2616517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6D75EB-F947-1944-9C37-5AF2BA71D570}" type="slidenum">
              <a:rPr lang="en-US" smtClean="0"/>
              <a:t>14</a:t>
            </a:fld>
            <a:endParaRPr lang="en-US"/>
          </a:p>
        </p:txBody>
      </p:sp>
    </p:spTree>
    <p:extLst>
      <p:ext uri="{BB962C8B-B14F-4D97-AF65-F5344CB8AC3E}">
        <p14:creationId xmlns:p14="http://schemas.microsoft.com/office/powerpoint/2010/main" val="1800531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6D75EB-F947-1944-9C37-5AF2BA71D570}" type="slidenum">
              <a:rPr lang="en-US" smtClean="0"/>
              <a:t>15</a:t>
            </a:fld>
            <a:endParaRPr lang="en-US"/>
          </a:p>
        </p:txBody>
      </p:sp>
    </p:spTree>
    <p:extLst>
      <p:ext uri="{BB962C8B-B14F-4D97-AF65-F5344CB8AC3E}">
        <p14:creationId xmlns:p14="http://schemas.microsoft.com/office/powerpoint/2010/main" val="3245560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6D75EB-F947-1944-9C37-5AF2BA71D570}" type="slidenum">
              <a:rPr lang="en-US" smtClean="0"/>
              <a:t>16</a:t>
            </a:fld>
            <a:endParaRPr lang="en-US"/>
          </a:p>
        </p:txBody>
      </p:sp>
    </p:spTree>
    <p:extLst>
      <p:ext uri="{BB962C8B-B14F-4D97-AF65-F5344CB8AC3E}">
        <p14:creationId xmlns:p14="http://schemas.microsoft.com/office/powerpoint/2010/main" val="2616320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4/26/24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4/26/24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4/26/24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4/26/24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4/26/24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4/26/24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www.usenix.org/system/files/conference/osdi14/osdi14-paper-gonzalez.pdf" TargetMode="External"/><Relationship Id="rId2" Type="http://schemas.openxmlformats.org/officeDocument/2006/relationships/hyperlink" Target="https://spark.apache.org/docs/latest/graphx-programming-guide.html" TargetMode="External"/><Relationship Id="rId1" Type="http://schemas.openxmlformats.org/officeDocument/2006/relationships/slideLayout" Target="../slideLayouts/slideLayout2.xml"/><Relationship Id="rId4" Type="http://schemas.openxmlformats.org/officeDocument/2006/relationships/hyperlink" Target="https://snap.stanford.edu/data/#socne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0510-04D0-9AC4-C735-903F006449D4}"/>
              </a:ext>
            </a:extLst>
          </p:cNvPr>
          <p:cNvSpPr>
            <a:spLocks noGrp="1"/>
          </p:cNvSpPr>
          <p:nvPr>
            <p:ph type="ctrTitle"/>
          </p:nvPr>
        </p:nvSpPr>
        <p:spPr/>
        <p:txBody>
          <a:bodyPr/>
          <a:lstStyle/>
          <a:p>
            <a:pPr algn="l"/>
            <a:r>
              <a:rPr lang="en-US" sz="8000" b="1" cap="none" dirty="0"/>
              <a:t>GraphX</a:t>
            </a:r>
            <a:r>
              <a:rPr lang="en-US" cap="none" dirty="0"/>
              <a:t>:</a:t>
            </a:r>
            <a:br>
              <a:rPr lang="en-US" cap="none" dirty="0"/>
            </a:br>
            <a:r>
              <a:rPr lang="en-US" sz="4800" cap="none" dirty="0"/>
              <a:t>An Apache Spark Component </a:t>
            </a:r>
            <a:endParaRPr lang="en-US" cap="none" dirty="0"/>
          </a:p>
        </p:txBody>
      </p:sp>
      <p:sp>
        <p:nvSpPr>
          <p:cNvPr id="3" name="Subtitle 2">
            <a:extLst>
              <a:ext uri="{FF2B5EF4-FFF2-40B4-BE49-F238E27FC236}">
                <a16:creationId xmlns:a16="http://schemas.microsoft.com/office/drawing/2014/main" id="{5B34AF63-8112-D357-4E8F-B315CE5D3492}"/>
              </a:ext>
            </a:extLst>
          </p:cNvPr>
          <p:cNvSpPr>
            <a:spLocks noGrp="1"/>
          </p:cNvSpPr>
          <p:nvPr>
            <p:ph type="subTitle" idx="1"/>
          </p:nvPr>
        </p:nvSpPr>
        <p:spPr>
          <a:xfrm>
            <a:off x="1915128" y="4061382"/>
            <a:ext cx="6831673" cy="1086237"/>
          </a:xfrm>
        </p:spPr>
        <p:txBody>
          <a:bodyPr/>
          <a:lstStyle/>
          <a:p>
            <a:pPr algn="l"/>
            <a:r>
              <a:rPr lang="en-US" dirty="0"/>
              <a:t>EN.605.788 Final Project</a:t>
            </a:r>
          </a:p>
          <a:p>
            <a:pPr algn="l"/>
            <a:r>
              <a:rPr lang="en-US" dirty="0"/>
              <a:t>Tanner Amundsen</a:t>
            </a:r>
          </a:p>
        </p:txBody>
      </p:sp>
    </p:spTree>
    <p:extLst>
      <p:ext uri="{BB962C8B-B14F-4D97-AF65-F5344CB8AC3E}">
        <p14:creationId xmlns:p14="http://schemas.microsoft.com/office/powerpoint/2010/main" val="407424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3A32A-C57E-F7AE-DE2F-388FB42BAC30}"/>
              </a:ext>
            </a:extLst>
          </p:cNvPr>
          <p:cNvSpPr>
            <a:spLocks noGrp="1"/>
          </p:cNvSpPr>
          <p:nvPr>
            <p:ph type="title"/>
          </p:nvPr>
        </p:nvSpPr>
        <p:spPr/>
        <p:txBody>
          <a:bodyPr/>
          <a:lstStyle/>
          <a:p>
            <a:r>
              <a:rPr lang="en-US" cap="none" dirty="0"/>
              <a:t>Facebook Graph Application</a:t>
            </a:r>
          </a:p>
        </p:txBody>
      </p:sp>
    </p:spTree>
    <p:extLst>
      <p:ext uri="{BB962C8B-B14F-4D97-AF65-F5344CB8AC3E}">
        <p14:creationId xmlns:p14="http://schemas.microsoft.com/office/powerpoint/2010/main" val="3671971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CCB9-0B86-5B0F-F9E3-47D9DFC7E9F5}"/>
              </a:ext>
            </a:extLst>
          </p:cNvPr>
          <p:cNvSpPr>
            <a:spLocks noGrp="1"/>
          </p:cNvSpPr>
          <p:nvPr>
            <p:ph type="title"/>
          </p:nvPr>
        </p:nvSpPr>
        <p:spPr/>
        <p:txBody>
          <a:bodyPr/>
          <a:lstStyle/>
          <a:p>
            <a:r>
              <a:rPr lang="en-US" dirty="0"/>
              <a:t>Using GraphX to Analyze Facebook Friendship Graph</a:t>
            </a:r>
          </a:p>
        </p:txBody>
      </p:sp>
      <p:sp>
        <p:nvSpPr>
          <p:cNvPr id="3" name="Content Placeholder 2">
            <a:extLst>
              <a:ext uri="{FF2B5EF4-FFF2-40B4-BE49-F238E27FC236}">
                <a16:creationId xmlns:a16="http://schemas.microsoft.com/office/drawing/2014/main" id="{AD7FEC6F-E121-5C6B-A6A3-CF3147A1E876}"/>
              </a:ext>
            </a:extLst>
          </p:cNvPr>
          <p:cNvSpPr>
            <a:spLocks noGrp="1"/>
          </p:cNvSpPr>
          <p:nvPr>
            <p:ph idx="1"/>
          </p:nvPr>
        </p:nvSpPr>
        <p:spPr>
          <a:xfrm>
            <a:off x="1371600" y="2286000"/>
            <a:ext cx="9601200" cy="4396946"/>
          </a:xfrm>
        </p:spPr>
        <p:txBody>
          <a:bodyPr>
            <a:normAutofit/>
          </a:bodyPr>
          <a:lstStyle/>
          <a:p>
            <a:r>
              <a:rPr lang="en-US" dirty="0"/>
              <a:t>Stanford Network Analysis Project (SNAP) maintains a dataset of graphs from various fields</a:t>
            </a:r>
          </a:p>
          <a:p>
            <a:r>
              <a:rPr lang="en-US" dirty="0"/>
              <a:t>The ego-Facebook graph encodes friendship data for 4039 Facebook users</a:t>
            </a:r>
          </a:p>
          <a:p>
            <a:r>
              <a:rPr lang="en-US" dirty="0"/>
              <a:t>Researchers might be interested in questions like:</a:t>
            </a:r>
          </a:p>
          <a:p>
            <a:pPr lvl="1"/>
            <a:r>
              <a:rPr lang="en-US" dirty="0"/>
              <a:t>Number of vertices/edges</a:t>
            </a:r>
          </a:p>
          <a:p>
            <a:pPr lvl="1"/>
            <a:r>
              <a:rPr lang="en-US" dirty="0"/>
              <a:t>Number of friends for User ###</a:t>
            </a:r>
          </a:p>
          <a:p>
            <a:pPr lvl="1"/>
            <a:r>
              <a:rPr lang="en-US" dirty="0"/>
              <a:t>“Distance” between User X and User Y</a:t>
            </a:r>
          </a:p>
          <a:p>
            <a:pPr lvl="1"/>
            <a:r>
              <a:rPr lang="en-US" dirty="0"/>
              <a:t>A measure of “popularity” or “centrality”</a:t>
            </a:r>
          </a:p>
          <a:p>
            <a:r>
              <a:rPr lang="en-US" dirty="0"/>
              <a:t>All edges are bidirectional</a:t>
            </a:r>
          </a:p>
          <a:p>
            <a:pPr lvl="1"/>
            <a:r>
              <a:rPr lang="en-US" dirty="0"/>
              <a:t>User 1 being friends with User 2 implies that</a:t>
            </a:r>
          </a:p>
          <a:p>
            <a:pPr marL="530352" lvl="1" indent="0">
              <a:buNone/>
            </a:pPr>
            <a:r>
              <a:rPr lang="en-US" dirty="0"/>
              <a:t>	User 2 is friends with User 1</a:t>
            </a:r>
          </a:p>
          <a:p>
            <a:pPr lvl="1"/>
            <a:endParaRPr lang="en-US" dirty="0"/>
          </a:p>
          <a:p>
            <a:pPr lvl="1"/>
            <a:endParaRPr lang="en-US" dirty="0"/>
          </a:p>
        </p:txBody>
      </p:sp>
      <p:sp>
        <p:nvSpPr>
          <p:cNvPr id="4" name="Oval 3">
            <a:extLst>
              <a:ext uri="{FF2B5EF4-FFF2-40B4-BE49-F238E27FC236}">
                <a16:creationId xmlns:a16="http://schemas.microsoft.com/office/drawing/2014/main" id="{74C7BD8E-B435-499C-FECC-CECA4F396E27}"/>
              </a:ext>
            </a:extLst>
          </p:cNvPr>
          <p:cNvSpPr/>
          <p:nvPr/>
        </p:nvSpPr>
        <p:spPr>
          <a:xfrm>
            <a:off x="7846541" y="4435046"/>
            <a:ext cx="815546" cy="8155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 name="Oval 4">
            <a:extLst>
              <a:ext uri="{FF2B5EF4-FFF2-40B4-BE49-F238E27FC236}">
                <a16:creationId xmlns:a16="http://schemas.microsoft.com/office/drawing/2014/main" id="{679742F8-844D-8576-3B9A-A37F44F47880}"/>
              </a:ext>
            </a:extLst>
          </p:cNvPr>
          <p:cNvSpPr/>
          <p:nvPr/>
        </p:nvSpPr>
        <p:spPr>
          <a:xfrm>
            <a:off x="10565027" y="3439813"/>
            <a:ext cx="815546" cy="8155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a:extLst>
              <a:ext uri="{FF2B5EF4-FFF2-40B4-BE49-F238E27FC236}">
                <a16:creationId xmlns:a16="http://schemas.microsoft.com/office/drawing/2014/main" id="{F33539D4-1279-7401-A584-D7E3889DCB0B}"/>
              </a:ext>
            </a:extLst>
          </p:cNvPr>
          <p:cNvSpPr/>
          <p:nvPr/>
        </p:nvSpPr>
        <p:spPr>
          <a:xfrm>
            <a:off x="10565027" y="5409172"/>
            <a:ext cx="815546" cy="8155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7A4ED425-E625-1F14-B96F-7EF1B0B4CF0A}"/>
              </a:ext>
            </a:extLst>
          </p:cNvPr>
          <p:cNvSpPr/>
          <p:nvPr/>
        </p:nvSpPr>
        <p:spPr>
          <a:xfrm>
            <a:off x="8081319" y="5867400"/>
            <a:ext cx="815546" cy="8155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9" name="Straight Connector 8">
            <a:extLst>
              <a:ext uri="{FF2B5EF4-FFF2-40B4-BE49-F238E27FC236}">
                <a16:creationId xmlns:a16="http://schemas.microsoft.com/office/drawing/2014/main" id="{52F6F4CB-8411-EC53-326C-32768D0FEE13}"/>
              </a:ext>
            </a:extLst>
          </p:cNvPr>
          <p:cNvCxnSpPr>
            <a:stCxn id="5" idx="4"/>
            <a:endCxn id="6" idx="0"/>
          </p:cNvCxnSpPr>
          <p:nvPr/>
        </p:nvCxnSpPr>
        <p:spPr>
          <a:xfrm>
            <a:off x="10972800" y="4255359"/>
            <a:ext cx="0" cy="1153813"/>
          </a:xfrm>
          <a:prstGeom prst="line">
            <a:avLst/>
          </a:prstGeom>
          <a:ln w="1270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95F8098-4E2E-CAB5-0EAB-29C28D8F9682}"/>
              </a:ext>
            </a:extLst>
          </p:cNvPr>
          <p:cNvCxnSpPr>
            <a:cxnSpLocks/>
            <a:endCxn id="4" idx="6"/>
          </p:cNvCxnSpPr>
          <p:nvPr/>
        </p:nvCxnSpPr>
        <p:spPr>
          <a:xfrm flipH="1">
            <a:off x="8662087" y="3966519"/>
            <a:ext cx="1902940" cy="876300"/>
          </a:xfrm>
          <a:prstGeom prst="line">
            <a:avLst/>
          </a:prstGeom>
          <a:ln w="127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76B4C8E7-FE9E-E153-DEB6-1996E4243C3F}"/>
              </a:ext>
            </a:extLst>
          </p:cNvPr>
          <p:cNvCxnSpPr>
            <a:cxnSpLocks/>
            <a:endCxn id="7" idx="0"/>
          </p:cNvCxnSpPr>
          <p:nvPr/>
        </p:nvCxnSpPr>
        <p:spPr>
          <a:xfrm>
            <a:off x="8377881" y="5250592"/>
            <a:ext cx="111211" cy="616808"/>
          </a:xfrm>
          <a:prstGeom prst="line">
            <a:avLst/>
          </a:prstGeom>
          <a:ln w="12700"/>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548DD1C2-FDDC-338F-B83D-3AB13551C673}"/>
              </a:ext>
            </a:extLst>
          </p:cNvPr>
          <p:cNvSpPr txBox="1"/>
          <p:nvPr/>
        </p:nvSpPr>
        <p:spPr>
          <a:xfrm>
            <a:off x="9069860" y="4890178"/>
            <a:ext cx="1371600" cy="923330"/>
          </a:xfrm>
          <a:prstGeom prst="rect">
            <a:avLst/>
          </a:prstGeom>
          <a:noFill/>
        </p:spPr>
        <p:txBody>
          <a:bodyPr wrap="square" rtlCol="0">
            <a:spAutoFit/>
          </a:bodyPr>
          <a:lstStyle/>
          <a:p>
            <a:r>
              <a:rPr lang="en-US" dirty="0"/>
              <a:t>User 1 and User 2 are friends</a:t>
            </a:r>
          </a:p>
        </p:txBody>
      </p:sp>
      <p:cxnSp>
        <p:nvCxnSpPr>
          <p:cNvPr id="20" name="Straight Arrow Connector 19">
            <a:extLst>
              <a:ext uri="{FF2B5EF4-FFF2-40B4-BE49-F238E27FC236}">
                <a16:creationId xmlns:a16="http://schemas.microsoft.com/office/drawing/2014/main" id="{650D0AD5-AF55-E5FF-F00D-DB4510AFD0D4}"/>
              </a:ext>
            </a:extLst>
          </p:cNvPr>
          <p:cNvCxnSpPr/>
          <p:nvPr/>
        </p:nvCxnSpPr>
        <p:spPr>
          <a:xfrm flipV="1">
            <a:off x="10194324" y="4832265"/>
            <a:ext cx="654908" cy="418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056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52704-D3B3-EFC1-A012-67A3D4B0CD6D}"/>
              </a:ext>
            </a:extLst>
          </p:cNvPr>
          <p:cNvSpPr>
            <a:spLocks noGrp="1"/>
          </p:cNvSpPr>
          <p:nvPr>
            <p:ph type="title"/>
          </p:nvPr>
        </p:nvSpPr>
        <p:spPr>
          <a:xfrm>
            <a:off x="1371600" y="685800"/>
            <a:ext cx="9601200" cy="710514"/>
          </a:xfrm>
        </p:spPr>
        <p:txBody>
          <a:bodyPr/>
          <a:lstStyle/>
          <a:p>
            <a:r>
              <a:rPr lang="en-US" dirty="0"/>
              <a:t>Data Loading</a:t>
            </a:r>
          </a:p>
        </p:txBody>
      </p:sp>
      <p:sp>
        <p:nvSpPr>
          <p:cNvPr id="3" name="Content Placeholder 2">
            <a:extLst>
              <a:ext uri="{FF2B5EF4-FFF2-40B4-BE49-F238E27FC236}">
                <a16:creationId xmlns:a16="http://schemas.microsoft.com/office/drawing/2014/main" id="{58B259AE-9930-3735-1A0E-7BEAB911BFBA}"/>
              </a:ext>
            </a:extLst>
          </p:cNvPr>
          <p:cNvSpPr>
            <a:spLocks noGrp="1"/>
          </p:cNvSpPr>
          <p:nvPr>
            <p:ph idx="1"/>
          </p:nvPr>
        </p:nvSpPr>
        <p:spPr>
          <a:xfrm>
            <a:off x="1013253" y="1948777"/>
            <a:ext cx="4856205" cy="4471086"/>
          </a:xfrm>
        </p:spPr>
        <p:txBody>
          <a:bodyPr/>
          <a:lstStyle/>
          <a:p>
            <a:r>
              <a:rPr lang="en-US" dirty="0"/>
              <a:t>The </a:t>
            </a:r>
            <a:r>
              <a:rPr lang="en-US" dirty="0" err="1">
                <a:latin typeface="Courier New" panose="02070309020205020404" pitchFamily="49" charset="0"/>
                <a:cs typeface="Courier New" panose="02070309020205020404" pitchFamily="49" charset="0"/>
              </a:rPr>
              <a:t>GraphLoader</a:t>
            </a:r>
            <a:r>
              <a:rPr lang="en-US" dirty="0"/>
              <a:t> class has a method called </a:t>
            </a:r>
            <a:r>
              <a:rPr lang="en-US" dirty="0" err="1"/>
              <a:t>edgeListFile</a:t>
            </a:r>
            <a:r>
              <a:rPr lang="en-US" dirty="0"/>
              <a:t>() which </a:t>
            </a:r>
            <a:r>
              <a:rPr lang="en-US" dirty="0">
                <a:highlight>
                  <a:srgbClr val="FFFF00"/>
                </a:highlight>
              </a:rPr>
              <a:t>reads in files </a:t>
            </a:r>
            <a:r>
              <a:rPr lang="en-US" dirty="0"/>
              <a:t>of the form:</a:t>
            </a:r>
          </a:p>
          <a:p>
            <a:pPr marL="530352" lvl="1" indent="0">
              <a:buNone/>
            </a:pPr>
            <a:r>
              <a:rPr lang="en-US" dirty="0"/>
              <a:t>vertex_id_1   vertex_id_2</a:t>
            </a:r>
          </a:p>
          <a:p>
            <a:pPr marL="530352" lvl="1" indent="0">
              <a:buNone/>
            </a:pPr>
            <a:r>
              <a:rPr lang="en-US" dirty="0"/>
              <a:t>vertex_id_1   vertex_id_3</a:t>
            </a:r>
          </a:p>
          <a:p>
            <a:pPr marL="530352" lvl="1" indent="0">
              <a:buNone/>
            </a:pPr>
            <a:r>
              <a:rPr lang="en-US" dirty="0"/>
              <a:t>…</a:t>
            </a:r>
          </a:p>
          <a:p>
            <a:pPr marL="530352" lvl="1" indent="0">
              <a:buNone/>
            </a:pPr>
            <a:r>
              <a:rPr lang="en-US" dirty="0" err="1"/>
              <a:t>vertex_id_n</a:t>
            </a:r>
            <a:r>
              <a:rPr lang="en-US" dirty="0"/>
              <a:t>   vertex_id_37</a:t>
            </a:r>
          </a:p>
          <a:p>
            <a:r>
              <a:rPr lang="en-US" dirty="0"/>
              <a:t>GraphX assumes edge directionality of (</a:t>
            </a:r>
            <a:r>
              <a:rPr lang="en-US" dirty="0" err="1"/>
              <a:t>srcID</a:t>
            </a:r>
            <a:r>
              <a:rPr lang="en-US" dirty="0"/>
              <a:t> </a:t>
            </a:r>
            <a:r>
              <a:rPr lang="en-US" dirty="0">
                <a:sym typeface="Wingdings" pitchFamily="2" charset="2"/>
              </a:rPr>
              <a:t> </a:t>
            </a:r>
            <a:r>
              <a:rPr lang="en-US" dirty="0" err="1">
                <a:sym typeface="Wingdings" pitchFamily="2" charset="2"/>
              </a:rPr>
              <a:t>dstID</a:t>
            </a:r>
            <a:r>
              <a:rPr lang="en-US" dirty="0">
                <a:sym typeface="Wingdings" pitchFamily="2" charset="2"/>
              </a:rPr>
              <a:t>) so </a:t>
            </a:r>
            <a:r>
              <a:rPr lang="en-US" dirty="0">
                <a:highlight>
                  <a:srgbClr val="00FFFF"/>
                </a:highlight>
                <a:sym typeface="Wingdings" pitchFamily="2" charset="2"/>
              </a:rPr>
              <a:t>we need to explicitly duplicate all edges in the reverse direction (</a:t>
            </a:r>
            <a:r>
              <a:rPr lang="en-US" dirty="0" err="1">
                <a:highlight>
                  <a:srgbClr val="00FFFF"/>
                </a:highlight>
                <a:sym typeface="Wingdings" pitchFamily="2" charset="2"/>
              </a:rPr>
              <a:t>dstID</a:t>
            </a:r>
            <a:r>
              <a:rPr lang="en-US" dirty="0">
                <a:highlight>
                  <a:srgbClr val="00FFFF"/>
                </a:highlight>
                <a:sym typeface="Wingdings" pitchFamily="2" charset="2"/>
              </a:rPr>
              <a:t>  </a:t>
            </a:r>
            <a:r>
              <a:rPr lang="en-US" dirty="0" err="1">
                <a:highlight>
                  <a:srgbClr val="00FFFF"/>
                </a:highlight>
                <a:sym typeface="Wingdings" pitchFamily="2" charset="2"/>
              </a:rPr>
              <a:t>srcID</a:t>
            </a:r>
            <a:r>
              <a:rPr lang="en-US" dirty="0">
                <a:highlight>
                  <a:srgbClr val="00FFFF"/>
                </a:highlight>
                <a:sym typeface="Wingdings" pitchFamily="2" charset="2"/>
              </a:rPr>
              <a:t>)</a:t>
            </a:r>
            <a:endParaRPr lang="en-US" dirty="0">
              <a:highlight>
                <a:srgbClr val="00FFFF"/>
              </a:highlight>
            </a:endParaRPr>
          </a:p>
        </p:txBody>
      </p:sp>
      <p:sp>
        <p:nvSpPr>
          <p:cNvPr id="5" name="TextBox 4">
            <a:extLst>
              <a:ext uri="{FF2B5EF4-FFF2-40B4-BE49-F238E27FC236}">
                <a16:creationId xmlns:a16="http://schemas.microsoft.com/office/drawing/2014/main" id="{E65DB73C-B4DB-8483-504F-0DB4077047A2}"/>
              </a:ext>
            </a:extLst>
          </p:cNvPr>
          <p:cNvSpPr txBox="1"/>
          <p:nvPr/>
        </p:nvSpPr>
        <p:spPr>
          <a:xfrm>
            <a:off x="5869458" y="1668246"/>
            <a:ext cx="6128953" cy="5032147"/>
          </a:xfrm>
          <a:prstGeom prst="rect">
            <a:avLst/>
          </a:prstGeom>
          <a:noFill/>
          <a:ln>
            <a:solidFill>
              <a:schemeClr val="accent1"/>
            </a:solidFill>
          </a:ln>
        </p:spPr>
        <p:txBody>
          <a:bodyPr wrap="square">
            <a:spAutoFit/>
          </a:bodyPr>
          <a:lstStyle/>
          <a:p>
            <a:r>
              <a:rPr lang="en-US" sz="1400" b="0" dirty="0" err="1">
                <a:solidFill>
                  <a:srgbClr val="0000FF"/>
                </a:solidFill>
                <a:effectLst/>
                <a:highlight>
                  <a:srgbClr val="FFFF00"/>
                </a:highlight>
                <a:latin typeface="Courier New" panose="02070309020205020404" pitchFamily="49" charset="0"/>
                <a:cs typeface="Courier New" panose="02070309020205020404" pitchFamily="49" charset="0"/>
              </a:rPr>
              <a:t>val</a:t>
            </a:r>
            <a:r>
              <a:rPr lang="en-US" sz="1400" b="0" dirty="0">
                <a:solidFill>
                  <a:srgbClr val="000000"/>
                </a:solidFill>
                <a:effectLst/>
                <a:highlight>
                  <a:srgbClr val="FFFF00"/>
                </a:highlight>
                <a:latin typeface="Courier New" panose="02070309020205020404" pitchFamily="49" charset="0"/>
                <a:cs typeface="Courier New" panose="02070309020205020404" pitchFamily="49" charset="0"/>
              </a:rPr>
              <a:t> </a:t>
            </a:r>
            <a:r>
              <a:rPr lang="en-US" sz="1400" b="0" dirty="0" err="1">
                <a:solidFill>
                  <a:srgbClr val="000000"/>
                </a:solidFill>
                <a:effectLst/>
                <a:highlight>
                  <a:srgbClr val="FFFF00"/>
                </a:highlight>
                <a:latin typeface="Courier New" panose="02070309020205020404" pitchFamily="49" charset="0"/>
                <a:cs typeface="Courier New" panose="02070309020205020404" pitchFamily="49" charset="0"/>
              </a:rPr>
              <a:t>graphFile</a:t>
            </a:r>
            <a:r>
              <a:rPr lang="en-US" sz="1400" b="0" dirty="0">
                <a:solidFill>
                  <a:srgbClr val="000000"/>
                </a:solidFill>
                <a:effectLst/>
                <a:highlight>
                  <a:srgbClr val="FFFF00"/>
                </a:highlight>
                <a:latin typeface="Courier New" panose="02070309020205020404" pitchFamily="49" charset="0"/>
                <a:cs typeface="Courier New" panose="02070309020205020404" pitchFamily="49" charset="0"/>
              </a:rPr>
              <a:t> = </a:t>
            </a:r>
            <a:r>
              <a:rPr lang="en-US" sz="1400" b="0" dirty="0">
                <a:solidFill>
                  <a:srgbClr val="A31515"/>
                </a:solidFill>
                <a:effectLst/>
                <a:highlight>
                  <a:srgbClr val="FFFF00"/>
                </a:highlight>
                <a:latin typeface="Courier New" panose="02070309020205020404" pitchFamily="49" charset="0"/>
                <a:cs typeface="Courier New" panose="02070309020205020404" pitchFamily="49" charset="0"/>
              </a:rPr>
              <a:t>"</a:t>
            </a:r>
            <a:r>
              <a:rPr lang="en-US" sz="1400" b="0" dirty="0" err="1">
                <a:solidFill>
                  <a:srgbClr val="A31515"/>
                </a:solidFill>
                <a:effectLst/>
                <a:highlight>
                  <a:srgbClr val="FFFF00"/>
                </a:highlight>
                <a:latin typeface="Courier New" panose="02070309020205020404" pitchFamily="49" charset="0"/>
                <a:cs typeface="Courier New" panose="02070309020205020404" pitchFamily="49" charset="0"/>
              </a:rPr>
              <a:t>hdfs</a:t>
            </a:r>
            <a:r>
              <a:rPr lang="en-US" sz="1400" b="0" dirty="0">
                <a:solidFill>
                  <a:srgbClr val="A31515"/>
                </a:solidFill>
                <a:effectLst/>
                <a:highlight>
                  <a:srgbClr val="FFFF00"/>
                </a:highlight>
                <a:latin typeface="Courier New" panose="02070309020205020404" pitchFamily="49" charset="0"/>
                <a:cs typeface="Courier New" panose="02070309020205020404" pitchFamily="49" charset="0"/>
              </a:rPr>
              <a:t>://localhost:9000/user/</a:t>
            </a:r>
            <a:r>
              <a:rPr lang="en-US" sz="1400" b="0" dirty="0" err="1">
                <a:solidFill>
                  <a:srgbClr val="A31515"/>
                </a:solidFill>
                <a:effectLst/>
                <a:highlight>
                  <a:srgbClr val="FFFF00"/>
                </a:highlight>
                <a:latin typeface="Courier New" panose="02070309020205020404" pitchFamily="49" charset="0"/>
                <a:cs typeface="Courier New" panose="02070309020205020404" pitchFamily="49" charset="0"/>
              </a:rPr>
              <a:t>hdadmin</a:t>
            </a:r>
            <a:r>
              <a:rPr lang="en-US" sz="1400" b="0" dirty="0">
                <a:solidFill>
                  <a:srgbClr val="A31515"/>
                </a:solidFill>
                <a:effectLst/>
                <a:highlight>
                  <a:srgbClr val="FFFF00"/>
                </a:highlight>
                <a:latin typeface="Courier New" panose="02070309020205020404" pitchFamily="49" charset="0"/>
                <a:cs typeface="Courier New" panose="02070309020205020404" pitchFamily="49" charset="0"/>
              </a:rPr>
              <a:t>/</a:t>
            </a:r>
            <a:r>
              <a:rPr lang="en-US" sz="1400" b="0" dirty="0" err="1">
                <a:solidFill>
                  <a:srgbClr val="A31515"/>
                </a:solidFill>
                <a:effectLst/>
                <a:highlight>
                  <a:srgbClr val="FFFF00"/>
                </a:highlight>
                <a:latin typeface="Courier New" panose="02070309020205020404" pitchFamily="49" charset="0"/>
                <a:cs typeface="Courier New" panose="02070309020205020404" pitchFamily="49" charset="0"/>
              </a:rPr>
              <a:t>facebook_combined.txt</a:t>
            </a:r>
            <a:r>
              <a:rPr lang="en-US" sz="1400" b="0" dirty="0">
                <a:solidFill>
                  <a:srgbClr val="A31515"/>
                </a:solidFill>
                <a:effectLst/>
                <a:highlight>
                  <a:srgbClr val="FFFF00"/>
                </a:highlight>
                <a:latin typeface="Courier New" panose="02070309020205020404" pitchFamily="49" charset="0"/>
                <a:cs typeface="Courier New" panose="02070309020205020404" pitchFamily="49" charset="0"/>
              </a:rPr>
              <a:t>"</a:t>
            </a:r>
            <a:endParaRPr lang="en-US" sz="1400" b="0" dirty="0">
              <a:solidFill>
                <a:srgbClr val="000000"/>
              </a:solidFill>
              <a:effectLst/>
              <a:highlight>
                <a:srgbClr val="FFFF00"/>
              </a:highlight>
              <a:latin typeface="Courier New" panose="02070309020205020404" pitchFamily="49" charset="0"/>
              <a:cs typeface="Courier New" panose="02070309020205020404" pitchFamily="49" charset="0"/>
            </a:endParaRPr>
          </a:p>
          <a:p>
            <a:endParaRPr lang="en-US" sz="1400" dirty="0">
              <a:solidFill>
                <a:srgbClr val="000000"/>
              </a:solidFill>
              <a:highlight>
                <a:srgbClr val="FFFF00"/>
              </a:highlight>
              <a:latin typeface="Courier New" panose="02070309020205020404" pitchFamily="49" charset="0"/>
              <a:cs typeface="Courier New" panose="02070309020205020404" pitchFamily="49" charset="0"/>
            </a:endParaRPr>
          </a:p>
          <a:p>
            <a:r>
              <a:rPr lang="en-US" sz="1400" b="0" dirty="0" err="1">
                <a:solidFill>
                  <a:srgbClr val="000000"/>
                </a:solidFill>
                <a:effectLst/>
                <a:highlight>
                  <a:srgbClr val="FFFF00"/>
                </a:highlight>
                <a:latin typeface="Courier New" panose="02070309020205020404" pitchFamily="49" charset="0"/>
                <a:cs typeface="Courier New" panose="02070309020205020404" pitchFamily="49" charset="0"/>
              </a:rPr>
              <a:t>println</a:t>
            </a:r>
            <a:r>
              <a:rPr lang="en-US" sz="1400" b="0" dirty="0">
                <a:solidFill>
                  <a:srgbClr val="000000"/>
                </a:solidFill>
                <a:effectLst/>
                <a:highlight>
                  <a:srgbClr val="FFFF00"/>
                </a:highlight>
                <a:latin typeface="Courier New" panose="02070309020205020404" pitchFamily="49" charset="0"/>
                <a:cs typeface="Courier New" panose="02070309020205020404" pitchFamily="49" charset="0"/>
              </a:rPr>
              <a:t>(</a:t>
            </a:r>
            <a:r>
              <a:rPr lang="en-US" sz="1400" b="0" dirty="0" err="1">
                <a:solidFill>
                  <a:srgbClr val="0000FF"/>
                </a:solidFill>
                <a:effectLst/>
                <a:highlight>
                  <a:srgbClr val="FFFF00"/>
                </a:highlight>
                <a:latin typeface="Courier New" panose="02070309020205020404" pitchFamily="49" charset="0"/>
                <a:cs typeface="Courier New" panose="02070309020205020404" pitchFamily="49" charset="0"/>
              </a:rPr>
              <a:t>s</a:t>
            </a:r>
            <a:r>
              <a:rPr lang="en-US" sz="1400" b="0" dirty="0" err="1">
                <a:solidFill>
                  <a:srgbClr val="A31515"/>
                </a:solidFill>
                <a:effectLst/>
                <a:highlight>
                  <a:srgbClr val="FFFF00"/>
                </a:highlight>
                <a:latin typeface="Courier New" panose="02070309020205020404" pitchFamily="49" charset="0"/>
                <a:cs typeface="Courier New" panose="02070309020205020404" pitchFamily="49" charset="0"/>
              </a:rPr>
              <a:t>"Loading</a:t>
            </a:r>
            <a:r>
              <a:rPr lang="en-US" sz="1400" b="0" dirty="0">
                <a:solidFill>
                  <a:srgbClr val="A31515"/>
                </a:solidFill>
                <a:effectLst/>
                <a:highlight>
                  <a:srgbClr val="FFFF00"/>
                </a:highlight>
                <a:latin typeface="Courier New" panose="02070309020205020404" pitchFamily="49" charset="0"/>
                <a:cs typeface="Courier New" panose="02070309020205020404" pitchFamily="49" charset="0"/>
              </a:rPr>
              <a:t> graph from </a:t>
            </a:r>
            <a:r>
              <a:rPr lang="en-US" sz="1400" b="0" dirty="0">
                <a:solidFill>
                  <a:srgbClr val="0000FF"/>
                </a:solidFill>
                <a:effectLst/>
                <a:highlight>
                  <a:srgbClr val="FFFF00"/>
                </a:highlight>
                <a:latin typeface="Courier New" panose="02070309020205020404" pitchFamily="49" charset="0"/>
                <a:cs typeface="Courier New" panose="02070309020205020404" pitchFamily="49" charset="0"/>
              </a:rPr>
              <a:t>${</a:t>
            </a:r>
            <a:r>
              <a:rPr lang="en-US" sz="1400" b="0" dirty="0" err="1">
                <a:solidFill>
                  <a:srgbClr val="000000"/>
                </a:solidFill>
                <a:effectLst/>
                <a:highlight>
                  <a:srgbClr val="FFFF00"/>
                </a:highlight>
                <a:latin typeface="Courier New" panose="02070309020205020404" pitchFamily="49" charset="0"/>
                <a:cs typeface="Courier New" panose="02070309020205020404" pitchFamily="49" charset="0"/>
              </a:rPr>
              <a:t>graphFile</a:t>
            </a:r>
            <a:r>
              <a:rPr lang="en-US" sz="1400" b="0" dirty="0">
                <a:solidFill>
                  <a:srgbClr val="0000FF"/>
                </a:solidFill>
                <a:effectLst/>
                <a:highlight>
                  <a:srgbClr val="FFFF00"/>
                </a:highlight>
                <a:latin typeface="Courier New" panose="02070309020205020404" pitchFamily="49" charset="0"/>
                <a:cs typeface="Courier New" panose="02070309020205020404" pitchFamily="49" charset="0"/>
              </a:rPr>
              <a:t>}</a:t>
            </a:r>
            <a:r>
              <a:rPr lang="en-US" sz="1400" b="0" dirty="0">
                <a:solidFill>
                  <a:srgbClr val="A31515"/>
                </a:solidFill>
                <a:effectLst/>
                <a:highlight>
                  <a:srgbClr val="FFFF00"/>
                </a:highlight>
                <a:latin typeface="Courier New" panose="02070309020205020404" pitchFamily="49" charset="0"/>
                <a:cs typeface="Courier New" panose="02070309020205020404" pitchFamily="49" charset="0"/>
              </a:rPr>
              <a:t> ..."</a:t>
            </a:r>
            <a:r>
              <a:rPr lang="en-US" sz="1400" b="0" dirty="0">
                <a:solidFill>
                  <a:srgbClr val="000000"/>
                </a:solidFill>
                <a:effectLst/>
                <a:highlight>
                  <a:srgbClr val="FFFF00"/>
                </a:highlight>
                <a:latin typeface="Courier New" panose="02070309020205020404" pitchFamily="49" charset="0"/>
                <a:cs typeface="Courier New" panose="02070309020205020404" pitchFamily="49" charset="0"/>
              </a:rPr>
              <a:t>)</a:t>
            </a:r>
          </a:p>
          <a:p>
            <a:r>
              <a:rPr lang="en-US" sz="1400" b="0" dirty="0" err="1">
                <a:solidFill>
                  <a:srgbClr val="0000FF"/>
                </a:solidFill>
                <a:effectLst/>
                <a:highlight>
                  <a:srgbClr val="FFFF00"/>
                </a:highlight>
                <a:latin typeface="Courier New" panose="02070309020205020404" pitchFamily="49" charset="0"/>
                <a:cs typeface="Courier New" panose="02070309020205020404" pitchFamily="49" charset="0"/>
              </a:rPr>
              <a:t>val</a:t>
            </a:r>
            <a:r>
              <a:rPr lang="en-US" sz="1400" b="0" dirty="0">
                <a:solidFill>
                  <a:srgbClr val="000000"/>
                </a:solidFill>
                <a:effectLst/>
                <a:highlight>
                  <a:srgbClr val="FFFF00"/>
                </a:highlight>
                <a:latin typeface="Courier New" panose="02070309020205020404" pitchFamily="49" charset="0"/>
                <a:cs typeface="Courier New" panose="02070309020205020404" pitchFamily="49" charset="0"/>
              </a:rPr>
              <a:t> </a:t>
            </a:r>
            <a:r>
              <a:rPr lang="en-US" sz="1400" b="0" dirty="0" err="1">
                <a:solidFill>
                  <a:srgbClr val="000000"/>
                </a:solidFill>
                <a:effectLst/>
                <a:highlight>
                  <a:srgbClr val="FFFF00"/>
                </a:highlight>
                <a:latin typeface="Courier New" panose="02070309020205020404" pitchFamily="49" charset="0"/>
                <a:cs typeface="Courier New" panose="02070309020205020404" pitchFamily="49" charset="0"/>
              </a:rPr>
              <a:t>canonicalOrientation</a:t>
            </a:r>
            <a:r>
              <a:rPr lang="en-US" sz="1400" b="0" dirty="0">
                <a:solidFill>
                  <a:srgbClr val="000000"/>
                </a:solidFill>
                <a:effectLst/>
                <a:highlight>
                  <a:srgbClr val="FFFF00"/>
                </a:highlight>
                <a:latin typeface="Courier New" panose="02070309020205020404" pitchFamily="49" charset="0"/>
                <a:cs typeface="Courier New" panose="02070309020205020404" pitchFamily="49" charset="0"/>
              </a:rPr>
              <a:t> = </a:t>
            </a:r>
            <a:r>
              <a:rPr lang="en-US" sz="1400" b="0" dirty="0">
                <a:solidFill>
                  <a:srgbClr val="0000FF"/>
                </a:solidFill>
                <a:effectLst/>
                <a:highlight>
                  <a:srgbClr val="FFFF00"/>
                </a:highlight>
                <a:latin typeface="Courier New" panose="02070309020205020404" pitchFamily="49" charset="0"/>
                <a:cs typeface="Courier New" panose="02070309020205020404" pitchFamily="49" charset="0"/>
              </a:rPr>
              <a:t>true</a:t>
            </a:r>
            <a:endParaRPr lang="en-US" sz="1400" b="0" dirty="0">
              <a:solidFill>
                <a:srgbClr val="000000"/>
              </a:solidFill>
              <a:effectLst/>
              <a:highlight>
                <a:srgbClr val="FFFF00"/>
              </a:highlight>
              <a:latin typeface="Courier New" panose="02070309020205020404" pitchFamily="49" charset="0"/>
              <a:cs typeface="Courier New" panose="02070309020205020404" pitchFamily="49" charset="0"/>
            </a:endParaRPr>
          </a:p>
          <a:p>
            <a:r>
              <a:rPr lang="en-US" sz="1400" b="0" dirty="0" err="1">
                <a:solidFill>
                  <a:srgbClr val="0000FF"/>
                </a:solidFill>
                <a:effectLst/>
                <a:highlight>
                  <a:srgbClr val="FFFF00"/>
                </a:highlight>
                <a:latin typeface="Courier New" panose="02070309020205020404" pitchFamily="49" charset="0"/>
                <a:cs typeface="Courier New" panose="02070309020205020404" pitchFamily="49" charset="0"/>
              </a:rPr>
              <a:t>val</a:t>
            </a:r>
            <a:r>
              <a:rPr lang="en-US" sz="1400" b="0" dirty="0">
                <a:solidFill>
                  <a:srgbClr val="000000"/>
                </a:solidFill>
                <a:effectLst/>
                <a:highlight>
                  <a:srgbClr val="FFFF00"/>
                </a:highlight>
                <a:latin typeface="Courier New" panose="02070309020205020404" pitchFamily="49" charset="0"/>
                <a:cs typeface="Courier New" panose="02070309020205020404" pitchFamily="49" charset="0"/>
              </a:rPr>
              <a:t> </a:t>
            </a:r>
            <a:r>
              <a:rPr lang="en-US" sz="1400" b="0" dirty="0" err="1">
                <a:solidFill>
                  <a:srgbClr val="000000"/>
                </a:solidFill>
                <a:effectLst/>
                <a:highlight>
                  <a:srgbClr val="FFFF00"/>
                </a:highlight>
                <a:latin typeface="Courier New" panose="02070309020205020404" pitchFamily="49" charset="0"/>
                <a:cs typeface="Courier New" panose="02070309020205020404" pitchFamily="49" charset="0"/>
              </a:rPr>
              <a:t>numEdgePartitions</a:t>
            </a:r>
            <a:r>
              <a:rPr lang="en-US" sz="1400" b="0" dirty="0">
                <a:solidFill>
                  <a:srgbClr val="000000"/>
                </a:solidFill>
                <a:effectLst/>
                <a:highlight>
                  <a:srgbClr val="FFFF00"/>
                </a:highlight>
                <a:latin typeface="Courier New" panose="02070309020205020404" pitchFamily="49" charset="0"/>
                <a:cs typeface="Courier New" panose="02070309020205020404" pitchFamily="49" charset="0"/>
              </a:rPr>
              <a:t> = -</a:t>
            </a:r>
            <a:r>
              <a:rPr lang="en-US" sz="1400" b="0" dirty="0">
                <a:solidFill>
                  <a:srgbClr val="098658"/>
                </a:solidFill>
                <a:effectLst/>
                <a:highlight>
                  <a:srgbClr val="FFFF00"/>
                </a:highlight>
                <a:latin typeface="Courier New" panose="02070309020205020404" pitchFamily="49" charset="0"/>
                <a:cs typeface="Courier New" panose="02070309020205020404" pitchFamily="49" charset="0"/>
              </a:rPr>
              <a:t>1</a:t>
            </a:r>
            <a:endParaRPr lang="en-US" sz="1400" dirty="0">
              <a:solidFill>
                <a:srgbClr val="000000"/>
              </a:solidFill>
              <a:highlight>
                <a:srgbClr val="FFFF00"/>
              </a:highlight>
              <a:latin typeface="Courier New" panose="02070309020205020404" pitchFamily="49" charset="0"/>
              <a:cs typeface="Courier New" panose="02070309020205020404" pitchFamily="49" charset="0"/>
            </a:endParaRPr>
          </a:p>
          <a:p>
            <a:r>
              <a:rPr lang="en-US" sz="1400" b="0" dirty="0" err="1">
                <a:solidFill>
                  <a:srgbClr val="0000FF"/>
                </a:solidFill>
                <a:effectLst/>
                <a:highlight>
                  <a:srgbClr val="FFFF00"/>
                </a:highlight>
                <a:latin typeface="Courier New" panose="02070309020205020404" pitchFamily="49" charset="0"/>
                <a:cs typeface="Courier New" panose="02070309020205020404" pitchFamily="49" charset="0"/>
              </a:rPr>
              <a:t>val</a:t>
            </a:r>
            <a:r>
              <a:rPr lang="en-US" sz="1400" b="0" dirty="0">
                <a:solidFill>
                  <a:srgbClr val="000000"/>
                </a:solidFill>
                <a:effectLst/>
                <a:highlight>
                  <a:srgbClr val="FFFF00"/>
                </a:highlight>
                <a:latin typeface="Courier New" panose="02070309020205020404" pitchFamily="49" charset="0"/>
                <a:cs typeface="Courier New" panose="02070309020205020404" pitchFamily="49" charset="0"/>
              </a:rPr>
              <a:t> </a:t>
            </a:r>
            <a:r>
              <a:rPr lang="en-US" sz="1400" b="0" dirty="0" err="1">
                <a:solidFill>
                  <a:srgbClr val="000000"/>
                </a:solidFill>
                <a:effectLst/>
                <a:highlight>
                  <a:srgbClr val="FFFF00"/>
                </a:highlight>
                <a:latin typeface="Courier New" panose="02070309020205020404" pitchFamily="49" charset="0"/>
                <a:cs typeface="Courier New" panose="02070309020205020404" pitchFamily="49" charset="0"/>
              </a:rPr>
              <a:t>edgeStorageLevel</a:t>
            </a:r>
            <a:r>
              <a:rPr lang="en-US" sz="1400" b="0" dirty="0">
                <a:solidFill>
                  <a:srgbClr val="000000"/>
                </a:solidFill>
                <a:effectLst/>
                <a:highlight>
                  <a:srgbClr val="FFFF00"/>
                </a:highlight>
                <a:latin typeface="Courier New" panose="02070309020205020404" pitchFamily="49" charset="0"/>
                <a:cs typeface="Courier New" panose="02070309020205020404" pitchFamily="49" charset="0"/>
              </a:rPr>
              <a:t> = </a:t>
            </a:r>
            <a:r>
              <a:rPr lang="en-US" sz="1400" b="0" dirty="0" err="1">
                <a:solidFill>
                  <a:srgbClr val="000000"/>
                </a:solidFill>
                <a:effectLst/>
                <a:highlight>
                  <a:srgbClr val="FFFF00"/>
                </a:highlight>
                <a:latin typeface="Courier New" panose="02070309020205020404" pitchFamily="49" charset="0"/>
                <a:cs typeface="Courier New" panose="02070309020205020404" pitchFamily="49" charset="0"/>
              </a:rPr>
              <a:t>StorageLevel.MEMORY_ONLY</a:t>
            </a:r>
            <a:endParaRPr lang="en-US" sz="1400" dirty="0">
              <a:solidFill>
                <a:srgbClr val="000000"/>
              </a:solidFill>
              <a:highlight>
                <a:srgbClr val="FFFF00"/>
              </a:highlight>
              <a:latin typeface="Courier New" panose="02070309020205020404" pitchFamily="49" charset="0"/>
              <a:cs typeface="Courier New" panose="02070309020205020404" pitchFamily="49" charset="0"/>
            </a:endParaRPr>
          </a:p>
          <a:p>
            <a:r>
              <a:rPr lang="en-US" sz="1400" b="0" dirty="0" err="1">
                <a:solidFill>
                  <a:srgbClr val="0000FF"/>
                </a:solidFill>
                <a:effectLst/>
                <a:highlight>
                  <a:srgbClr val="FFFF00"/>
                </a:highlight>
                <a:latin typeface="Courier New" panose="02070309020205020404" pitchFamily="49" charset="0"/>
                <a:cs typeface="Courier New" panose="02070309020205020404" pitchFamily="49" charset="0"/>
              </a:rPr>
              <a:t>val</a:t>
            </a:r>
            <a:r>
              <a:rPr lang="en-US" sz="1400" b="0" dirty="0">
                <a:solidFill>
                  <a:srgbClr val="000000"/>
                </a:solidFill>
                <a:effectLst/>
                <a:highlight>
                  <a:srgbClr val="FFFF00"/>
                </a:highlight>
                <a:latin typeface="Courier New" panose="02070309020205020404" pitchFamily="49" charset="0"/>
                <a:cs typeface="Courier New" panose="02070309020205020404" pitchFamily="49" charset="0"/>
              </a:rPr>
              <a:t> </a:t>
            </a:r>
            <a:r>
              <a:rPr lang="en-US" sz="1400" b="0" dirty="0" err="1">
                <a:solidFill>
                  <a:srgbClr val="000000"/>
                </a:solidFill>
                <a:effectLst/>
                <a:highlight>
                  <a:srgbClr val="FFFF00"/>
                </a:highlight>
                <a:latin typeface="Courier New" panose="02070309020205020404" pitchFamily="49" charset="0"/>
                <a:cs typeface="Courier New" panose="02070309020205020404" pitchFamily="49" charset="0"/>
              </a:rPr>
              <a:t>vertexStorageLevel</a:t>
            </a:r>
            <a:r>
              <a:rPr lang="en-US" sz="1400" b="0" dirty="0">
                <a:solidFill>
                  <a:srgbClr val="000000"/>
                </a:solidFill>
                <a:effectLst/>
                <a:highlight>
                  <a:srgbClr val="FFFF00"/>
                </a:highlight>
                <a:latin typeface="Courier New" panose="02070309020205020404" pitchFamily="49" charset="0"/>
                <a:cs typeface="Courier New" panose="02070309020205020404" pitchFamily="49" charset="0"/>
              </a:rPr>
              <a:t> = </a:t>
            </a:r>
            <a:r>
              <a:rPr lang="en-US" sz="1400" b="0" dirty="0" err="1">
                <a:solidFill>
                  <a:srgbClr val="000000"/>
                </a:solidFill>
                <a:effectLst/>
                <a:highlight>
                  <a:srgbClr val="FFFF00"/>
                </a:highlight>
                <a:latin typeface="Courier New" panose="02070309020205020404" pitchFamily="49" charset="0"/>
                <a:cs typeface="Courier New" panose="02070309020205020404" pitchFamily="49" charset="0"/>
              </a:rPr>
              <a:t>StorageLevel.MEMORY_ONLY</a:t>
            </a:r>
            <a:endParaRPr lang="en-US" sz="1400" dirty="0">
              <a:solidFill>
                <a:srgbClr val="000000"/>
              </a:solidFill>
              <a:highlight>
                <a:srgbClr val="FFFF00"/>
              </a:highlight>
              <a:latin typeface="Courier New" panose="02070309020205020404" pitchFamily="49" charset="0"/>
              <a:cs typeface="Courier New" panose="02070309020205020404" pitchFamily="49" charset="0"/>
            </a:endParaRPr>
          </a:p>
          <a:p>
            <a:r>
              <a:rPr lang="en-US" sz="1400" b="0" dirty="0" err="1">
                <a:solidFill>
                  <a:srgbClr val="0000FF"/>
                </a:solidFill>
                <a:effectLst/>
                <a:highlight>
                  <a:srgbClr val="FFFF00"/>
                </a:highlight>
                <a:latin typeface="Courier New" panose="02070309020205020404" pitchFamily="49" charset="0"/>
                <a:cs typeface="Courier New" panose="02070309020205020404" pitchFamily="49" charset="0"/>
              </a:rPr>
              <a:t>val</a:t>
            </a:r>
            <a:r>
              <a:rPr lang="en-US" sz="1400" b="0" dirty="0">
                <a:solidFill>
                  <a:srgbClr val="000000"/>
                </a:solidFill>
                <a:effectLst/>
                <a:highlight>
                  <a:srgbClr val="FFFF00"/>
                </a:highlight>
                <a:latin typeface="Courier New" panose="02070309020205020404" pitchFamily="49" charset="0"/>
                <a:cs typeface="Courier New" panose="02070309020205020404" pitchFamily="49" charset="0"/>
              </a:rPr>
              <a:t> </a:t>
            </a:r>
            <a:r>
              <a:rPr lang="en-US" sz="1400" b="0" dirty="0" err="1">
                <a:solidFill>
                  <a:srgbClr val="000000"/>
                </a:solidFill>
                <a:effectLst/>
                <a:highlight>
                  <a:srgbClr val="FFFF00"/>
                </a:highlight>
                <a:latin typeface="Courier New" panose="02070309020205020404" pitchFamily="49" charset="0"/>
                <a:cs typeface="Courier New" panose="02070309020205020404" pitchFamily="49" charset="0"/>
              </a:rPr>
              <a:t>uniGraph</a:t>
            </a:r>
            <a:r>
              <a:rPr lang="en-US" sz="1400" b="0" dirty="0">
                <a:solidFill>
                  <a:srgbClr val="000000"/>
                </a:solidFill>
                <a:effectLst/>
                <a:highlight>
                  <a:srgbClr val="FFFF00"/>
                </a:highlight>
                <a:latin typeface="Courier New" panose="02070309020205020404" pitchFamily="49" charset="0"/>
                <a:cs typeface="Courier New" panose="02070309020205020404" pitchFamily="49" charset="0"/>
              </a:rPr>
              <a:t>: Graph[Int, Int] = 	</a:t>
            </a:r>
            <a:r>
              <a:rPr lang="en-US" sz="1400" b="0" dirty="0" err="1">
                <a:solidFill>
                  <a:srgbClr val="000000"/>
                </a:solidFill>
                <a:effectLst/>
                <a:highlight>
                  <a:srgbClr val="FFFF00"/>
                </a:highlight>
                <a:latin typeface="Courier New" panose="02070309020205020404" pitchFamily="49" charset="0"/>
                <a:cs typeface="Courier New" panose="02070309020205020404" pitchFamily="49" charset="0"/>
              </a:rPr>
              <a:t>GraphLoader.edgeListFile</a:t>
            </a:r>
            <a:r>
              <a:rPr lang="en-US" sz="1400" b="0" dirty="0">
                <a:solidFill>
                  <a:srgbClr val="000000"/>
                </a:solidFill>
                <a:effectLst/>
                <a:highlight>
                  <a:srgbClr val="FFFF00"/>
                </a:highlight>
                <a:latin typeface="Courier New" panose="02070309020205020404" pitchFamily="49" charset="0"/>
                <a:cs typeface="Courier New" panose="02070309020205020404" pitchFamily="49" charset="0"/>
              </a:rPr>
              <a:t>(</a:t>
            </a:r>
          </a:p>
          <a:p>
            <a:pPr lvl="1"/>
            <a:r>
              <a:rPr lang="en-US" sz="1400" b="0" dirty="0" err="1">
                <a:solidFill>
                  <a:srgbClr val="000000"/>
                </a:solidFill>
                <a:effectLst/>
                <a:highlight>
                  <a:srgbClr val="FFFF00"/>
                </a:highlight>
                <a:latin typeface="Courier New" panose="02070309020205020404" pitchFamily="49" charset="0"/>
                <a:cs typeface="Courier New" panose="02070309020205020404" pitchFamily="49" charset="0"/>
              </a:rPr>
              <a:t>spark.sparkContext</a:t>
            </a:r>
            <a:r>
              <a:rPr lang="en-US" sz="1400" b="0" dirty="0">
                <a:solidFill>
                  <a:srgbClr val="000000"/>
                </a:solidFill>
                <a:effectLst/>
                <a:highlight>
                  <a:srgbClr val="FFFF00"/>
                </a:highlight>
                <a:latin typeface="Courier New" panose="02070309020205020404" pitchFamily="49" charset="0"/>
                <a:cs typeface="Courier New" panose="02070309020205020404" pitchFamily="49" charset="0"/>
              </a:rPr>
              <a:t>,</a:t>
            </a:r>
          </a:p>
          <a:p>
            <a:pPr lvl="1"/>
            <a:r>
              <a:rPr lang="en-US" sz="1400" b="0" dirty="0" err="1">
                <a:solidFill>
                  <a:srgbClr val="000000"/>
                </a:solidFill>
                <a:effectLst/>
                <a:highlight>
                  <a:srgbClr val="FFFF00"/>
                </a:highlight>
                <a:latin typeface="Courier New" panose="02070309020205020404" pitchFamily="49" charset="0"/>
                <a:cs typeface="Courier New" panose="02070309020205020404" pitchFamily="49" charset="0"/>
              </a:rPr>
              <a:t>graphFile</a:t>
            </a:r>
            <a:r>
              <a:rPr lang="en-US" sz="1400" b="0" dirty="0">
                <a:solidFill>
                  <a:srgbClr val="000000"/>
                </a:solidFill>
                <a:effectLst/>
                <a:highlight>
                  <a:srgbClr val="FFFF00"/>
                </a:highlight>
                <a:latin typeface="Courier New" panose="02070309020205020404" pitchFamily="49" charset="0"/>
                <a:cs typeface="Courier New" panose="02070309020205020404" pitchFamily="49" charset="0"/>
              </a:rPr>
              <a:t>,</a:t>
            </a:r>
          </a:p>
          <a:p>
            <a:pPr lvl="1"/>
            <a:r>
              <a:rPr lang="en-US" sz="1400" b="0" dirty="0" err="1">
                <a:solidFill>
                  <a:srgbClr val="000000"/>
                </a:solidFill>
                <a:effectLst/>
                <a:highlight>
                  <a:srgbClr val="FFFF00"/>
                </a:highlight>
                <a:latin typeface="Courier New" panose="02070309020205020404" pitchFamily="49" charset="0"/>
                <a:cs typeface="Courier New" panose="02070309020205020404" pitchFamily="49" charset="0"/>
              </a:rPr>
              <a:t>canonicalOrientation</a:t>
            </a:r>
            <a:r>
              <a:rPr lang="en-US" sz="1400" b="0" dirty="0">
                <a:solidFill>
                  <a:srgbClr val="000000"/>
                </a:solidFill>
                <a:effectLst/>
                <a:highlight>
                  <a:srgbClr val="FFFF00"/>
                </a:highlight>
                <a:latin typeface="Courier New" panose="02070309020205020404" pitchFamily="49" charset="0"/>
                <a:cs typeface="Courier New" panose="02070309020205020404" pitchFamily="49" charset="0"/>
              </a:rPr>
              <a:t>,</a:t>
            </a:r>
          </a:p>
          <a:p>
            <a:pPr lvl="1"/>
            <a:r>
              <a:rPr lang="en-US" sz="1400" b="0" dirty="0" err="1">
                <a:solidFill>
                  <a:srgbClr val="000000"/>
                </a:solidFill>
                <a:effectLst/>
                <a:highlight>
                  <a:srgbClr val="FFFF00"/>
                </a:highlight>
                <a:latin typeface="Courier New" panose="02070309020205020404" pitchFamily="49" charset="0"/>
                <a:cs typeface="Courier New" panose="02070309020205020404" pitchFamily="49" charset="0"/>
              </a:rPr>
              <a:t>numEdgePartitions</a:t>
            </a:r>
            <a:r>
              <a:rPr lang="en-US" sz="1400" b="0" dirty="0">
                <a:solidFill>
                  <a:srgbClr val="000000"/>
                </a:solidFill>
                <a:effectLst/>
                <a:highlight>
                  <a:srgbClr val="FFFF00"/>
                </a:highlight>
                <a:latin typeface="Courier New" panose="02070309020205020404" pitchFamily="49" charset="0"/>
                <a:cs typeface="Courier New" panose="02070309020205020404" pitchFamily="49" charset="0"/>
              </a:rPr>
              <a:t>,</a:t>
            </a:r>
          </a:p>
          <a:p>
            <a:pPr lvl="1"/>
            <a:r>
              <a:rPr lang="en-US" sz="1400" b="0" dirty="0" err="1">
                <a:solidFill>
                  <a:srgbClr val="000000"/>
                </a:solidFill>
                <a:effectLst/>
                <a:highlight>
                  <a:srgbClr val="FFFF00"/>
                </a:highlight>
                <a:latin typeface="Courier New" panose="02070309020205020404" pitchFamily="49" charset="0"/>
                <a:cs typeface="Courier New" panose="02070309020205020404" pitchFamily="49" charset="0"/>
              </a:rPr>
              <a:t>edgeStorageLevel</a:t>
            </a:r>
            <a:r>
              <a:rPr lang="en-US" sz="1400" b="0" dirty="0">
                <a:solidFill>
                  <a:srgbClr val="000000"/>
                </a:solidFill>
                <a:effectLst/>
                <a:highlight>
                  <a:srgbClr val="FFFF00"/>
                </a:highlight>
                <a:latin typeface="Courier New" panose="02070309020205020404" pitchFamily="49" charset="0"/>
                <a:cs typeface="Courier New" panose="02070309020205020404" pitchFamily="49" charset="0"/>
              </a:rPr>
              <a:t>,</a:t>
            </a:r>
          </a:p>
          <a:p>
            <a:pPr lvl="1"/>
            <a:r>
              <a:rPr lang="en-US" sz="1400" b="0" dirty="0" err="1">
                <a:solidFill>
                  <a:srgbClr val="000000"/>
                </a:solidFill>
                <a:effectLst/>
                <a:highlight>
                  <a:srgbClr val="FFFF00"/>
                </a:highlight>
                <a:latin typeface="Courier New" panose="02070309020205020404" pitchFamily="49" charset="0"/>
                <a:cs typeface="Courier New" panose="02070309020205020404" pitchFamily="49" charset="0"/>
              </a:rPr>
              <a:t>vertexStorageLevel</a:t>
            </a:r>
            <a:endParaRPr lang="en-US" sz="1400" b="0" dirty="0">
              <a:solidFill>
                <a:srgbClr val="000000"/>
              </a:solidFill>
              <a:effectLst/>
              <a:highlight>
                <a:srgbClr val="FFFF00"/>
              </a:highlight>
              <a:latin typeface="Courier New" panose="02070309020205020404" pitchFamily="49" charset="0"/>
              <a:cs typeface="Courier New" panose="02070309020205020404" pitchFamily="49" charset="0"/>
            </a:endParaRPr>
          </a:p>
          <a:p>
            <a:r>
              <a:rPr lang="en-US" sz="1400" b="0" dirty="0">
                <a:solidFill>
                  <a:srgbClr val="000000"/>
                </a:solidFill>
                <a:effectLst/>
                <a:highlight>
                  <a:srgbClr val="FFFF00"/>
                </a:highlight>
                <a:latin typeface="Courier New" panose="02070309020205020404" pitchFamily="49" charset="0"/>
                <a:cs typeface="Courier New" panose="02070309020205020404" pitchFamily="49" charset="0"/>
              </a:rPr>
              <a:t>)</a:t>
            </a:r>
          </a:p>
          <a:p>
            <a:r>
              <a:rPr lang="en-US" sz="1400" b="0" dirty="0" err="1">
                <a:solidFill>
                  <a:srgbClr val="0000FF"/>
                </a:solidFill>
                <a:effectLst/>
                <a:highlight>
                  <a:srgbClr val="00FFFF"/>
                </a:highlight>
                <a:latin typeface="Courier New" panose="02070309020205020404" pitchFamily="49" charset="0"/>
                <a:cs typeface="Courier New" panose="02070309020205020404" pitchFamily="49" charset="0"/>
              </a:rPr>
              <a:t>val</a:t>
            </a:r>
            <a:r>
              <a:rPr lang="en-US" sz="1400" b="0" dirty="0">
                <a:solidFill>
                  <a:srgbClr val="000000"/>
                </a:solidFill>
                <a:effectLst/>
                <a:highlight>
                  <a:srgbClr val="00FFFF"/>
                </a:highlight>
                <a:latin typeface="Courier New" panose="02070309020205020404" pitchFamily="49" charset="0"/>
                <a:cs typeface="Courier New" panose="02070309020205020404" pitchFamily="49" charset="0"/>
              </a:rPr>
              <a:t> </a:t>
            </a:r>
            <a:r>
              <a:rPr lang="en-US" sz="1400" b="0" dirty="0" err="1">
                <a:solidFill>
                  <a:srgbClr val="000000"/>
                </a:solidFill>
                <a:effectLst/>
                <a:highlight>
                  <a:srgbClr val="00FFFF"/>
                </a:highlight>
                <a:latin typeface="Courier New" panose="02070309020205020404" pitchFamily="49" charset="0"/>
                <a:cs typeface="Courier New" panose="02070309020205020404" pitchFamily="49" charset="0"/>
              </a:rPr>
              <a:t>reverseEdges</a:t>
            </a:r>
            <a:r>
              <a:rPr lang="en-US" sz="1400" b="0" dirty="0">
                <a:solidFill>
                  <a:srgbClr val="000000"/>
                </a:solidFill>
                <a:effectLst/>
                <a:highlight>
                  <a:srgbClr val="00FFFF"/>
                </a:highlight>
                <a:latin typeface="Courier New" panose="02070309020205020404" pitchFamily="49" charset="0"/>
                <a:cs typeface="Courier New" panose="02070309020205020404" pitchFamily="49" charset="0"/>
              </a:rPr>
              <a:t>: </a:t>
            </a:r>
            <a:r>
              <a:rPr lang="en-US" sz="1400" b="0" dirty="0" err="1">
                <a:solidFill>
                  <a:srgbClr val="000000"/>
                </a:solidFill>
                <a:effectLst/>
                <a:highlight>
                  <a:srgbClr val="00FFFF"/>
                </a:highlight>
                <a:latin typeface="Courier New" panose="02070309020205020404" pitchFamily="49" charset="0"/>
                <a:cs typeface="Courier New" panose="02070309020205020404" pitchFamily="49" charset="0"/>
              </a:rPr>
              <a:t>EdgeRDD</a:t>
            </a:r>
            <a:r>
              <a:rPr lang="en-US" sz="1400" b="0" dirty="0">
                <a:solidFill>
                  <a:srgbClr val="000000"/>
                </a:solidFill>
                <a:effectLst/>
                <a:highlight>
                  <a:srgbClr val="00FFFF"/>
                </a:highlight>
                <a:latin typeface="Courier New" panose="02070309020205020404" pitchFamily="49" charset="0"/>
                <a:cs typeface="Courier New" panose="02070309020205020404" pitchFamily="49" charset="0"/>
              </a:rPr>
              <a:t>[Int] = </a:t>
            </a:r>
            <a:r>
              <a:rPr lang="en-US" sz="1400" b="0" dirty="0" err="1">
                <a:solidFill>
                  <a:srgbClr val="000000"/>
                </a:solidFill>
                <a:effectLst/>
                <a:highlight>
                  <a:srgbClr val="00FFFF"/>
                </a:highlight>
                <a:latin typeface="Courier New" panose="02070309020205020404" pitchFamily="49" charset="0"/>
                <a:cs typeface="Courier New" panose="02070309020205020404" pitchFamily="49" charset="0"/>
              </a:rPr>
              <a:t>uniGraph.reverse.edges</a:t>
            </a:r>
            <a:endParaRPr lang="en-US" sz="1400" b="0" dirty="0">
              <a:solidFill>
                <a:srgbClr val="000000"/>
              </a:solidFill>
              <a:effectLst/>
              <a:highlight>
                <a:srgbClr val="00FFFF"/>
              </a:highlight>
              <a:latin typeface="Courier New" panose="02070309020205020404" pitchFamily="49" charset="0"/>
              <a:cs typeface="Courier New" panose="02070309020205020404" pitchFamily="49" charset="0"/>
            </a:endParaRPr>
          </a:p>
          <a:p>
            <a:r>
              <a:rPr lang="en-US" sz="1400" b="0" dirty="0" err="1">
                <a:solidFill>
                  <a:srgbClr val="0000FF"/>
                </a:solidFill>
                <a:effectLst/>
                <a:highlight>
                  <a:srgbClr val="00FFFF"/>
                </a:highlight>
                <a:latin typeface="Courier New" panose="02070309020205020404" pitchFamily="49" charset="0"/>
                <a:cs typeface="Courier New" panose="02070309020205020404" pitchFamily="49" charset="0"/>
              </a:rPr>
              <a:t>val</a:t>
            </a:r>
            <a:r>
              <a:rPr lang="en-US" sz="1400" b="0" dirty="0">
                <a:solidFill>
                  <a:srgbClr val="000000"/>
                </a:solidFill>
                <a:effectLst/>
                <a:highlight>
                  <a:srgbClr val="00FFFF"/>
                </a:highlight>
                <a:latin typeface="Courier New" panose="02070309020205020404" pitchFamily="49" charset="0"/>
                <a:cs typeface="Courier New" panose="02070309020205020404" pitchFamily="49" charset="0"/>
              </a:rPr>
              <a:t> </a:t>
            </a:r>
            <a:r>
              <a:rPr lang="en-US" sz="1400" b="0" dirty="0" err="1">
                <a:solidFill>
                  <a:srgbClr val="000000"/>
                </a:solidFill>
                <a:effectLst/>
                <a:highlight>
                  <a:srgbClr val="00FFFF"/>
                </a:highlight>
                <a:latin typeface="Courier New" panose="02070309020205020404" pitchFamily="49" charset="0"/>
                <a:cs typeface="Courier New" panose="02070309020205020404" pitchFamily="49" charset="0"/>
              </a:rPr>
              <a:t>biEdges</a:t>
            </a:r>
            <a:r>
              <a:rPr lang="en-US" sz="1400" b="0" dirty="0">
                <a:solidFill>
                  <a:srgbClr val="000000"/>
                </a:solidFill>
                <a:effectLst/>
                <a:highlight>
                  <a:srgbClr val="00FFFF"/>
                </a:highlight>
                <a:latin typeface="Courier New" panose="02070309020205020404" pitchFamily="49" charset="0"/>
                <a:cs typeface="Courier New" panose="02070309020205020404" pitchFamily="49" charset="0"/>
              </a:rPr>
              <a:t> = </a:t>
            </a:r>
            <a:r>
              <a:rPr lang="en-US" sz="1400" b="0" dirty="0" err="1">
                <a:solidFill>
                  <a:srgbClr val="000000"/>
                </a:solidFill>
                <a:effectLst/>
                <a:highlight>
                  <a:srgbClr val="00FFFF"/>
                </a:highlight>
                <a:latin typeface="Courier New" panose="02070309020205020404" pitchFamily="49" charset="0"/>
                <a:cs typeface="Courier New" panose="02070309020205020404" pitchFamily="49" charset="0"/>
              </a:rPr>
              <a:t>uniGraph.edges</a:t>
            </a:r>
            <a:r>
              <a:rPr lang="en-US" sz="1400" b="0" dirty="0">
                <a:solidFill>
                  <a:srgbClr val="000000"/>
                </a:solidFill>
                <a:effectLst/>
                <a:highlight>
                  <a:srgbClr val="00FFFF"/>
                </a:highlight>
                <a:latin typeface="Courier New" panose="02070309020205020404" pitchFamily="49" charset="0"/>
                <a:cs typeface="Courier New" panose="02070309020205020404" pitchFamily="49" charset="0"/>
              </a:rPr>
              <a:t> ++ </a:t>
            </a:r>
            <a:r>
              <a:rPr lang="en-US" sz="1400" b="0" dirty="0" err="1">
                <a:solidFill>
                  <a:srgbClr val="000000"/>
                </a:solidFill>
                <a:effectLst/>
                <a:highlight>
                  <a:srgbClr val="00FFFF"/>
                </a:highlight>
                <a:latin typeface="Courier New" panose="02070309020205020404" pitchFamily="49" charset="0"/>
                <a:cs typeface="Courier New" panose="02070309020205020404" pitchFamily="49" charset="0"/>
              </a:rPr>
              <a:t>reverseEdges</a:t>
            </a:r>
            <a:endParaRPr lang="en-US" sz="1400" dirty="0">
              <a:solidFill>
                <a:srgbClr val="000000"/>
              </a:solidFill>
              <a:highlight>
                <a:srgbClr val="00FFFF"/>
              </a:highlight>
              <a:latin typeface="Courier New" panose="02070309020205020404" pitchFamily="49" charset="0"/>
              <a:cs typeface="Courier New" panose="02070309020205020404" pitchFamily="49" charset="0"/>
            </a:endParaRPr>
          </a:p>
          <a:p>
            <a:r>
              <a:rPr lang="en-US" sz="1400" b="0" dirty="0" err="1">
                <a:solidFill>
                  <a:srgbClr val="0000FF"/>
                </a:solidFill>
                <a:effectLst/>
                <a:highlight>
                  <a:srgbClr val="00FFFF"/>
                </a:highlight>
                <a:latin typeface="Courier New" panose="02070309020205020404" pitchFamily="49" charset="0"/>
                <a:cs typeface="Courier New" panose="02070309020205020404" pitchFamily="49" charset="0"/>
              </a:rPr>
              <a:t>val</a:t>
            </a:r>
            <a:r>
              <a:rPr lang="en-US" sz="1400" b="0" dirty="0">
                <a:solidFill>
                  <a:srgbClr val="000000"/>
                </a:solidFill>
                <a:effectLst/>
                <a:highlight>
                  <a:srgbClr val="00FFFF"/>
                </a:highlight>
                <a:latin typeface="Courier New" panose="02070309020205020404" pitchFamily="49" charset="0"/>
                <a:cs typeface="Courier New" panose="02070309020205020404" pitchFamily="49" charset="0"/>
              </a:rPr>
              <a:t> graph: Graph[</a:t>
            </a:r>
            <a:r>
              <a:rPr lang="en-US" sz="1400" b="0" dirty="0" err="1">
                <a:solidFill>
                  <a:srgbClr val="000000"/>
                </a:solidFill>
                <a:effectLst/>
                <a:highlight>
                  <a:srgbClr val="00FFFF"/>
                </a:highlight>
                <a:latin typeface="Courier New" panose="02070309020205020404" pitchFamily="49" charset="0"/>
                <a:cs typeface="Courier New" panose="02070309020205020404" pitchFamily="49" charset="0"/>
              </a:rPr>
              <a:t>Int,Int</a:t>
            </a:r>
            <a:r>
              <a:rPr lang="en-US" sz="1400" b="0" dirty="0">
                <a:solidFill>
                  <a:srgbClr val="000000"/>
                </a:solidFill>
                <a:effectLst/>
                <a:highlight>
                  <a:srgbClr val="00FFFF"/>
                </a:highlight>
                <a:latin typeface="Courier New" panose="02070309020205020404" pitchFamily="49" charset="0"/>
                <a:cs typeface="Courier New" panose="02070309020205020404" pitchFamily="49" charset="0"/>
              </a:rPr>
              <a:t>] = Graph(</a:t>
            </a:r>
            <a:r>
              <a:rPr lang="en-US" sz="1400" b="0" dirty="0" err="1">
                <a:solidFill>
                  <a:srgbClr val="000000"/>
                </a:solidFill>
                <a:effectLst/>
                <a:highlight>
                  <a:srgbClr val="00FFFF"/>
                </a:highlight>
                <a:latin typeface="Courier New" panose="02070309020205020404" pitchFamily="49" charset="0"/>
                <a:cs typeface="Courier New" panose="02070309020205020404" pitchFamily="49" charset="0"/>
              </a:rPr>
              <a:t>uniGraph.vertices,biEdges</a:t>
            </a:r>
            <a:r>
              <a:rPr lang="en-US" sz="1400" b="0" dirty="0">
                <a:solidFill>
                  <a:srgbClr val="000000"/>
                </a:solidFill>
                <a:effectLst/>
                <a:highlight>
                  <a:srgbClr val="00FFFF"/>
                </a:highlight>
                <a:latin typeface="Courier New" panose="02070309020205020404" pitchFamily="49" charset="0"/>
                <a:cs typeface="Courier New" panose="02070309020205020404" pitchFamily="49" charset="0"/>
              </a:rPr>
              <a:t>)</a:t>
            </a:r>
          </a:p>
          <a:p>
            <a:endParaRPr lang="en-US" sz="1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25802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B3098-7556-1CCC-153A-C2BB19F94E50}"/>
              </a:ext>
            </a:extLst>
          </p:cNvPr>
          <p:cNvSpPr>
            <a:spLocks noGrp="1"/>
          </p:cNvSpPr>
          <p:nvPr>
            <p:ph type="title"/>
          </p:nvPr>
        </p:nvSpPr>
        <p:spPr>
          <a:xfrm>
            <a:off x="1371600" y="685800"/>
            <a:ext cx="9601200" cy="735227"/>
          </a:xfrm>
        </p:spPr>
        <p:txBody>
          <a:bodyPr/>
          <a:lstStyle/>
          <a:p>
            <a:r>
              <a:rPr lang="en-US" dirty="0"/>
              <a:t>Simple Graph Metrics</a:t>
            </a:r>
          </a:p>
        </p:txBody>
      </p:sp>
      <p:sp>
        <p:nvSpPr>
          <p:cNvPr id="7" name="TextBox 6">
            <a:extLst>
              <a:ext uri="{FF2B5EF4-FFF2-40B4-BE49-F238E27FC236}">
                <a16:creationId xmlns:a16="http://schemas.microsoft.com/office/drawing/2014/main" id="{798CC317-B451-6EED-B4BA-7C7361D22D4E}"/>
              </a:ext>
            </a:extLst>
          </p:cNvPr>
          <p:cNvSpPr txBox="1"/>
          <p:nvPr/>
        </p:nvSpPr>
        <p:spPr>
          <a:xfrm>
            <a:off x="874241" y="1778659"/>
            <a:ext cx="8146191" cy="3323987"/>
          </a:xfrm>
          <a:prstGeom prst="rect">
            <a:avLst/>
          </a:prstGeom>
          <a:noFill/>
          <a:ln>
            <a:solidFill>
              <a:schemeClr val="accent1"/>
            </a:solidFill>
          </a:ln>
        </p:spPr>
        <p:txBody>
          <a:bodyPr wrap="square">
            <a:spAutoFit/>
          </a:bodyPr>
          <a:lstStyle/>
          <a:p>
            <a:r>
              <a:rPr lang="en-US" sz="1400" b="0" dirty="0">
                <a:solidFill>
                  <a:srgbClr val="008000"/>
                </a:solidFill>
                <a:effectLst/>
                <a:latin typeface="Courier New" panose="02070309020205020404" pitchFamily="49" charset="0"/>
                <a:cs typeface="Courier New" panose="02070309020205020404" pitchFamily="49" charset="0"/>
              </a:rPr>
              <a:t>// Print basic graph statistics</a:t>
            </a:r>
            <a:endParaRPr lang="en-US" sz="1400" b="0" dirty="0">
              <a:solidFill>
                <a:srgbClr val="000000"/>
              </a:solidFill>
              <a:effectLst/>
              <a:latin typeface="Courier New" panose="02070309020205020404" pitchFamily="49" charset="0"/>
              <a:cs typeface="Courier New" panose="02070309020205020404" pitchFamily="49" charset="0"/>
            </a:endParaRPr>
          </a:p>
          <a:p>
            <a:r>
              <a:rPr lang="en-US" sz="1400" b="0" dirty="0" err="1">
                <a:solidFill>
                  <a:srgbClr val="0000FF"/>
                </a:solidFill>
                <a:effectLst/>
                <a:latin typeface="Courier New" panose="02070309020205020404" pitchFamily="49" charset="0"/>
                <a:cs typeface="Courier New" panose="02070309020205020404" pitchFamily="49" charset="0"/>
              </a:rPr>
              <a:t>val</a:t>
            </a:r>
            <a:r>
              <a:rPr lang="en-US" sz="1400" b="0" dirty="0">
                <a:solidFill>
                  <a:srgbClr val="000000"/>
                </a:solidFill>
                <a:effectLst/>
                <a:latin typeface="Courier New" panose="02070309020205020404" pitchFamily="49" charset="0"/>
                <a:cs typeface="Courier New" panose="02070309020205020404" pitchFamily="49" charset="0"/>
              </a:rPr>
              <a:t> edges: </a:t>
            </a:r>
            <a:r>
              <a:rPr lang="en-US" sz="1400" b="0" dirty="0" err="1">
                <a:solidFill>
                  <a:srgbClr val="000000"/>
                </a:solidFill>
                <a:effectLst/>
                <a:latin typeface="Courier New" panose="02070309020205020404" pitchFamily="49" charset="0"/>
                <a:cs typeface="Courier New" panose="02070309020205020404" pitchFamily="49" charset="0"/>
              </a:rPr>
              <a:t>EdgeRDD</a:t>
            </a:r>
            <a:r>
              <a:rPr lang="en-US" sz="1400" b="0" dirty="0">
                <a:solidFill>
                  <a:srgbClr val="000000"/>
                </a:solidFill>
                <a:effectLst/>
                <a:latin typeface="Courier New" panose="02070309020205020404" pitchFamily="49" charset="0"/>
                <a:cs typeface="Courier New" panose="02070309020205020404" pitchFamily="49" charset="0"/>
              </a:rPr>
              <a:t>[Int] = </a:t>
            </a:r>
            <a:r>
              <a:rPr lang="en-US" sz="1400" b="0" dirty="0" err="1">
                <a:solidFill>
                  <a:srgbClr val="000000"/>
                </a:solidFill>
                <a:effectLst/>
                <a:latin typeface="Courier New" panose="02070309020205020404" pitchFamily="49" charset="0"/>
                <a:cs typeface="Courier New" panose="02070309020205020404" pitchFamily="49" charset="0"/>
              </a:rPr>
              <a:t>graph.edges</a:t>
            </a:r>
            <a:endParaRPr lang="en-US" sz="1400" b="0" dirty="0">
              <a:solidFill>
                <a:srgbClr val="000000"/>
              </a:solidFill>
              <a:effectLst/>
              <a:latin typeface="Courier New" panose="02070309020205020404" pitchFamily="49" charset="0"/>
              <a:cs typeface="Courier New" panose="02070309020205020404" pitchFamily="49" charset="0"/>
            </a:endParaRPr>
          </a:p>
          <a:p>
            <a:r>
              <a:rPr lang="en-US" sz="1400" b="0" dirty="0" err="1">
                <a:solidFill>
                  <a:srgbClr val="0000FF"/>
                </a:solidFill>
                <a:effectLst/>
                <a:latin typeface="Courier New" panose="02070309020205020404" pitchFamily="49" charset="0"/>
                <a:cs typeface="Courier New" panose="02070309020205020404" pitchFamily="49" charset="0"/>
              </a:rPr>
              <a:t>val</a:t>
            </a:r>
            <a:r>
              <a:rPr lang="en-US" sz="1400" b="0" dirty="0">
                <a:solidFill>
                  <a:srgbClr val="000000"/>
                </a:solidFill>
                <a:effectLst/>
                <a:latin typeface="Courier New" panose="02070309020205020404" pitchFamily="49" charset="0"/>
                <a:cs typeface="Courier New" panose="02070309020205020404" pitchFamily="49" charset="0"/>
              </a:rPr>
              <a:t> vertices: </a:t>
            </a:r>
            <a:r>
              <a:rPr lang="en-US" sz="1400" b="0" dirty="0" err="1">
                <a:solidFill>
                  <a:srgbClr val="000000"/>
                </a:solidFill>
                <a:effectLst/>
                <a:latin typeface="Courier New" panose="02070309020205020404" pitchFamily="49" charset="0"/>
                <a:cs typeface="Courier New" panose="02070309020205020404" pitchFamily="49" charset="0"/>
              </a:rPr>
              <a:t>VertexRDD</a:t>
            </a:r>
            <a:r>
              <a:rPr lang="en-US" sz="1400" b="0" dirty="0">
                <a:solidFill>
                  <a:srgbClr val="000000"/>
                </a:solidFill>
                <a:effectLst/>
                <a:latin typeface="Courier New" panose="02070309020205020404" pitchFamily="49" charset="0"/>
                <a:cs typeface="Courier New" panose="02070309020205020404" pitchFamily="49" charset="0"/>
              </a:rPr>
              <a:t>[Int] = </a:t>
            </a:r>
            <a:r>
              <a:rPr lang="en-US" sz="1400" b="0" dirty="0" err="1">
                <a:solidFill>
                  <a:srgbClr val="000000"/>
                </a:solidFill>
                <a:effectLst/>
                <a:latin typeface="Courier New" panose="02070309020205020404" pitchFamily="49" charset="0"/>
                <a:cs typeface="Courier New" panose="02070309020205020404" pitchFamily="49" charset="0"/>
              </a:rPr>
              <a:t>graph.vertices</a:t>
            </a:r>
            <a:endParaRPr lang="en-US" sz="1400" b="0" dirty="0">
              <a:solidFill>
                <a:srgbClr val="000000"/>
              </a:solidFill>
              <a:effectLst/>
              <a:latin typeface="Courier New" panose="02070309020205020404" pitchFamily="49" charset="0"/>
              <a:cs typeface="Courier New" panose="02070309020205020404" pitchFamily="49" charset="0"/>
            </a:endParaRPr>
          </a:p>
          <a:p>
            <a:r>
              <a:rPr lang="en-US" sz="1400" b="0" dirty="0" err="1">
                <a:solidFill>
                  <a:srgbClr val="000000"/>
                </a:solidFill>
                <a:effectLst/>
                <a:latin typeface="Courier New" panose="02070309020205020404" pitchFamily="49" charset="0"/>
                <a:cs typeface="Courier New" panose="02070309020205020404" pitchFamily="49" charset="0"/>
              </a:rPr>
              <a:t>println</a:t>
            </a:r>
            <a:r>
              <a:rPr lang="en-US" sz="1400" b="0" dirty="0">
                <a:solidFill>
                  <a:srgbClr val="000000"/>
                </a:solidFill>
                <a:effectLst/>
                <a:latin typeface="Courier New" panose="02070309020205020404" pitchFamily="49" charset="0"/>
                <a:cs typeface="Courier New" panose="02070309020205020404" pitchFamily="49" charset="0"/>
              </a:rPr>
              <a:t>(</a:t>
            </a:r>
            <a:r>
              <a:rPr lang="en-US" sz="1400" b="0" dirty="0" err="1">
                <a:solidFill>
                  <a:srgbClr val="0000FF"/>
                </a:solidFill>
                <a:effectLst/>
                <a:latin typeface="Courier New" panose="02070309020205020404" pitchFamily="49" charset="0"/>
                <a:cs typeface="Courier New" panose="02070309020205020404" pitchFamily="49" charset="0"/>
              </a:rPr>
              <a:t>s</a:t>
            </a:r>
            <a:r>
              <a:rPr lang="en-US" sz="1400" b="0" dirty="0" err="1">
                <a:solidFill>
                  <a:srgbClr val="A31515"/>
                </a:solidFill>
                <a:effectLst/>
                <a:latin typeface="Courier New" panose="02070309020205020404" pitchFamily="49" charset="0"/>
                <a:cs typeface="Courier New" panose="02070309020205020404" pitchFamily="49" charset="0"/>
              </a:rPr>
              <a:t>"Number</a:t>
            </a:r>
            <a:r>
              <a:rPr lang="en-US" sz="1400" b="0" dirty="0">
                <a:solidFill>
                  <a:srgbClr val="A31515"/>
                </a:solidFill>
                <a:effectLst/>
                <a:latin typeface="Courier New" panose="02070309020205020404" pitchFamily="49" charset="0"/>
                <a:cs typeface="Courier New" panose="02070309020205020404" pitchFamily="49" charset="0"/>
              </a:rPr>
              <a:t> of vertices: </a:t>
            </a:r>
            <a:r>
              <a:rPr lang="en-US" sz="1400" b="0" dirty="0">
                <a:solidFill>
                  <a:srgbClr val="0000FF"/>
                </a:solidFill>
                <a:effectLst/>
                <a:latin typeface="Courier New" panose="02070309020205020404" pitchFamily="49" charset="0"/>
                <a:cs typeface="Courier New" panose="02070309020205020404" pitchFamily="49" charset="0"/>
              </a:rPr>
              <a:t>${</a:t>
            </a:r>
            <a:r>
              <a:rPr lang="en-US" sz="1400" b="0" dirty="0" err="1">
                <a:solidFill>
                  <a:srgbClr val="000000"/>
                </a:solidFill>
                <a:effectLst/>
                <a:latin typeface="Courier New" panose="02070309020205020404" pitchFamily="49" charset="0"/>
                <a:cs typeface="Courier New" panose="02070309020205020404" pitchFamily="49" charset="0"/>
              </a:rPr>
              <a:t>vertices.count</a:t>
            </a:r>
            <a:r>
              <a:rPr lang="en-US" sz="1400" b="0" dirty="0">
                <a:solidFill>
                  <a:srgbClr val="0000FF"/>
                </a:solidFill>
                <a:effectLst/>
                <a:latin typeface="Courier New" panose="02070309020205020404" pitchFamily="49" charset="0"/>
                <a:cs typeface="Courier New" panose="02070309020205020404" pitchFamily="49" charset="0"/>
              </a:rPr>
              <a:t>}</a:t>
            </a:r>
            <a:r>
              <a:rPr lang="en-US" sz="1400" b="0" dirty="0">
                <a:solidFill>
                  <a:srgbClr val="A31515"/>
                </a:solidFill>
                <a:effectLst/>
                <a:latin typeface="Courier New" panose="02070309020205020404" pitchFamily="49" charset="0"/>
                <a:cs typeface="Courier New" panose="02070309020205020404" pitchFamily="49" charset="0"/>
              </a:rPr>
              <a:t>"</a:t>
            </a:r>
            <a:r>
              <a:rPr lang="en-US" sz="1400" b="0" dirty="0">
                <a:solidFill>
                  <a:srgbClr val="000000"/>
                </a:solidFill>
                <a:effectLst/>
                <a:latin typeface="Courier New" panose="02070309020205020404" pitchFamily="49" charset="0"/>
                <a:cs typeface="Courier New" panose="02070309020205020404" pitchFamily="49" charset="0"/>
              </a:rPr>
              <a:t>)</a:t>
            </a:r>
          </a:p>
          <a:p>
            <a:r>
              <a:rPr lang="en-US" sz="1400" b="0" dirty="0" err="1">
                <a:solidFill>
                  <a:srgbClr val="000000"/>
                </a:solidFill>
                <a:effectLst/>
                <a:latin typeface="Courier New" panose="02070309020205020404" pitchFamily="49" charset="0"/>
                <a:cs typeface="Courier New" panose="02070309020205020404" pitchFamily="49" charset="0"/>
              </a:rPr>
              <a:t>println</a:t>
            </a:r>
            <a:r>
              <a:rPr lang="en-US" sz="1400" b="0" dirty="0">
                <a:solidFill>
                  <a:srgbClr val="000000"/>
                </a:solidFill>
                <a:effectLst/>
                <a:latin typeface="Courier New" panose="02070309020205020404" pitchFamily="49" charset="0"/>
                <a:cs typeface="Courier New" panose="02070309020205020404" pitchFamily="49" charset="0"/>
              </a:rPr>
              <a:t>(</a:t>
            </a:r>
            <a:r>
              <a:rPr lang="en-US" sz="1400" b="0" dirty="0" err="1">
                <a:solidFill>
                  <a:srgbClr val="0000FF"/>
                </a:solidFill>
                <a:effectLst/>
                <a:latin typeface="Courier New" panose="02070309020205020404" pitchFamily="49" charset="0"/>
                <a:cs typeface="Courier New" panose="02070309020205020404" pitchFamily="49" charset="0"/>
              </a:rPr>
              <a:t>s</a:t>
            </a:r>
            <a:r>
              <a:rPr lang="en-US" sz="1400" b="0" dirty="0" err="1">
                <a:solidFill>
                  <a:srgbClr val="A31515"/>
                </a:solidFill>
                <a:effectLst/>
                <a:latin typeface="Courier New" panose="02070309020205020404" pitchFamily="49" charset="0"/>
                <a:cs typeface="Courier New" panose="02070309020205020404" pitchFamily="49" charset="0"/>
              </a:rPr>
              <a:t>"Number</a:t>
            </a:r>
            <a:r>
              <a:rPr lang="en-US" sz="1400" b="0" dirty="0">
                <a:solidFill>
                  <a:srgbClr val="A31515"/>
                </a:solidFill>
                <a:effectLst/>
                <a:latin typeface="Courier New" panose="02070309020205020404" pitchFamily="49" charset="0"/>
                <a:cs typeface="Courier New" panose="02070309020205020404" pitchFamily="49" charset="0"/>
              </a:rPr>
              <a:t> of edges: </a:t>
            </a:r>
            <a:r>
              <a:rPr lang="en-US" sz="1400" b="0" dirty="0">
                <a:solidFill>
                  <a:srgbClr val="0000FF"/>
                </a:solidFill>
                <a:effectLst/>
                <a:latin typeface="Courier New" panose="02070309020205020404" pitchFamily="49" charset="0"/>
                <a:cs typeface="Courier New" panose="02070309020205020404" pitchFamily="49" charset="0"/>
              </a:rPr>
              <a:t>${</a:t>
            </a:r>
            <a:r>
              <a:rPr lang="en-US" sz="1400" b="0" dirty="0" err="1">
                <a:solidFill>
                  <a:srgbClr val="000000"/>
                </a:solidFill>
                <a:effectLst/>
                <a:latin typeface="Courier New" panose="02070309020205020404" pitchFamily="49" charset="0"/>
                <a:cs typeface="Courier New" panose="02070309020205020404" pitchFamily="49" charset="0"/>
              </a:rPr>
              <a:t>edges.count</a:t>
            </a:r>
            <a:r>
              <a:rPr lang="en-US" sz="1400" b="0" dirty="0">
                <a:solidFill>
                  <a:srgbClr val="0000FF"/>
                </a:solidFill>
                <a:effectLst/>
                <a:latin typeface="Courier New" panose="02070309020205020404" pitchFamily="49" charset="0"/>
                <a:cs typeface="Courier New" panose="02070309020205020404" pitchFamily="49" charset="0"/>
              </a:rPr>
              <a:t>}</a:t>
            </a:r>
            <a:r>
              <a:rPr lang="en-US" sz="1400" b="0" dirty="0">
                <a:solidFill>
                  <a:srgbClr val="000000"/>
                </a:solidFill>
                <a:effectLst/>
                <a:latin typeface="Courier New" panose="02070309020205020404" pitchFamily="49" charset="0"/>
                <a:cs typeface="Courier New" panose="02070309020205020404" pitchFamily="49" charset="0"/>
              </a:rPr>
              <a:t>\n</a:t>
            </a:r>
            <a:r>
              <a:rPr lang="en-US" sz="1400" b="0" dirty="0">
                <a:solidFill>
                  <a:srgbClr val="A31515"/>
                </a:solidFill>
                <a:effectLst/>
                <a:latin typeface="Courier New" panose="02070309020205020404" pitchFamily="49" charset="0"/>
                <a:cs typeface="Courier New" panose="02070309020205020404" pitchFamily="49" charset="0"/>
              </a:rPr>
              <a:t>"</a:t>
            </a:r>
            <a:r>
              <a:rPr lang="en-US" sz="1400" b="0" dirty="0">
                <a:solidFill>
                  <a:srgbClr val="000000"/>
                </a:solidFill>
                <a:effectLst/>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b="0" dirty="0">
                <a:solidFill>
                  <a:srgbClr val="008000"/>
                </a:solidFill>
                <a:effectLst/>
                <a:latin typeface="Courier New" panose="02070309020205020404" pitchFamily="49" charset="0"/>
                <a:cs typeface="Courier New" panose="02070309020205020404" pitchFamily="49" charset="0"/>
              </a:rPr>
              <a:t>// Calculate Degree Centrality </a:t>
            </a:r>
            <a:endParaRPr lang="en-US" sz="1400" b="0" dirty="0">
              <a:solidFill>
                <a:srgbClr val="000000"/>
              </a:solidFill>
              <a:effectLst/>
              <a:latin typeface="Courier New" panose="02070309020205020404" pitchFamily="49" charset="0"/>
              <a:cs typeface="Courier New" panose="02070309020205020404" pitchFamily="49" charset="0"/>
            </a:endParaRPr>
          </a:p>
          <a:p>
            <a:r>
              <a:rPr lang="en-US" sz="1400" b="0" dirty="0" err="1">
                <a:solidFill>
                  <a:srgbClr val="000000"/>
                </a:solidFill>
                <a:effectLst/>
                <a:latin typeface="Courier New" panose="02070309020205020404" pitchFamily="49" charset="0"/>
                <a:cs typeface="Courier New" panose="02070309020205020404" pitchFamily="49" charset="0"/>
              </a:rPr>
              <a:t>println</a:t>
            </a:r>
            <a:r>
              <a:rPr lang="en-US" sz="1400" b="0" dirty="0">
                <a:solidFill>
                  <a:srgbClr val="000000"/>
                </a:solidFill>
                <a:effectLst/>
                <a:latin typeface="Courier New" panose="02070309020205020404" pitchFamily="49" charset="0"/>
                <a:cs typeface="Courier New" panose="02070309020205020404" pitchFamily="49" charset="0"/>
              </a:rPr>
              <a:t>(</a:t>
            </a:r>
            <a:r>
              <a:rPr lang="en-US" sz="1400" b="0" dirty="0">
                <a:solidFill>
                  <a:srgbClr val="A31515"/>
                </a:solidFill>
                <a:effectLst/>
                <a:latin typeface="Courier New" panose="02070309020205020404" pitchFamily="49" charset="0"/>
                <a:cs typeface="Courier New" panose="02070309020205020404" pitchFamily="49" charset="0"/>
              </a:rPr>
              <a:t>"Calculating different measures of centrality..."</a:t>
            </a:r>
            <a:r>
              <a:rPr lang="en-US" sz="1400" b="0" dirty="0">
                <a:solidFill>
                  <a:srgbClr val="000000"/>
                </a:solidFill>
                <a:effectLst/>
                <a:latin typeface="Courier New" panose="02070309020205020404" pitchFamily="49" charset="0"/>
                <a:cs typeface="Courier New" panose="02070309020205020404" pitchFamily="49" charset="0"/>
              </a:rPr>
              <a:t>)</a:t>
            </a:r>
          </a:p>
          <a:p>
            <a:r>
              <a:rPr lang="en-US" sz="1400" b="0" dirty="0" err="1">
                <a:solidFill>
                  <a:srgbClr val="0000FF"/>
                </a:solidFill>
                <a:effectLst/>
                <a:latin typeface="Courier New" panose="02070309020205020404" pitchFamily="49" charset="0"/>
                <a:cs typeface="Courier New" panose="02070309020205020404" pitchFamily="49" charset="0"/>
              </a:rPr>
              <a:t>val</a:t>
            </a:r>
            <a:r>
              <a:rPr lang="en-US" sz="1400" b="0" dirty="0">
                <a:solidFill>
                  <a:srgbClr val="000000"/>
                </a:solidFill>
                <a:effectLst/>
                <a:latin typeface="Courier New" panose="02070309020205020404" pitchFamily="49" charset="0"/>
                <a:cs typeface="Courier New" panose="02070309020205020404" pitchFamily="49" charset="0"/>
              </a:rPr>
              <a:t> </a:t>
            </a:r>
            <a:r>
              <a:rPr lang="en-US" sz="1400" b="0" dirty="0" err="1">
                <a:solidFill>
                  <a:srgbClr val="000000"/>
                </a:solidFill>
                <a:effectLst/>
                <a:latin typeface="Courier New" panose="02070309020205020404" pitchFamily="49" charset="0"/>
                <a:cs typeface="Courier New" panose="02070309020205020404" pitchFamily="49" charset="0"/>
              </a:rPr>
              <a:t>firstVertex</a:t>
            </a:r>
            <a:r>
              <a:rPr lang="en-US" sz="1400" b="0" dirty="0">
                <a:solidFill>
                  <a:srgbClr val="000000"/>
                </a:solidFill>
                <a:effectLst/>
                <a:latin typeface="Courier New" panose="02070309020205020404" pitchFamily="49" charset="0"/>
                <a:cs typeface="Courier New" panose="02070309020205020404" pitchFamily="49" charset="0"/>
              </a:rPr>
              <a:t>: Long = vertices.first._1 </a:t>
            </a:r>
            <a:r>
              <a:rPr lang="en-US" sz="1400" b="0" dirty="0">
                <a:solidFill>
                  <a:srgbClr val="008000"/>
                </a:solidFill>
                <a:effectLst/>
                <a:latin typeface="Courier New" panose="02070309020205020404" pitchFamily="49" charset="0"/>
                <a:cs typeface="Courier New" panose="02070309020205020404" pitchFamily="49" charset="0"/>
              </a:rPr>
              <a:t>// Choose a vertex id</a:t>
            </a:r>
            <a:endParaRPr lang="en-US" sz="1400" b="0" dirty="0">
              <a:solidFill>
                <a:srgbClr val="000000"/>
              </a:solidFill>
              <a:effectLst/>
              <a:latin typeface="Courier New" panose="02070309020205020404" pitchFamily="49" charset="0"/>
              <a:cs typeface="Courier New" panose="02070309020205020404" pitchFamily="49" charset="0"/>
            </a:endParaRPr>
          </a:p>
          <a:p>
            <a:br>
              <a:rPr lang="en-US" sz="1400" b="0" dirty="0">
                <a:solidFill>
                  <a:srgbClr val="000000"/>
                </a:solidFill>
                <a:effectLst/>
                <a:latin typeface="Courier New" panose="02070309020205020404" pitchFamily="49" charset="0"/>
                <a:cs typeface="Courier New" panose="02070309020205020404" pitchFamily="49" charset="0"/>
              </a:rPr>
            </a:br>
            <a:r>
              <a:rPr lang="en-US" sz="1400" b="0" dirty="0">
                <a:solidFill>
                  <a:srgbClr val="008000"/>
                </a:solidFill>
                <a:effectLst/>
                <a:latin typeface="Courier New" panose="02070309020205020404" pitchFamily="49" charset="0"/>
                <a:cs typeface="Courier New" panose="02070309020205020404" pitchFamily="49" charset="0"/>
              </a:rPr>
              <a:t>// Degree Centrality</a:t>
            </a:r>
            <a:endParaRPr lang="en-US" sz="1400" b="0" dirty="0">
              <a:solidFill>
                <a:srgbClr val="000000"/>
              </a:solidFill>
              <a:effectLst/>
              <a:latin typeface="Courier New" panose="02070309020205020404" pitchFamily="49" charset="0"/>
              <a:cs typeface="Courier New" panose="02070309020205020404" pitchFamily="49" charset="0"/>
            </a:endParaRPr>
          </a:p>
          <a:p>
            <a:r>
              <a:rPr lang="en-US" sz="1400" b="0" dirty="0" err="1">
                <a:solidFill>
                  <a:srgbClr val="0000FF"/>
                </a:solidFill>
                <a:effectLst/>
                <a:latin typeface="Courier New" panose="02070309020205020404" pitchFamily="49" charset="0"/>
                <a:cs typeface="Courier New" panose="02070309020205020404" pitchFamily="49" charset="0"/>
              </a:rPr>
              <a:t>val</a:t>
            </a:r>
            <a:r>
              <a:rPr lang="en-US" sz="1400" b="0" dirty="0">
                <a:solidFill>
                  <a:srgbClr val="000000"/>
                </a:solidFill>
                <a:effectLst/>
                <a:latin typeface="Courier New" panose="02070309020205020404" pitchFamily="49" charset="0"/>
                <a:cs typeface="Courier New" panose="02070309020205020404" pitchFamily="49" charset="0"/>
              </a:rPr>
              <a:t> degrees: </a:t>
            </a:r>
            <a:r>
              <a:rPr lang="en-US" sz="1400" b="0" dirty="0" err="1">
                <a:solidFill>
                  <a:srgbClr val="000000"/>
                </a:solidFill>
                <a:effectLst/>
                <a:latin typeface="Courier New" panose="02070309020205020404" pitchFamily="49" charset="0"/>
                <a:cs typeface="Courier New" panose="02070309020205020404" pitchFamily="49" charset="0"/>
              </a:rPr>
              <a:t>VertexRDD</a:t>
            </a:r>
            <a:r>
              <a:rPr lang="en-US" sz="1400" b="0" dirty="0">
                <a:solidFill>
                  <a:srgbClr val="000000"/>
                </a:solidFill>
                <a:effectLst/>
                <a:latin typeface="Courier New" panose="02070309020205020404" pitchFamily="49" charset="0"/>
                <a:cs typeface="Courier New" panose="02070309020205020404" pitchFamily="49" charset="0"/>
              </a:rPr>
              <a:t>[Int] = </a:t>
            </a:r>
            <a:r>
              <a:rPr lang="en-US" sz="1400" b="0" dirty="0" err="1">
                <a:solidFill>
                  <a:srgbClr val="000000"/>
                </a:solidFill>
                <a:effectLst/>
                <a:latin typeface="Courier New" panose="02070309020205020404" pitchFamily="49" charset="0"/>
                <a:cs typeface="Courier New" panose="02070309020205020404" pitchFamily="49" charset="0"/>
              </a:rPr>
              <a:t>graph.degrees</a:t>
            </a:r>
            <a:r>
              <a:rPr lang="en-US" sz="1400" b="0" dirty="0">
                <a:solidFill>
                  <a:srgbClr val="000000"/>
                </a:solidFill>
                <a:effectLst/>
                <a:latin typeface="Courier New" panose="02070309020205020404" pitchFamily="49" charset="0"/>
                <a:cs typeface="Courier New" panose="02070309020205020404" pitchFamily="49" charset="0"/>
              </a:rPr>
              <a:t> </a:t>
            </a:r>
            <a:r>
              <a:rPr lang="en-US" sz="1400" b="0" dirty="0">
                <a:solidFill>
                  <a:srgbClr val="008000"/>
                </a:solidFill>
                <a:effectLst/>
                <a:latin typeface="Courier New" panose="02070309020205020404" pitchFamily="49" charset="0"/>
                <a:cs typeface="Courier New" panose="02070309020205020404" pitchFamily="49" charset="0"/>
              </a:rPr>
              <a:t>// Use </a:t>
            </a:r>
            <a:r>
              <a:rPr lang="en-US" sz="1400" b="0" dirty="0" err="1">
                <a:solidFill>
                  <a:srgbClr val="008000"/>
                </a:solidFill>
                <a:effectLst/>
                <a:latin typeface="Courier New" panose="02070309020205020404" pitchFamily="49" charset="0"/>
                <a:cs typeface="Courier New" panose="02070309020205020404" pitchFamily="49" charset="0"/>
              </a:rPr>
              <a:t>GraphOps</a:t>
            </a:r>
            <a:r>
              <a:rPr lang="en-US" sz="1400" b="0" dirty="0">
                <a:solidFill>
                  <a:srgbClr val="008000"/>
                </a:solidFill>
                <a:effectLst/>
                <a:latin typeface="Courier New" panose="02070309020205020404" pitchFamily="49" charset="0"/>
                <a:cs typeface="Courier New" panose="02070309020205020404" pitchFamily="49" charset="0"/>
              </a:rPr>
              <a:t> for degrees</a:t>
            </a:r>
            <a:endParaRPr lang="en-US" sz="1400" b="0" dirty="0">
              <a:solidFill>
                <a:srgbClr val="000000"/>
              </a:solidFill>
              <a:effectLst/>
              <a:latin typeface="Courier New" panose="02070309020205020404" pitchFamily="49" charset="0"/>
              <a:cs typeface="Courier New" panose="02070309020205020404" pitchFamily="49" charset="0"/>
            </a:endParaRPr>
          </a:p>
          <a:p>
            <a:r>
              <a:rPr lang="en-US" sz="1400" b="0" dirty="0" err="1">
                <a:solidFill>
                  <a:srgbClr val="0000FF"/>
                </a:solidFill>
                <a:effectLst/>
                <a:latin typeface="Courier New" panose="02070309020205020404" pitchFamily="49" charset="0"/>
                <a:cs typeface="Courier New" panose="02070309020205020404" pitchFamily="49" charset="0"/>
              </a:rPr>
              <a:t>val</a:t>
            </a:r>
            <a:r>
              <a:rPr lang="en-US" sz="1400" b="0" dirty="0">
                <a:solidFill>
                  <a:srgbClr val="000000"/>
                </a:solidFill>
                <a:effectLst/>
                <a:latin typeface="Courier New" panose="02070309020205020404" pitchFamily="49" charset="0"/>
                <a:cs typeface="Courier New" panose="02070309020205020404" pitchFamily="49" charset="0"/>
              </a:rPr>
              <a:t> </a:t>
            </a:r>
            <a:r>
              <a:rPr lang="en-US" sz="1400" b="0" dirty="0" err="1">
                <a:solidFill>
                  <a:srgbClr val="000000"/>
                </a:solidFill>
                <a:effectLst/>
                <a:latin typeface="Courier New" panose="02070309020205020404" pitchFamily="49" charset="0"/>
                <a:cs typeface="Courier New" panose="02070309020205020404" pitchFamily="49" charset="0"/>
              </a:rPr>
              <a:t>degreeFirst</a:t>
            </a:r>
            <a:r>
              <a:rPr lang="en-US" sz="1400" b="0" dirty="0">
                <a:solidFill>
                  <a:srgbClr val="000000"/>
                </a:solidFill>
                <a:effectLst/>
                <a:latin typeface="Courier New" panose="02070309020205020404" pitchFamily="49" charset="0"/>
                <a:cs typeface="Courier New" panose="02070309020205020404" pitchFamily="49" charset="0"/>
              </a:rPr>
              <a:t>: Long = </a:t>
            </a:r>
            <a:r>
              <a:rPr lang="en-US" sz="1400" b="0" dirty="0" err="1">
                <a:solidFill>
                  <a:srgbClr val="000000"/>
                </a:solidFill>
                <a:effectLst/>
                <a:latin typeface="Courier New" panose="02070309020205020404" pitchFamily="49" charset="0"/>
                <a:cs typeface="Courier New" panose="02070309020205020404" pitchFamily="49" charset="0"/>
              </a:rPr>
              <a:t>getNodeDegreeCentrality</a:t>
            </a:r>
            <a:r>
              <a:rPr lang="en-US" sz="1400" b="0" dirty="0">
                <a:solidFill>
                  <a:srgbClr val="000000"/>
                </a:solidFill>
                <a:effectLst/>
                <a:latin typeface="Courier New" panose="02070309020205020404" pitchFamily="49" charset="0"/>
                <a:cs typeface="Courier New" panose="02070309020205020404" pitchFamily="49" charset="0"/>
              </a:rPr>
              <a:t>(</a:t>
            </a:r>
            <a:r>
              <a:rPr lang="en-US" sz="1400" b="0" dirty="0" err="1">
                <a:solidFill>
                  <a:srgbClr val="000000"/>
                </a:solidFill>
                <a:effectLst/>
                <a:latin typeface="Courier New" panose="02070309020205020404" pitchFamily="49" charset="0"/>
                <a:cs typeface="Courier New" panose="02070309020205020404" pitchFamily="49" charset="0"/>
              </a:rPr>
              <a:t>firstVertex,graph,degrees</a:t>
            </a:r>
            <a:r>
              <a:rPr lang="en-US" sz="1400" b="0" dirty="0">
                <a:solidFill>
                  <a:srgbClr val="000000"/>
                </a:solidFill>
                <a:effectLst/>
                <a:latin typeface="Courier New" panose="02070309020205020404" pitchFamily="49" charset="0"/>
                <a:cs typeface="Courier New" panose="02070309020205020404" pitchFamily="49" charset="0"/>
              </a:rPr>
              <a:t>) </a:t>
            </a:r>
            <a:r>
              <a:rPr lang="en-US" sz="1400" b="0" dirty="0">
                <a:solidFill>
                  <a:srgbClr val="008000"/>
                </a:solidFill>
                <a:effectLst/>
                <a:latin typeface="Courier New" panose="02070309020205020404" pitchFamily="49" charset="0"/>
                <a:cs typeface="Courier New" panose="02070309020205020404" pitchFamily="49" charset="0"/>
              </a:rPr>
              <a:t>// Get degree centrality of first vertex</a:t>
            </a:r>
            <a:endParaRPr lang="en-US" sz="1400" b="0" dirty="0">
              <a:solidFill>
                <a:srgbClr val="000000"/>
              </a:solidFill>
              <a:effectLst/>
              <a:latin typeface="Courier New" panose="02070309020205020404" pitchFamily="49" charset="0"/>
              <a:cs typeface="Courier New" panose="02070309020205020404" pitchFamily="49" charset="0"/>
            </a:endParaRPr>
          </a:p>
          <a:p>
            <a:r>
              <a:rPr lang="en-US" sz="1400" b="0" dirty="0" err="1">
                <a:solidFill>
                  <a:srgbClr val="000000"/>
                </a:solidFill>
                <a:effectLst/>
                <a:latin typeface="Courier New" panose="02070309020205020404" pitchFamily="49" charset="0"/>
                <a:cs typeface="Courier New" panose="02070309020205020404" pitchFamily="49" charset="0"/>
              </a:rPr>
              <a:t>println</a:t>
            </a:r>
            <a:r>
              <a:rPr lang="en-US" sz="1400" b="0" dirty="0">
                <a:solidFill>
                  <a:srgbClr val="000000"/>
                </a:solidFill>
                <a:effectLst/>
                <a:latin typeface="Courier New" panose="02070309020205020404" pitchFamily="49" charset="0"/>
                <a:cs typeface="Courier New" panose="02070309020205020404" pitchFamily="49" charset="0"/>
              </a:rPr>
              <a:t>(</a:t>
            </a:r>
            <a:r>
              <a:rPr lang="en-US" sz="1400" b="0" dirty="0" err="1">
                <a:solidFill>
                  <a:srgbClr val="0000FF"/>
                </a:solidFill>
                <a:effectLst/>
                <a:latin typeface="Courier New" panose="02070309020205020404" pitchFamily="49" charset="0"/>
                <a:cs typeface="Courier New" panose="02070309020205020404" pitchFamily="49" charset="0"/>
              </a:rPr>
              <a:t>s</a:t>
            </a:r>
            <a:r>
              <a:rPr lang="en-US" sz="1400" b="0" dirty="0" err="1">
                <a:solidFill>
                  <a:srgbClr val="A31515"/>
                </a:solidFill>
                <a:effectLst/>
                <a:latin typeface="Courier New" panose="02070309020205020404" pitchFamily="49" charset="0"/>
                <a:cs typeface="Courier New" panose="02070309020205020404" pitchFamily="49" charset="0"/>
              </a:rPr>
              <a:t>"Degree</a:t>
            </a:r>
            <a:r>
              <a:rPr lang="en-US" sz="1400" b="0" dirty="0">
                <a:solidFill>
                  <a:srgbClr val="A31515"/>
                </a:solidFill>
                <a:effectLst/>
                <a:latin typeface="Courier New" panose="02070309020205020404" pitchFamily="49" charset="0"/>
                <a:cs typeface="Courier New" panose="02070309020205020404" pitchFamily="49" charset="0"/>
              </a:rPr>
              <a:t> Centrality of vertex </a:t>
            </a:r>
            <a:r>
              <a:rPr lang="en-US" sz="1400" b="0" dirty="0">
                <a:solidFill>
                  <a:srgbClr val="0000FF"/>
                </a:solidFill>
                <a:effectLst/>
                <a:latin typeface="Courier New" panose="02070309020205020404" pitchFamily="49" charset="0"/>
                <a:cs typeface="Courier New" panose="02070309020205020404" pitchFamily="49" charset="0"/>
              </a:rPr>
              <a:t>$</a:t>
            </a:r>
            <a:r>
              <a:rPr lang="en-US" sz="1400" b="0" dirty="0" err="1">
                <a:solidFill>
                  <a:srgbClr val="000000"/>
                </a:solidFill>
                <a:effectLst/>
                <a:latin typeface="Courier New" panose="02070309020205020404" pitchFamily="49" charset="0"/>
                <a:cs typeface="Courier New" panose="02070309020205020404" pitchFamily="49" charset="0"/>
              </a:rPr>
              <a:t>firstVertex</a:t>
            </a:r>
            <a:r>
              <a:rPr lang="en-US" sz="1400" b="0" dirty="0">
                <a:solidFill>
                  <a:srgbClr val="A31515"/>
                </a:solidFill>
                <a:effectLst/>
                <a:latin typeface="Courier New" panose="02070309020205020404" pitchFamily="49" charset="0"/>
                <a:cs typeface="Courier New" panose="02070309020205020404" pitchFamily="49" charset="0"/>
              </a:rPr>
              <a:t> = </a:t>
            </a:r>
            <a:r>
              <a:rPr lang="en-US" sz="1400" b="0" dirty="0">
                <a:solidFill>
                  <a:srgbClr val="0000FF"/>
                </a:solidFill>
                <a:effectLst/>
                <a:latin typeface="Courier New" panose="02070309020205020404" pitchFamily="49" charset="0"/>
                <a:cs typeface="Courier New" panose="02070309020205020404" pitchFamily="49" charset="0"/>
              </a:rPr>
              <a:t>$</a:t>
            </a:r>
            <a:r>
              <a:rPr lang="en-US" sz="1400" b="0" dirty="0" err="1">
                <a:solidFill>
                  <a:srgbClr val="000000"/>
                </a:solidFill>
                <a:effectLst/>
                <a:latin typeface="Courier New" panose="02070309020205020404" pitchFamily="49" charset="0"/>
                <a:cs typeface="Courier New" panose="02070309020205020404" pitchFamily="49" charset="0"/>
              </a:rPr>
              <a:t>degreeFirst</a:t>
            </a:r>
            <a:r>
              <a:rPr lang="en-US" sz="1400" b="0" dirty="0">
                <a:solidFill>
                  <a:srgbClr val="A31515"/>
                </a:solidFill>
                <a:effectLst/>
                <a:latin typeface="Courier New" panose="02070309020205020404" pitchFamily="49" charset="0"/>
                <a:cs typeface="Courier New" panose="02070309020205020404" pitchFamily="49" charset="0"/>
              </a:rPr>
              <a:t>"</a:t>
            </a:r>
            <a:r>
              <a:rPr lang="en-US" sz="1400" b="0" dirty="0">
                <a:solidFill>
                  <a:srgbClr val="000000"/>
                </a:solidFill>
                <a:effectLst/>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A0B38DE6-5CA6-8637-BD45-CD4CE9B51B3E}"/>
              </a:ext>
            </a:extLst>
          </p:cNvPr>
          <p:cNvSpPr txBox="1"/>
          <p:nvPr/>
        </p:nvSpPr>
        <p:spPr>
          <a:xfrm>
            <a:off x="874241" y="5695146"/>
            <a:ext cx="10492945" cy="954107"/>
          </a:xfrm>
          <a:prstGeom prst="rect">
            <a:avLst/>
          </a:prstGeom>
          <a:noFill/>
          <a:ln>
            <a:solidFill>
              <a:schemeClr val="accent1"/>
            </a:solidFill>
          </a:ln>
        </p:spPr>
        <p:txBody>
          <a:bodyPr wrap="square">
            <a:spAutoFit/>
          </a:bodyPr>
          <a:lstStyle/>
          <a:p>
            <a:r>
              <a:rPr lang="en-US" sz="1400" b="0" dirty="0">
                <a:solidFill>
                  <a:srgbClr val="0000FF"/>
                </a:solidFill>
                <a:effectLst/>
                <a:latin typeface="Courier New" panose="02070309020205020404" pitchFamily="49" charset="0"/>
                <a:cs typeface="Courier New" panose="02070309020205020404" pitchFamily="49" charset="0"/>
              </a:rPr>
              <a:t>def</a:t>
            </a:r>
            <a:r>
              <a:rPr lang="en-US" sz="1400" b="0" dirty="0">
                <a:solidFill>
                  <a:srgbClr val="000000"/>
                </a:solidFill>
                <a:effectLst/>
                <a:latin typeface="Courier New" panose="02070309020205020404" pitchFamily="49" charset="0"/>
                <a:cs typeface="Courier New" panose="02070309020205020404" pitchFamily="49" charset="0"/>
              </a:rPr>
              <a:t> </a:t>
            </a:r>
            <a:r>
              <a:rPr lang="en-US" sz="1400" b="0" dirty="0" err="1">
                <a:solidFill>
                  <a:srgbClr val="000000"/>
                </a:solidFill>
                <a:effectLst/>
                <a:latin typeface="Courier New" panose="02070309020205020404" pitchFamily="49" charset="0"/>
                <a:cs typeface="Courier New" panose="02070309020205020404" pitchFamily="49" charset="0"/>
              </a:rPr>
              <a:t>getNodeDegreeCentrality</a:t>
            </a:r>
            <a:r>
              <a:rPr lang="en-US" sz="1400" b="0" dirty="0">
                <a:solidFill>
                  <a:srgbClr val="000000"/>
                </a:solidFill>
                <a:effectLst/>
                <a:latin typeface="Courier New" panose="02070309020205020404" pitchFamily="49" charset="0"/>
                <a:cs typeface="Courier New" panose="02070309020205020404" pitchFamily="49" charset="0"/>
              </a:rPr>
              <a:t>(vid: Long, graph: Graph[</a:t>
            </a:r>
            <a:r>
              <a:rPr lang="en-US" sz="1400" b="0" dirty="0" err="1">
                <a:solidFill>
                  <a:srgbClr val="000000"/>
                </a:solidFill>
                <a:effectLst/>
                <a:latin typeface="Courier New" panose="02070309020205020404" pitchFamily="49" charset="0"/>
                <a:cs typeface="Courier New" panose="02070309020205020404" pitchFamily="49" charset="0"/>
              </a:rPr>
              <a:t>Int,Int</a:t>
            </a:r>
            <a:r>
              <a:rPr lang="en-US" sz="1400" b="0" dirty="0">
                <a:solidFill>
                  <a:srgbClr val="000000"/>
                </a:solidFill>
                <a:effectLst/>
                <a:latin typeface="Courier New" panose="02070309020205020404" pitchFamily="49" charset="0"/>
                <a:cs typeface="Courier New" panose="02070309020205020404" pitchFamily="49" charset="0"/>
              </a:rPr>
              <a:t>], degrees: </a:t>
            </a:r>
            <a:r>
              <a:rPr lang="en-US" sz="1400" b="0" dirty="0" err="1">
                <a:solidFill>
                  <a:srgbClr val="000000"/>
                </a:solidFill>
                <a:effectLst/>
                <a:latin typeface="Courier New" panose="02070309020205020404" pitchFamily="49" charset="0"/>
                <a:cs typeface="Courier New" panose="02070309020205020404" pitchFamily="49" charset="0"/>
              </a:rPr>
              <a:t>VertexRDD</a:t>
            </a:r>
            <a:r>
              <a:rPr lang="en-US" sz="1400" b="0" dirty="0">
                <a:solidFill>
                  <a:srgbClr val="000000"/>
                </a:solidFill>
                <a:effectLst/>
                <a:latin typeface="Courier New" panose="02070309020205020404" pitchFamily="49" charset="0"/>
                <a:cs typeface="Courier New" panose="02070309020205020404" pitchFamily="49" charset="0"/>
              </a:rPr>
              <a:t>[Int]): Long = {</a:t>
            </a:r>
          </a:p>
          <a:p>
            <a:r>
              <a:rPr lang="en-US" sz="1400" b="0" dirty="0">
                <a:solidFill>
                  <a:srgbClr val="0000FF"/>
                </a:solidFill>
                <a:effectLst/>
                <a:latin typeface="Courier New" panose="02070309020205020404" pitchFamily="49" charset="0"/>
                <a:cs typeface="Courier New" panose="02070309020205020404" pitchFamily="49" charset="0"/>
              </a:rPr>
              <a:t>	</a:t>
            </a:r>
            <a:r>
              <a:rPr lang="en-US" sz="1400" b="0" dirty="0" err="1">
                <a:solidFill>
                  <a:srgbClr val="0000FF"/>
                </a:solidFill>
                <a:effectLst/>
                <a:latin typeface="Courier New" panose="02070309020205020404" pitchFamily="49" charset="0"/>
                <a:cs typeface="Courier New" panose="02070309020205020404" pitchFamily="49" charset="0"/>
              </a:rPr>
              <a:t>val</a:t>
            </a:r>
            <a:r>
              <a:rPr lang="en-US" sz="1400" b="0" dirty="0">
                <a:solidFill>
                  <a:srgbClr val="000000"/>
                </a:solidFill>
                <a:effectLst/>
                <a:latin typeface="Courier New" panose="02070309020205020404" pitchFamily="49" charset="0"/>
                <a:cs typeface="Courier New" panose="02070309020205020404" pitchFamily="49" charset="0"/>
              </a:rPr>
              <a:t> degree: Long = </a:t>
            </a:r>
            <a:r>
              <a:rPr lang="en-US" sz="1400" b="0" dirty="0" err="1">
                <a:solidFill>
                  <a:srgbClr val="000000"/>
                </a:solidFill>
                <a:effectLst/>
                <a:latin typeface="Courier New" panose="02070309020205020404" pitchFamily="49" charset="0"/>
                <a:cs typeface="Courier New" panose="02070309020205020404" pitchFamily="49" charset="0"/>
              </a:rPr>
              <a:t>degrees.lookup</a:t>
            </a:r>
            <a:r>
              <a:rPr lang="en-US" sz="1400" b="0" dirty="0">
                <a:solidFill>
                  <a:srgbClr val="000000"/>
                </a:solidFill>
                <a:effectLst/>
                <a:latin typeface="Courier New" panose="02070309020205020404" pitchFamily="49" charset="0"/>
                <a:cs typeface="Courier New" panose="02070309020205020404" pitchFamily="49" charset="0"/>
              </a:rPr>
              <a:t>(vid).head</a:t>
            </a:r>
          </a:p>
          <a:p>
            <a:r>
              <a:rPr lang="en-US" sz="1400" b="0" dirty="0">
                <a:solidFill>
                  <a:srgbClr val="0000FF"/>
                </a:solidFill>
                <a:effectLst/>
                <a:latin typeface="Courier New" panose="02070309020205020404" pitchFamily="49" charset="0"/>
                <a:cs typeface="Courier New" panose="02070309020205020404" pitchFamily="49" charset="0"/>
              </a:rPr>
              <a:t>	return</a:t>
            </a:r>
            <a:r>
              <a:rPr lang="en-US" sz="1400" b="0" dirty="0">
                <a:solidFill>
                  <a:srgbClr val="000000"/>
                </a:solidFill>
                <a:effectLst/>
                <a:latin typeface="Courier New" panose="02070309020205020404" pitchFamily="49" charset="0"/>
                <a:cs typeface="Courier New" panose="02070309020205020404" pitchFamily="49" charset="0"/>
              </a:rPr>
              <a:t> degree</a:t>
            </a:r>
          </a:p>
          <a:p>
            <a:r>
              <a:rPr lang="en-US" sz="1400" b="0" dirty="0">
                <a:solidFill>
                  <a:srgbClr val="000000"/>
                </a:solidFill>
                <a:effectLst/>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59541CD7-ECA6-B019-7412-A03081A95DBE}"/>
              </a:ext>
            </a:extLst>
          </p:cNvPr>
          <p:cNvSpPr txBox="1"/>
          <p:nvPr/>
        </p:nvSpPr>
        <p:spPr>
          <a:xfrm>
            <a:off x="874241" y="1409327"/>
            <a:ext cx="806631" cy="369332"/>
          </a:xfrm>
          <a:prstGeom prst="rect">
            <a:avLst/>
          </a:prstGeom>
          <a:noFill/>
        </p:spPr>
        <p:txBody>
          <a:bodyPr wrap="none" rtlCol="0">
            <a:spAutoFit/>
          </a:bodyPr>
          <a:lstStyle/>
          <a:p>
            <a:r>
              <a:rPr lang="en-US" dirty="0"/>
              <a:t>main()</a:t>
            </a:r>
          </a:p>
        </p:txBody>
      </p:sp>
      <p:sp>
        <p:nvSpPr>
          <p:cNvPr id="11" name="TextBox 10">
            <a:extLst>
              <a:ext uri="{FF2B5EF4-FFF2-40B4-BE49-F238E27FC236}">
                <a16:creationId xmlns:a16="http://schemas.microsoft.com/office/drawing/2014/main" id="{452B09E2-3173-8938-F72F-F1AB632A3EED}"/>
              </a:ext>
            </a:extLst>
          </p:cNvPr>
          <p:cNvSpPr txBox="1"/>
          <p:nvPr/>
        </p:nvSpPr>
        <p:spPr>
          <a:xfrm>
            <a:off x="775387" y="5275612"/>
            <a:ext cx="2757934" cy="369332"/>
          </a:xfrm>
          <a:prstGeom prst="rect">
            <a:avLst/>
          </a:prstGeom>
          <a:noFill/>
        </p:spPr>
        <p:txBody>
          <a:bodyPr wrap="none" rtlCol="0">
            <a:spAutoFit/>
          </a:bodyPr>
          <a:lstStyle/>
          <a:p>
            <a:r>
              <a:rPr lang="en-US" dirty="0" err="1"/>
              <a:t>getNodeDegreeCentrality</a:t>
            </a:r>
            <a:r>
              <a:rPr lang="en-US" dirty="0"/>
              <a:t>()</a:t>
            </a:r>
          </a:p>
        </p:txBody>
      </p:sp>
      <p:sp>
        <p:nvSpPr>
          <p:cNvPr id="12" name="TextBox 11">
            <a:extLst>
              <a:ext uri="{FF2B5EF4-FFF2-40B4-BE49-F238E27FC236}">
                <a16:creationId xmlns:a16="http://schemas.microsoft.com/office/drawing/2014/main" id="{41612510-1742-C9FF-7103-6BC524812B89}"/>
              </a:ext>
            </a:extLst>
          </p:cNvPr>
          <p:cNvSpPr txBox="1"/>
          <p:nvPr/>
        </p:nvSpPr>
        <p:spPr>
          <a:xfrm>
            <a:off x="9156358" y="1778659"/>
            <a:ext cx="2940908" cy="2308324"/>
          </a:xfrm>
          <a:prstGeom prst="rect">
            <a:avLst/>
          </a:prstGeom>
          <a:solidFill>
            <a:schemeClr val="accent2"/>
          </a:solidFill>
          <a:ln>
            <a:solidFill>
              <a:schemeClr val="accent1"/>
            </a:solidFill>
          </a:ln>
        </p:spPr>
        <p:txBody>
          <a:bodyPr wrap="square" rtlCol="0">
            <a:spAutoFit/>
          </a:bodyPr>
          <a:lstStyle/>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Number of vertices: 4039</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Number of edges: 176468</a:t>
            </a:r>
          </a:p>
          <a:p>
            <a:pPr marL="0" marR="0">
              <a:spcBef>
                <a:spcPts val="0"/>
              </a:spcBef>
              <a:spcAft>
                <a:spcPts val="0"/>
              </a:spcAft>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Calculating different measures of centrality...</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Degree Centrality of vertex 384 = 8</a:t>
            </a:r>
            <a:r>
              <a:rPr lang="en-US" dirty="0">
                <a:effectLst/>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3" name="TextBox 12">
            <a:extLst>
              <a:ext uri="{FF2B5EF4-FFF2-40B4-BE49-F238E27FC236}">
                <a16:creationId xmlns:a16="http://schemas.microsoft.com/office/drawing/2014/main" id="{7E23197F-9A54-750D-F581-BDA39E2C3333}"/>
              </a:ext>
            </a:extLst>
          </p:cNvPr>
          <p:cNvSpPr txBox="1"/>
          <p:nvPr/>
        </p:nvSpPr>
        <p:spPr>
          <a:xfrm>
            <a:off x="9120726" y="1397059"/>
            <a:ext cx="848309" cy="369332"/>
          </a:xfrm>
          <a:prstGeom prst="rect">
            <a:avLst/>
          </a:prstGeom>
          <a:noFill/>
        </p:spPr>
        <p:txBody>
          <a:bodyPr wrap="none" rtlCol="0">
            <a:spAutoFit/>
          </a:bodyPr>
          <a:lstStyle/>
          <a:p>
            <a:r>
              <a:rPr lang="en-US" b="1" dirty="0"/>
              <a:t>output</a:t>
            </a:r>
          </a:p>
        </p:txBody>
      </p:sp>
    </p:spTree>
    <p:extLst>
      <p:ext uri="{BB962C8B-B14F-4D97-AF65-F5344CB8AC3E}">
        <p14:creationId xmlns:p14="http://schemas.microsoft.com/office/powerpoint/2010/main" val="1885209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B3098-7556-1CCC-153A-C2BB19F94E50}"/>
              </a:ext>
            </a:extLst>
          </p:cNvPr>
          <p:cNvSpPr>
            <a:spLocks noGrp="1"/>
          </p:cNvSpPr>
          <p:nvPr>
            <p:ph type="title"/>
          </p:nvPr>
        </p:nvSpPr>
        <p:spPr>
          <a:xfrm>
            <a:off x="1371600" y="685800"/>
            <a:ext cx="9601200" cy="735227"/>
          </a:xfrm>
        </p:spPr>
        <p:txBody>
          <a:bodyPr/>
          <a:lstStyle/>
          <a:p>
            <a:r>
              <a:rPr lang="en-US" dirty="0"/>
              <a:t>More Complex Graph Metrics</a:t>
            </a:r>
          </a:p>
        </p:txBody>
      </p:sp>
      <p:sp>
        <p:nvSpPr>
          <p:cNvPr id="5" name="Content Placeholder 2">
            <a:extLst>
              <a:ext uri="{FF2B5EF4-FFF2-40B4-BE49-F238E27FC236}">
                <a16:creationId xmlns:a16="http://schemas.microsoft.com/office/drawing/2014/main" id="{C12116C9-4AD2-DFE0-4425-4FE7A24BBCBB}"/>
              </a:ext>
            </a:extLst>
          </p:cNvPr>
          <p:cNvSpPr>
            <a:spLocks noGrp="1"/>
          </p:cNvSpPr>
          <p:nvPr>
            <p:ph idx="1"/>
          </p:nvPr>
        </p:nvSpPr>
        <p:spPr>
          <a:xfrm>
            <a:off x="1371600" y="1619361"/>
            <a:ext cx="10132541" cy="5090358"/>
          </a:xfrm>
        </p:spPr>
        <p:txBody>
          <a:bodyPr/>
          <a:lstStyle/>
          <a:p>
            <a:r>
              <a:rPr lang="en-US" dirty="0" err="1"/>
              <a:t>ShortestPath</a:t>
            </a:r>
            <a:endParaRPr lang="en-US" dirty="0"/>
          </a:p>
          <a:p>
            <a:pPr lvl="1"/>
            <a:r>
              <a:rPr lang="en-US" dirty="0"/>
              <a:t>Calculates the shortest path from all vertices to a user-specified set of vertices</a:t>
            </a:r>
          </a:p>
          <a:p>
            <a:r>
              <a:rPr lang="en-US" dirty="0" err="1"/>
              <a:t>ConnectedComponents</a:t>
            </a:r>
            <a:endParaRPr lang="en-US" dirty="0"/>
          </a:p>
          <a:p>
            <a:pPr lvl="1"/>
            <a:r>
              <a:rPr lang="en-US" dirty="0"/>
              <a:t>Calculates if the graph is disconnected (many graphs) or connected</a:t>
            </a:r>
          </a:p>
          <a:p>
            <a:r>
              <a:rPr lang="en-US" dirty="0"/>
              <a:t>PageRank</a:t>
            </a:r>
          </a:p>
          <a:p>
            <a:pPr lvl="1"/>
            <a:r>
              <a:rPr lang="en-US" dirty="0"/>
              <a:t>Implements Google’s search algorithm</a:t>
            </a:r>
          </a:p>
          <a:p>
            <a:pPr lvl="1"/>
            <a:r>
              <a:rPr lang="en-US" dirty="0"/>
              <a:t>Assigns an “importance” score to each vertex based on its connectivity</a:t>
            </a:r>
          </a:p>
          <a:p>
            <a:r>
              <a:rPr lang="en-US" dirty="0" err="1"/>
              <a:t>graphx.GraphOps</a:t>
            </a:r>
            <a:endParaRPr lang="en-US" dirty="0"/>
          </a:p>
          <a:p>
            <a:pPr lvl="1"/>
            <a:r>
              <a:rPr lang="en-US" dirty="0"/>
              <a:t>A rich library of more graph-based algorithms optimized to run in distributed fashion</a:t>
            </a:r>
          </a:p>
          <a:p>
            <a:pPr lvl="1"/>
            <a:r>
              <a:rPr lang="en-US" dirty="0" err="1"/>
              <a:t>pregel</a:t>
            </a:r>
            <a:endParaRPr lang="en-US" dirty="0"/>
          </a:p>
          <a:p>
            <a:pPr lvl="1"/>
            <a:r>
              <a:rPr lang="en-US" dirty="0" err="1"/>
              <a:t>stronglyConnectedComponents</a:t>
            </a:r>
            <a:endParaRPr lang="en-US" dirty="0"/>
          </a:p>
          <a:p>
            <a:pPr lvl="1"/>
            <a:r>
              <a:rPr lang="en-US" dirty="0" err="1"/>
              <a:t>triangleCount</a:t>
            </a:r>
            <a:endParaRPr lang="en-US" dirty="0"/>
          </a:p>
          <a:p>
            <a:pPr lvl="1"/>
            <a:endParaRPr lang="en-US" i="0" dirty="0"/>
          </a:p>
          <a:p>
            <a:pPr lvl="1"/>
            <a:endParaRPr lang="en-US" i="0" dirty="0"/>
          </a:p>
          <a:p>
            <a:endParaRPr lang="en-US" dirty="0"/>
          </a:p>
        </p:txBody>
      </p:sp>
    </p:spTree>
    <p:extLst>
      <p:ext uri="{BB962C8B-B14F-4D97-AF65-F5344CB8AC3E}">
        <p14:creationId xmlns:p14="http://schemas.microsoft.com/office/powerpoint/2010/main" val="1054306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B3098-7556-1CCC-153A-C2BB19F94E50}"/>
              </a:ext>
            </a:extLst>
          </p:cNvPr>
          <p:cNvSpPr>
            <a:spLocks noGrp="1"/>
          </p:cNvSpPr>
          <p:nvPr>
            <p:ph type="title"/>
          </p:nvPr>
        </p:nvSpPr>
        <p:spPr>
          <a:xfrm>
            <a:off x="1371600" y="685800"/>
            <a:ext cx="9601200" cy="735227"/>
          </a:xfrm>
        </p:spPr>
        <p:txBody>
          <a:bodyPr/>
          <a:lstStyle/>
          <a:p>
            <a:r>
              <a:rPr lang="en-US" dirty="0"/>
              <a:t>More Complex Graph Metrics: Code</a:t>
            </a:r>
          </a:p>
        </p:txBody>
      </p:sp>
      <p:sp>
        <p:nvSpPr>
          <p:cNvPr id="4" name="Content Placeholder 3">
            <a:extLst>
              <a:ext uri="{FF2B5EF4-FFF2-40B4-BE49-F238E27FC236}">
                <a16:creationId xmlns:a16="http://schemas.microsoft.com/office/drawing/2014/main" id="{8A96A2B3-5CFF-4016-039A-AE10B69E41A1}"/>
              </a:ext>
            </a:extLst>
          </p:cNvPr>
          <p:cNvSpPr>
            <a:spLocks noGrp="1"/>
          </p:cNvSpPr>
          <p:nvPr>
            <p:ph idx="1"/>
          </p:nvPr>
        </p:nvSpPr>
        <p:spPr>
          <a:xfrm>
            <a:off x="976182" y="1927655"/>
            <a:ext cx="8093677" cy="4572000"/>
          </a:xfrm>
        </p:spPr>
        <p:txBody>
          <a:bodyPr>
            <a:normAutofit/>
          </a:bodyPr>
          <a:lstStyle/>
          <a:p>
            <a:pPr marL="0" indent="0">
              <a:lnSpc>
                <a:spcPct val="110000"/>
              </a:lnSpc>
              <a:spcBef>
                <a:spcPts val="0"/>
              </a:spcBef>
              <a:spcAft>
                <a:spcPts val="0"/>
              </a:spcAft>
              <a:buNone/>
            </a:pPr>
            <a:r>
              <a:rPr lang="en-US" sz="1200" b="0" dirty="0" err="1">
                <a:solidFill>
                  <a:srgbClr val="000000"/>
                </a:solidFill>
                <a:effectLst/>
                <a:latin typeface="Courier New" panose="02070309020205020404" pitchFamily="49" charset="0"/>
                <a:cs typeface="Courier New" panose="02070309020205020404" pitchFamily="49" charset="0"/>
              </a:rPr>
              <a:t>println</a:t>
            </a:r>
            <a:r>
              <a:rPr lang="en-US" sz="1200" b="0" dirty="0">
                <a:solidFill>
                  <a:srgbClr val="000000"/>
                </a:solidFill>
                <a:effectLst/>
                <a:latin typeface="Courier New" panose="02070309020205020404" pitchFamily="49" charset="0"/>
                <a:cs typeface="Courier New" panose="02070309020205020404" pitchFamily="49" charset="0"/>
              </a:rPr>
              <a:t>(</a:t>
            </a:r>
            <a:r>
              <a:rPr lang="en-US" sz="1200" b="0" dirty="0">
                <a:solidFill>
                  <a:srgbClr val="A31515"/>
                </a:solidFill>
                <a:effectLst/>
                <a:latin typeface="Courier New" panose="02070309020205020404" pitchFamily="49" charset="0"/>
                <a:cs typeface="Courier New" panose="02070309020205020404" pitchFamily="49" charset="0"/>
              </a:rPr>
              <a:t>"Calculating the graph's connected components..."</a:t>
            </a:r>
            <a:r>
              <a:rPr lang="en-US" sz="1200" b="0" dirty="0">
                <a:solidFill>
                  <a:srgbClr val="000000"/>
                </a:solidFill>
                <a:effectLst/>
                <a:latin typeface="Courier New" panose="02070309020205020404" pitchFamily="49" charset="0"/>
                <a:cs typeface="Courier New" panose="02070309020205020404" pitchFamily="49" charset="0"/>
              </a:rPr>
              <a:t>)</a:t>
            </a:r>
          </a:p>
          <a:p>
            <a:pPr marL="0" indent="0">
              <a:lnSpc>
                <a:spcPct val="110000"/>
              </a:lnSpc>
              <a:spcBef>
                <a:spcPts val="0"/>
              </a:spcBef>
              <a:spcAft>
                <a:spcPts val="0"/>
              </a:spcAft>
              <a:buNone/>
            </a:pPr>
            <a:r>
              <a:rPr lang="en-US" sz="1200" b="0" dirty="0" err="1">
                <a:solidFill>
                  <a:srgbClr val="0000FF"/>
                </a:solidFill>
                <a:effectLst/>
                <a:latin typeface="Courier New" panose="02070309020205020404" pitchFamily="49" charset="0"/>
                <a:cs typeface="Courier New" panose="02070309020205020404" pitchFamily="49" charset="0"/>
              </a:rPr>
              <a:t>val</a:t>
            </a:r>
            <a:r>
              <a:rPr lang="en-US" sz="1200" b="0" dirty="0">
                <a:solidFill>
                  <a:srgbClr val="000000"/>
                </a:solidFill>
                <a:effectLst/>
                <a:latin typeface="Courier New" panose="02070309020205020404" pitchFamily="49" charset="0"/>
                <a:cs typeface="Courier New" panose="02070309020205020404" pitchFamily="49" charset="0"/>
              </a:rPr>
              <a:t> cc: </a:t>
            </a:r>
            <a:r>
              <a:rPr lang="en-US" sz="1200" b="0" dirty="0" err="1">
                <a:solidFill>
                  <a:srgbClr val="000000"/>
                </a:solidFill>
                <a:effectLst/>
                <a:latin typeface="Courier New" panose="02070309020205020404" pitchFamily="49" charset="0"/>
                <a:cs typeface="Courier New" panose="02070309020205020404" pitchFamily="49" charset="0"/>
              </a:rPr>
              <a:t>VertexRDD</a:t>
            </a:r>
            <a:r>
              <a:rPr lang="en-US" sz="1200" b="0" dirty="0">
                <a:solidFill>
                  <a:srgbClr val="000000"/>
                </a:solidFill>
                <a:effectLst/>
                <a:latin typeface="Courier New" panose="02070309020205020404" pitchFamily="49" charset="0"/>
                <a:cs typeface="Courier New" panose="02070309020205020404" pitchFamily="49" charset="0"/>
              </a:rPr>
              <a:t>[Long] = </a:t>
            </a:r>
            <a:r>
              <a:rPr lang="en-US" sz="1200" b="0" dirty="0" err="1">
                <a:solidFill>
                  <a:srgbClr val="000000"/>
                </a:solidFill>
                <a:effectLst/>
                <a:latin typeface="Courier New" panose="02070309020205020404" pitchFamily="49" charset="0"/>
                <a:cs typeface="Courier New" panose="02070309020205020404" pitchFamily="49" charset="0"/>
              </a:rPr>
              <a:t>graph.connectedComponents</a:t>
            </a:r>
            <a:r>
              <a:rPr lang="en-US" sz="1200" b="0" dirty="0">
                <a:solidFill>
                  <a:srgbClr val="000000"/>
                </a:solidFill>
                <a:effectLst/>
                <a:latin typeface="Courier New" panose="02070309020205020404" pitchFamily="49" charset="0"/>
                <a:cs typeface="Courier New" panose="02070309020205020404" pitchFamily="49" charset="0"/>
              </a:rPr>
              <a:t>().vertices</a:t>
            </a:r>
          </a:p>
          <a:p>
            <a:pPr marL="0" indent="0">
              <a:lnSpc>
                <a:spcPct val="110000"/>
              </a:lnSpc>
              <a:spcBef>
                <a:spcPts val="0"/>
              </a:spcBef>
              <a:spcAft>
                <a:spcPts val="0"/>
              </a:spcAft>
              <a:buNone/>
            </a:pPr>
            <a:r>
              <a:rPr lang="en-US" sz="1200" b="0" dirty="0" err="1">
                <a:solidFill>
                  <a:srgbClr val="0000FF"/>
                </a:solidFill>
                <a:effectLst/>
                <a:latin typeface="Courier New" panose="02070309020205020404" pitchFamily="49" charset="0"/>
                <a:cs typeface="Courier New" panose="02070309020205020404" pitchFamily="49" charset="0"/>
              </a:rPr>
              <a:t>val</a:t>
            </a:r>
            <a:r>
              <a:rPr lang="en-US" sz="1200" b="0" dirty="0">
                <a:solidFill>
                  <a:srgbClr val="000000"/>
                </a:solidFill>
                <a:effectLst/>
                <a:latin typeface="Courier New" panose="02070309020205020404" pitchFamily="49" charset="0"/>
                <a:cs typeface="Courier New" panose="02070309020205020404" pitchFamily="49" charset="0"/>
              </a:rPr>
              <a:t> </a:t>
            </a:r>
            <a:r>
              <a:rPr lang="en-US" sz="1200" b="0" dirty="0" err="1">
                <a:solidFill>
                  <a:srgbClr val="000000"/>
                </a:solidFill>
                <a:effectLst/>
                <a:latin typeface="Courier New" panose="02070309020205020404" pitchFamily="49" charset="0"/>
                <a:cs typeface="Courier New" panose="02070309020205020404" pitchFamily="49" charset="0"/>
              </a:rPr>
              <a:t>numComponents</a:t>
            </a:r>
            <a:r>
              <a:rPr lang="en-US" sz="1200" b="0" dirty="0">
                <a:solidFill>
                  <a:srgbClr val="000000"/>
                </a:solidFill>
                <a:effectLst/>
                <a:latin typeface="Courier New" panose="02070309020205020404" pitchFamily="49" charset="0"/>
                <a:cs typeface="Courier New" panose="02070309020205020404" pitchFamily="49" charset="0"/>
              </a:rPr>
              <a:t>: Long = </a:t>
            </a:r>
            <a:r>
              <a:rPr lang="en-US" sz="1200" b="0" dirty="0" err="1">
                <a:solidFill>
                  <a:srgbClr val="000000"/>
                </a:solidFill>
                <a:effectLst/>
                <a:latin typeface="Courier New" panose="02070309020205020404" pitchFamily="49" charset="0"/>
                <a:cs typeface="Courier New" panose="02070309020205020404" pitchFamily="49" charset="0"/>
              </a:rPr>
              <a:t>cc.map</a:t>
            </a:r>
            <a:r>
              <a:rPr lang="en-US" sz="1200" b="0" dirty="0">
                <a:solidFill>
                  <a:srgbClr val="000000"/>
                </a:solidFill>
                <a:effectLst/>
                <a:latin typeface="Courier New" panose="02070309020205020404" pitchFamily="49" charset="0"/>
                <a:cs typeface="Courier New" panose="02070309020205020404" pitchFamily="49" charset="0"/>
              </a:rPr>
              <a:t>(</a:t>
            </a:r>
            <a:r>
              <a:rPr lang="en-US" sz="1200" b="0" dirty="0" err="1">
                <a:solidFill>
                  <a:srgbClr val="000000"/>
                </a:solidFill>
                <a:effectLst/>
                <a:latin typeface="Courier New" panose="02070309020205020404" pitchFamily="49" charset="0"/>
                <a:cs typeface="Courier New" panose="02070309020205020404" pitchFamily="49" charset="0"/>
              </a:rPr>
              <a:t>vertexPair</a:t>
            </a:r>
            <a:r>
              <a:rPr lang="en-US" sz="1200" b="0" dirty="0">
                <a:solidFill>
                  <a:srgbClr val="000000"/>
                </a:solidFill>
                <a:effectLst/>
                <a:latin typeface="Courier New" panose="02070309020205020404" pitchFamily="49" charset="0"/>
                <a:cs typeface="Courier New" panose="02070309020205020404" pitchFamily="49" charset="0"/>
              </a:rPr>
              <a:t> =&gt; vertexPair._2).</a:t>
            </a:r>
            <a:r>
              <a:rPr lang="en-US" sz="1200" b="0" dirty="0" err="1">
                <a:solidFill>
                  <a:srgbClr val="000000"/>
                </a:solidFill>
                <a:effectLst/>
                <a:latin typeface="Courier New" panose="02070309020205020404" pitchFamily="49" charset="0"/>
                <a:cs typeface="Courier New" panose="02070309020205020404" pitchFamily="49" charset="0"/>
              </a:rPr>
              <a:t>distinct.count</a:t>
            </a:r>
            <a:endParaRPr lang="en-US" sz="1200" b="0" dirty="0">
              <a:solidFill>
                <a:srgbClr val="000000"/>
              </a:solidFill>
              <a:effectLst/>
              <a:latin typeface="Courier New" panose="02070309020205020404" pitchFamily="49" charset="0"/>
              <a:cs typeface="Courier New" panose="02070309020205020404" pitchFamily="49" charset="0"/>
            </a:endParaRPr>
          </a:p>
          <a:p>
            <a:pPr marL="0" indent="0">
              <a:lnSpc>
                <a:spcPct val="110000"/>
              </a:lnSpc>
              <a:spcBef>
                <a:spcPts val="0"/>
              </a:spcBef>
              <a:spcAft>
                <a:spcPts val="0"/>
              </a:spcAft>
              <a:buNone/>
            </a:pPr>
            <a:r>
              <a:rPr lang="en-US" sz="1200" b="0" dirty="0">
                <a:solidFill>
                  <a:srgbClr val="0000FF"/>
                </a:solidFill>
                <a:effectLst/>
                <a:latin typeface="Courier New" panose="02070309020205020404" pitchFamily="49" charset="0"/>
                <a:cs typeface="Courier New" panose="02070309020205020404" pitchFamily="49" charset="0"/>
              </a:rPr>
              <a:t>if</a:t>
            </a:r>
            <a:r>
              <a:rPr lang="en-US" sz="1200" b="0" dirty="0">
                <a:solidFill>
                  <a:srgbClr val="000000"/>
                </a:solidFill>
                <a:effectLst/>
                <a:latin typeface="Courier New" panose="02070309020205020404" pitchFamily="49" charset="0"/>
                <a:cs typeface="Courier New" panose="02070309020205020404" pitchFamily="49" charset="0"/>
              </a:rPr>
              <a:t> (</a:t>
            </a:r>
            <a:r>
              <a:rPr lang="en-US" sz="1200" b="0" dirty="0" err="1">
                <a:solidFill>
                  <a:srgbClr val="000000"/>
                </a:solidFill>
                <a:effectLst/>
                <a:latin typeface="Courier New" panose="02070309020205020404" pitchFamily="49" charset="0"/>
                <a:cs typeface="Courier New" panose="02070309020205020404" pitchFamily="49" charset="0"/>
              </a:rPr>
              <a:t>numComponents</a:t>
            </a:r>
            <a:r>
              <a:rPr lang="en-US" sz="1200" b="0" dirty="0">
                <a:solidFill>
                  <a:srgbClr val="000000"/>
                </a:solidFill>
                <a:effectLst/>
                <a:latin typeface="Courier New" panose="02070309020205020404" pitchFamily="49" charset="0"/>
                <a:cs typeface="Courier New" panose="02070309020205020404" pitchFamily="49" charset="0"/>
              </a:rPr>
              <a:t> &gt; </a:t>
            </a:r>
            <a:r>
              <a:rPr lang="en-US" sz="1200" b="0" dirty="0">
                <a:solidFill>
                  <a:srgbClr val="098658"/>
                </a:solidFill>
                <a:effectLst/>
                <a:latin typeface="Courier New" panose="02070309020205020404" pitchFamily="49" charset="0"/>
                <a:cs typeface="Courier New" panose="02070309020205020404" pitchFamily="49" charset="0"/>
              </a:rPr>
              <a:t>1</a:t>
            </a:r>
            <a:r>
              <a:rPr lang="en-US" sz="1200" b="0" dirty="0">
                <a:solidFill>
                  <a:srgbClr val="000000"/>
                </a:solidFill>
                <a:effectLst/>
                <a:latin typeface="Courier New" panose="02070309020205020404" pitchFamily="49" charset="0"/>
                <a:cs typeface="Courier New" panose="02070309020205020404" pitchFamily="49" charset="0"/>
              </a:rPr>
              <a:t>) {</a:t>
            </a:r>
          </a:p>
          <a:p>
            <a:pPr marL="0" indent="0">
              <a:lnSpc>
                <a:spcPct val="110000"/>
              </a:lnSpc>
              <a:spcBef>
                <a:spcPts val="0"/>
              </a:spcBef>
              <a:spcAft>
                <a:spcPts val="0"/>
              </a:spcAft>
              <a:buNone/>
            </a:pPr>
            <a:r>
              <a:rPr lang="en-US" sz="1200" b="0" dirty="0" err="1">
                <a:solidFill>
                  <a:srgbClr val="000000"/>
                </a:solidFill>
                <a:effectLst/>
                <a:latin typeface="Courier New" panose="02070309020205020404" pitchFamily="49" charset="0"/>
                <a:cs typeface="Courier New" panose="02070309020205020404" pitchFamily="49" charset="0"/>
              </a:rPr>
              <a:t>println</a:t>
            </a:r>
            <a:r>
              <a:rPr lang="en-US" sz="1200" b="0" dirty="0">
                <a:solidFill>
                  <a:srgbClr val="000000"/>
                </a:solidFill>
                <a:effectLst/>
                <a:latin typeface="Courier New" panose="02070309020205020404" pitchFamily="49" charset="0"/>
                <a:cs typeface="Courier New" panose="02070309020205020404" pitchFamily="49" charset="0"/>
              </a:rPr>
              <a:t>(</a:t>
            </a:r>
            <a:r>
              <a:rPr lang="en-US" sz="1200" b="0" dirty="0" err="1">
                <a:solidFill>
                  <a:srgbClr val="0000FF"/>
                </a:solidFill>
                <a:effectLst/>
                <a:latin typeface="Courier New" panose="02070309020205020404" pitchFamily="49" charset="0"/>
                <a:cs typeface="Courier New" panose="02070309020205020404" pitchFamily="49" charset="0"/>
              </a:rPr>
              <a:t>s</a:t>
            </a:r>
            <a:r>
              <a:rPr lang="en-US" sz="1200" b="0" dirty="0" err="1">
                <a:solidFill>
                  <a:srgbClr val="A31515"/>
                </a:solidFill>
                <a:effectLst/>
                <a:latin typeface="Courier New" panose="02070309020205020404" pitchFamily="49" charset="0"/>
                <a:cs typeface="Courier New" panose="02070309020205020404" pitchFamily="49" charset="0"/>
              </a:rPr>
              <a:t>"Graph</a:t>
            </a:r>
            <a:r>
              <a:rPr lang="en-US" sz="1200" b="0" dirty="0">
                <a:solidFill>
                  <a:srgbClr val="A31515"/>
                </a:solidFill>
                <a:effectLst/>
                <a:latin typeface="Courier New" panose="02070309020205020404" pitchFamily="49" charset="0"/>
                <a:cs typeface="Courier New" panose="02070309020205020404" pitchFamily="49" charset="0"/>
              </a:rPr>
              <a:t> has </a:t>
            </a:r>
            <a:r>
              <a:rPr lang="en-US" sz="1200" b="0" dirty="0">
                <a:solidFill>
                  <a:srgbClr val="0000FF"/>
                </a:solidFill>
                <a:effectLst/>
                <a:latin typeface="Courier New" panose="02070309020205020404" pitchFamily="49" charset="0"/>
                <a:cs typeface="Courier New" panose="02070309020205020404" pitchFamily="49" charset="0"/>
              </a:rPr>
              <a:t>$</a:t>
            </a:r>
            <a:r>
              <a:rPr lang="en-US" sz="1200" b="0" dirty="0" err="1">
                <a:solidFill>
                  <a:srgbClr val="000000"/>
                </a:solidFill>
                <a:effectLst/>
                <a:latin typeface="Courier New" panose="02070309020205020404" pitchFamily="49" charset="0"/>
                <a:cs typeface="Courier New" panose="02070309020205020404" pitchFamily="49" charset="0"/>
              </a:rPr>
              <a:t>numComponents</a:t>
            </a:r>
            <a:r>
              <a:rPr lang="en-US" sz="1200" b="0" dirty="0">
                <a:solidFill>
                  <a:srgbClr val="A31515"/>
                </a:solidFill>
                <a:effectLst/>
                <a:latin typeface="Courier New" panose="02070309020205020404" pitchFamily="49" charset="0"/>
                <a:cs typeface="Courier New" panose="02070309020205020404" pitchFamily="49" charset="0"/>
              </a:rPr>
              <a:t> components.</a:t>
            </a:r>
            <a:r>
              <a:rPr lang="en-US" sz="1200" b="0" dirty="0">
                <a:solidFill>
                  <a:srgbClr val="000000"/>
                </a:solidFill>
                <a:effectLst/>
                <a:latin typeface="Courier New" panose="02070309020205020404" pitchFamily="49" charset="0"/>
                <a:cs typeface="Courier New" panose="02070309020205020404" pitchFamily="49" charset="0"/>
              </a:rPr>
              <a:t>\n</a:t>
            </a:r>
            <a:r>
              <a:rPr lang="en-US" sz="1200" b="0" dirty="0">
                <a:solidFill>
                  <a:srgbClr val="A31515"/>
                </a:solidFill>
                <a:effectLst/>
                <a:latin typeface="Courier New" panose="02070309020205020404" pitchFamily="49" charset="0"/>
                <a:cs typeface="Courier New" panose="02070309020205020404" pitchFamily="49" charset="0"/>
              </a:rPr>
              <a:t>"</a:t>
            </a:r>
            <a:r>
              <a:rPr lang="en-US" sz="1200" b="0" dirty="0">
                <a:solidFill>
                  <a:srgbClr val="000000"/>
                </a:solidFill>
                <a:effectLst/>
                <a:latin typeface="Courier New" panose="02070309020205020404" pitchFamily="49" charset="0"/>
                <a:cs typeface="Courier New" panose="02070309020205020404" pitchFamily="49" charset="0"/>
              </a:rPr>
              <a:t>)</a:t>
            </a:r>
          </a:p>
          <a:p>
            <a:pPr marL="0" indent="0">
              <a:lnSpc>
                <a:spcPct val="110000"/>
              </a:lnSpc>
              <a:spcBef>
                <a:spcPts val="0"/>
              </a:spcBef>
              <a:spcAft>
                <a:spcPts val="0"/>
              </a:spcAft>
              <a:buNone/>
            </a:pPr>
            <a:r>
              <a:rPr lang="en-US" sz="1200" b="0" dirty="0">
                <a:solidFill>
                  <a:srgbClr val="000000"/>
                </a:solidFill>
                <a:effectLst/>
                <a:latin typeface="Courier New" panose="02070309020205020404" pitchFamily="49" charset="0"/>
                <a:cs typeface="Courier New" panose="02070309020205020404" pitchFamily="49" charset="0"/>
              </a:rPr>
              <a:t>} </a:t>
            </a:r>
            <a:r>
              <a:rPr lang="en-US" sz="1200" b="0" dirty="0">
                <a:solidFill>
                  <a:srgbClr val="0000FF"/>
                </a:solidFill>
                <a:effectLst/>
                <a:latin typeface="Courier New" panose="02070309020205020404" pitchFamily="49" charset="0"/>
                <a:cs typeface="Courier New" panose="02070309020205020404" pitchFamily="49" charset="0"/>
              </a:rPr>
              <a:t>else</a:t>
            </a:r>
            <a:r>
              <a:rPr lang="en-US" sz="1200" b="0" dirty="0">
                <a:solidFill>
                  <a:srgbClr val="000000"/>
                </a:solidFill>
                <a:effectLst/>
                <a:latin typeface="Courier New" panose="02070309020205020404" pitchFamily="49" charset="0"/>
                <a:cs typeface="Courier New" panose="02070309020205020404" pitchFamily="49" charset="0"/>
              </a:rPr>
              <a:t> {</a:t>
            </a:r>
          </a:p>
          <a:p>
            <a:pPr marL="0" indent="0">
              <a:lnSpc>
                <a:spcPct val="110000"/>
              </a:lnSpc>
              <a:spcBef>
                <a:spcPts val="0"/>
              </a:spcBef>
              <a:spcAft>
                <a:spcPts val="0"/>
              </a:spcAft>
              <a:buNone/>
            </a:pPr>
            <a:r>
              <a:rPr lang="en-US" sz="1200" b="0" dirty="0" err="1">
                <a:solidFill>
                  <a:srgbClr val="000000"/>
                </a:solidFill>
                <a:effectLst/>
                <a:latin typeface="Courier New" panose="02070309020205020404" pitchFamily="49" charset="0"/>
                <a:cs typeface="Courier New" panose="02070309020205020404" pitchFamily="49" charset="0"/>
              </a:rPr>
              <a:t>println</a:t>
            </a:r>
            <a:r>
              <a:rPr lang="en-US" sz="1200" b="0" dirty="0">
                <a:solidFill>
                  <a:srgbClr val="000000"/>
                </a:solidFill>
                <a:effectLst/>
                <a:latin typeface="Courier New" panose="02070309020205020404" pitchFamily="49" charset="0"/>
                <a:cs typeface="Courier New" panose="02070309020205020404" pitchFamily="49" charset="0"/>
              </a:rPr>
              <a:t>(</a:t>
            </a:r>
            <a:r>
              <a:rPr lang="en-US" sz="1200" b="0" dirty="0">
                <a:solidFill>
                  <a:srgbClr val="A31515"/>
                </a:solidFill>
                <a:effectLst/>
                <a:latin typeface="Courier New" panose="02070309020205020404" pitchFamily="49" charset="0"/>
                <a:cs typeface="Courier New" panose="02070309020205020404" pitchFamily="49" charset="0"/>
              </a:rPr>
              <a:t>"Graph is connected.\n"</a:t>
            </a:r>
            <a:r>
              <a:rPr lang="en-US" sz="1200" b="0" dirty="0">
                <a:solidFill>
                  <a:srgbClr val="000000"/>
                </a:solidFill>
                <a:effectLst/>
                <a:latin typeface="Courier New" panose="02070309020205020404" pitchFamily="49" charset="0"/>
                <a:cs typeface="Courier New" panose="02070309020205020404" pitchFamily="49" charset="0"/>
              </a:rPr>
              <a:t>)</a:t>
            </a:r>
          </a:p>
          <a:p>
            <a:pPr marL="0" indent="0">
              <a:lnSpc>
                <a:spcPct val="110000"/>
              </a:lnSpc>
              <a:spcBef>
                <a:spcPts val="0"/>
              </a:spcBef>
              <a:spcAft>
                <a:spcPts val="0"/>
              </a:spcAft>
              <a:buNone/>
            </a:pPr>
            <a:r>
              <a:rPr lang="en-US" sz="1200" b="0" dirty="0">
                <a:solidFill>
                  <a:srgbClr val="000000"/>
                </a:solidFill>
                <a:effectLst/>
                <a:latin typeface="Courier New" panose="02070309020205020404" pitchFamily="49" charset="0"/>
                <a:cs typeface="Courier New" panose="02070309020205020404" pitchFamily="49" charset="0"/>
              </a:rPr>
              <a:t>}</a:t>
            </a:r>
          </a:p>
          <a:p>
            <a:pPr marL="0" indent="0">
              <a:lnSpc>
                <a:spcPct val="110000"/>
              </a:lnSpc>
              <a:spcBef>
                <a:spcPts val="0"/>
              </a:spcBef>
              <a:spcAft>
                <a:spcPts val="0"/>
              </a:spcAft>
              <a:buNone/>
            </a:pPr>
            <a:endParaRPr lang="en-US" sz="1200" dirty="0">
              <a:solidFill>
                <a:srgbClr val="000000"/>
              </a:solidFill>
              <a:latin typeface="Courier New" panose="02070309020205020404" pitchFamily="49" charset="0"/>
              <a:cs typeface="Courier New" panose="02070309020205020404" pitchFamily="49" charset="0"/>
            </a:endParaRPr>
          </a:p>
          <a:p>
            <a:pPr marL="0" indent="0">
              <a:lnSpc>
                <a:spcPct val="120000"/>
              </a:lnSpc>
              <a:spcBef>
                <a:spcPts val="0"/>
              </a:spcBef>
              <a:spcAft>
                <a:spcPts val="0"/>
              </a:spcAft>
              <a:buNone/>
            </a:pPr>
            <a:r>
              <a:rPr lang="en-US" sz="1200" b="0" dirty="0" err="1">
                <a:solidFill>
                  <a:srgbClr val="0000FF"/>
                </a:solidFill>
                <a:effectLst/>
                <a:latin typeface="Courier New" panose="02070309020205020404" pitchFamily="49" charset="0"/>
                <a:cs typeface="Courier New" panose="02070309020205020404" pitchFamily="49" charset="0"/>
              </a:rPr>
              <a:t>val</a:t>
            </a:r>
            <a:r>
              <a:rPr lang="en-US" sz="1200" b="0" dirty="0">
                <a:solidFill>
                  <a:srgbClr val="000000"/>
                </a:solidFill>
                <a:effectLst/>
                <a:latin typeface="Courier New" panose="02070309020205020404" pitchFamily="49" charset="0"/>
                <a:cs typeface="Courier New" panose="02070309020205020404" pitchFamily="49" charset="0"/>
              </a:rPr>
              <a:t> </a:t>
            </a:r>
            <a:r>
              <a:rPr lang="en-US" sz="1200" b="0" dirty="0" err="1">
                <a:solidFill>
                  <a:srgbClr val="000000"/>
                </a:solidFill>
                <a:effectLst/>
                <a:latin typeface="Courier New" panose="02070309020205020404" pitchFamily="49" charset="0"/>
                <a:cs typeface="Courier New" panose="02070309020205020404" pitchFamily="49" charset="0"/>
              </a:rPr>
              <a:t>shortPathFirst</a:t>
            </a:r>
            <a:r>
              <a:rPr lang="en-US" sz="1200" b="0" dirty="0">
                <a:solidFill>
                  <a:srgbClr val="000000"/>
                </a:solidFill>
                <a:effectLst/>
                <a:latin typeface="Courier New" panose="02070309020205020404" pitchFamily="49" charset="0"/>
                <a:cs typeface="Courier New" panose="02070309020205020404" pitchFamily="49" charset="0"/>
              </a:rPr>
              <a:t> = </a:t>
            </a:r>
            <a:r>
              <a:rPr lang="en-US" sz="1200" b="0" dirty="0" err="1">
                <a:solidFill>
                  <a:srgbClr val="000000"/>
                </a:solidFill>
                <a:effectLst/>
                <a:latin typeface="Courier New" panose="02070309020205020404" pitchFamily="49" charset="0"/>
                <a:cs typeface="Courier New" panose="02070309020205020404" pitchFamily="49" charset="0"/>
              </a:rPr>
              <a:t>shortestPaths.run</a:t>
            </a:r>
            <a:r>
              <a:rPr lang="en-US" sz="1200" b="0" dirty="0">
                <a:solidFill>
                  <a:srgbClr val="000000"/>
                </a:solidFill>
                <a:effectLst/>
                <a:latin typeface="Courier New" panose="02070309020205020404" pitchFamily="49" charset="0"/>
                <a:cs typeface="Courier New" panose="02070309020205020404" pitchFamily="49" charset="0"/>
              </a:rPr>
              <a:t>(</a:t>
            </a:r>
            <a:r>
              <a:rPr lang="en-US" sz="1200" b="0" dirty="0" err="1">
                <a:solidFill>
                  <a:srgbClr val="000000"/>
                </a:solidFill>
                <a:effectLst/>
                <a:latin typeface="Courier New" panose="02070309020205020404" pitchFamily="49" charset="0"/>
                <a:cs typeface="Courier New" panose="02070309020205020404" pitchFamily="49" charset="0"/>
              </a:rPr>
              <a:t>graph,List</a:t>
            </a:r>
            <a:r>
              <a:rPr lang="en-US" sz="1200" b="0" dirty="0">
                <a:solidFill>
                  <a:srgbClr val="000000"/>
                </a:solidFill>
                <a:effectLst/>
                <a:latin typeface="Courier New" panose="02070309020205020404" pitchFamily="49" charset="0"/>
                <a:cs typeface="Courier New" panose="02070309020205020404" pitchFamily="49" charset="0"/>
              </a:rPr>
              <a:t>(</a:t>
            </a:r>
            <a:r>
              <a:rPr lang="en-US" sz="1200" b="0" dirty="0" err="1">
                <a:solidFill>
                  <a:srgbClr val="000000"/>
                </a:solidFill>
                <a:effectLst/>
                <a:latin typeface="Courier New" panose="02070309020205020404" pitchFamily="49" charset="0"/>
                <a:cs typeface="Courier New" panose="02070309020205020404" pitchFamily="49" charset="0"/>
              </a:rPr>
              <a:t>firstVertex</a:t>
            </a:r>
            <a:r>
              <a:rPr lang="en-US" sz="1200" b="0" dirty="0">
                <a:solidFill>
                  <a:srgbClr val="000000"/>
                </a:solidFill>
                <a:effectLst/>
                <a:latin typeface="Courier New" panose="02070309020205020404" pitchFamily="49" charset="0"/>
                <a:cs typeface="Courier New" panose="02070309020205020404" pitchFamily="49" charset="0"/>
              </a:rPr>
              <a:t>))</a:t>
            </a:r>
          </a:p>
          <a:p>
            <a:pPr marL="0" indent="0">
              <a:lnSpc>
                <a:spcPct val="120000"/>
              </a:lnSpc>
              <a:spcBef>
                <a:spcPts val="0"/>
              </a:spcBef>
              <a:spcAft>
                <a:spcPts val="0"/>
              </a:spcAft>
              <a:buNone/>
            </a:pPr>
            <a:r>
              <a:rPr lang="en-US" sz="1200" b="0" dirty="0">
                <a:solidFill>
                  <a:srgbClr val="0000FF"/>
                </a:solidFill>
                <a:effectLst/>
                <a:latin typeface="Courier New" panose="02070309020205020404" pitchFamily="49" charset="0"/>
                <a:cs typeface="Courier New" panose="02070309020205020404" pitchFamily="49" charset="0"/>
              </a:rPr>
              <a:t>for</a:t>
            </a:r>
            <a:r>
              <a:rPr lang="en-US" sz="1200" b="0" dirty="0">
                <a:solidFill>
                  <a:srgbClr val="000000"/>
                </a:solidFill>
                <a:effectLst/>
                <a:latin typeface="Courier New" panose="02070309020205020404" pitchFamily="49" charset="0"/>
                <a:cs typeface="Courier New" panose="02070309020205020404" pitchFamily="49" charset="0"/>
              </a:rPr>
              <a:t> (vid &lt;- List(</a:t>
            </a:r>
            <a:r>
              <a:rPr lang="en-US" sz="1200" b="0" dirty="0">
                <a:solidFill>
                  <a:srgbClr val="098658"/>
                </a:solidFill>
                <a:effectLst/>
                <a:latin typeface="Courier New" panose="02070309020205020404" pitchFamily="49" charset="0"/>
                <a:cs typeface="Courier New" panose="02070309020205020404" pitchFamily="49" charset="0"/>
              </a:rPr>
              <a:t>1</a:t>
            </a:r>
            <a:r>
              <a:rPr lang="en-US" sz="1200" b="0" dirty="0">
                <a:solidFill>
                  <a:srgbClr val="000000"/>
                </a:solidFill>
                <a:effectLst/>
                <a:latin typeface="Courier New" panose="02070309020205020404" pitchFamily="49" charset="0"/>
                <a:cs typeface="Courier New" panose="02070309020205020404" pitchFamily="49" charset="0"/>
              </a:rPr>
              <a:t>,</a:t>
            </a:r>
            <a:r>
              <a:rPr lang="en-US" sz="1200" b="0" dirty="0">
                <a:solidFill>
                  <a:srgbClr val="098658"/>
                </a:solidFill>
                <a:effectLst/>
                <a:latin typeface="Courier New" panose="02070309020205020404" pitchFamily="49" charset="0"/>
                <a:cs typeface="Courier New" panose="02070309020205020404" pitchFamily="49" charset="0"/>
              </a:rPr>
              <a:t>500</a:t>
            </a:r>
            <a:r>
              <a:rPr lang="en-US" sz="1200" b="0" dirty="0">
                <a:solidFill>
                  <a:srgbClr val="000000"/>
                </a:solidFill>
                <a:effectLst/>
                <a:latin typeface="Courier New" panose="02070309020205020404" pitchFamily="49" charset="0"/>
                <a:cs typeface="Courier New" panose="02070309020205020404" pitchFamily="49" charset="0"/>
              </a:rPr>
              <a:t>,</a:t>
            </a:r>
            <a:r>
              <a:rPr lang="en-US" sz="1200" b="0" dirty="0">
                <a:solidFill>
                  <a:srgbClr val="098658"/>
                </a:solidFill>
                <a:effectLst/>
                <a:latin typeface="Courier New" panose="02070309020205020404" pitchFamily="49" charset="0"/>
                <a:cs typeface="Courier New" panose="02070309020205020404" pitchFamily="49" charset="0"/>
              </a:rPr>
              <a:t>1234</a:t>
            </a:r>
            <a:r>
              <a:rPr lang="en-US" sz="1200" b="0" dirty="0">
                <a:solidFill>
                  <a:srgbClr val="000000"/>
                </a:solidFill>
                <a:effectLst/>
                <a:latin typeface="Courier New" panose="02070309020205020404" pitchFamily="49" charset="0"/>
                <a:cs typeface="Courier New" panose="02070309020205020404" pitchFamily="49" charset="0"/>
              </a:rPr>
              <a:t>)) {</a:t>
            </a:r>
          </a:p>
          <a:p>
            <a:pPr marL="0" indent="0">
              <a:lnSpc>
                <a:spcPct val="120000"/>
              </a:lnSpc>
              <a:spcBef>
                <a:spcPts val="0"/>
              </a:spcBef>
              <a:spcAft>
                <a:spcPts val="0"/>
              </a:spcAft>
              <a:buNone/>
            </a:pPr>
            <a:r>
              <a:rPr lang="en-US" sz="1200" b="0" dirty="0" err="1">
                <a:solidFill>
                  <a:srgbClr val="0000FF"/>
                </a:solidFill>
                <a:effectLst/>
                <a:latin typeface="Courier New" panose="02070309020205020404" pitchFamily="49" charset="0"/>
                <a:cs typeface="Courier New" panose="02070309020205020404" pitchFamily="49" charset="0"/>
              </a:rPr>
              <a:t>val</a:t>
            </a:r>
            <a:r>
              <a:rPr lang="en-US" sz="1200" b="0" dirty="0">
                <a:solidFill>
                  <a:srgbClr val="000000"/>
                </a:solidFill>
                <a:effectLst/>
                <a:latin typeface="Courier New" panose="02070309020205020404" pitchFamily="49" charset="0"/>
                <a:cs typeface="Courier New" panose="02070309020205020404" pitchFamily="49" charset="0"/>
              </a:rPr>
              <a:t> </a:t>
            </a:r>
            <a:r>
              <a:rPr lang="en-US" sz="1200" b="0" dirty="0" err="1">
                <a:solidFill>
                  <a:srgbClr val="000000"/>
                </a:solidFill>
                <a:effectLst/>
                <a:latin typeface="Courier New" panose="02070309020205020404" pitchFamily="49" charset="0"/>
                <a:cs typeface="Courier New" panose="02070309020205020404" pitchFamily="49" charset="0"/>
              </a:rPr>
              <a:t>distanceMap</a:t>
            </a:r>
            <a:r>
              <a:rPr lang="en-US" sz="1200" b="0" dirty="0">
                <a:solidFill>
                  <a:srgbClr val="000000"/>
                </a:solidFill>
                <a:effectLst/>
                <a:latin typeface="Courier New" panose="02070309020205020404" pitchFamily="49" charset="0"/>
                <a:cs typeface="Courier New" panose="02070309020205020404" pitchFamily="49" charset="0"/>
              </a:rPr>
              <a:t> = </a:t>
            </a:r>
            <a:r>
              <a:rPr lang="en-US" sz="1200" b="0" dirty="0" err="1">
                <a:solidFill>
                  <a:srgbClr val="000000"/>
                </a:solidFill>
                <a:effectLst/>
                <a:latin typeface="Courier New" panose="02070309020205020404" pitchFamily="49" charset="0"/>
                <a:cs typeface="Courier New" panose="02070309020205020404" pitchFamily="49" charset="0"/>
              </a:rPr>
              <a:t>shortPathFirst.vertices.filter</a:t>
            </a:r>
            <a:r>
              <a:rPr lang="en-US" sz="1200" b="0" dirty="0">
                <a:solidFill>
                  <a:srgbClr val="000000"/>
                </a:solidFill>
                <a:effectLst/>
                <a:latin typeface="Courier New" panose="02070309020205020404" pitchFamily="49" charset="0"/>
                <a:cs typeface="Courier New" panose="02070309020205020404" pitchFamily="49" charset="0"/>
              </a:rPr>
              <a:t>{</a:t>
            </a:r>
            <a:r>
              <a:rPr lang="en-US" sz="1200" b="0" dirty="0">
                <a:solidFill>
                  <a:srgbClr val="0000FF"/>
                </a:solidFill>
                <a:effectLst/>
                <a:latin typeface="Courier New" panose="02070309020205020404" pitchFamily="49" charset="0"/>
                <a:cs typeface="Courier New" panose="02070309020205020404" pitchFamily="49" charset="0"/>
              </a:rPr>
              <a:t>case</a:t>
            </a:r>
            <a:r>
              <a:rPr lang="en-US" sz="1200" b="0" dirty="0">
                <a:solidFill>
                  <a:srgbClr val="000000"/>
                </a:solidFill>
                <a:effectLst/>
                <a:latin typeface="Courier New" panose="02070309020205020404" pitchFamily="49" charset="0"/>
                <a:cs typeface="Courier New" panose="02070309020205020404" pitchFamily="49" charset="0"/>
              </a:rPr>
              <a:t> (</a:t>
            </a:r>
            <a:r>
              <a:rPr lang="en-US" sz="1200" b="0" dirty="0" err="1">
                <a:solidFill>
                  <a:srgbClr val="000000"/>
                </a:solidFill>
                <a:effectLst/>
                <a:latin typeface="Courier New" panose="02070309020205020404" pitchFamily="49" charset="0"/>
                <a:cs typeface="Courier New" panose="02070309020205020404" pitchFamily="49" charset="0"/>
              </a:rPr>
              <a:t>id,map</a:t>
            </a:r>
            <a:r>
              <a:rPr lang="en-US" sz="1200" b="0" dirty="0">
                <a:solidFill>
                  <a:srgbClr val="000000"/>
                </a:solidFill>
                <a:effectLst/>
                <a:latin typeface="Courier New" panose="02070309020205020404" pitchFamily="49" charset="0"/>
                <a:cs typeface="Courier New" panose="02070309020205020404" pitchFamily="49" charset="0"/>
              </a:rPr>
              <a:t>) =&gt; id == vid}.first._2</a:t>
            </a:r>
          </a:p>
          <a:p>
            <a:pPr marL="0" indent="0">
              <a:lnSpc>
                <a:spcPct val="120000"/>
              </a:lnSpc>
              <a:spcBef>
                <a:spcPts val="0"/>
              </a:spcBef>
              <a:spcAft>
                <a:spcPts val="0"/>
              </a:spcAft>
              <a:buNone/>
            </a:pPr>
            <a:r>
              <a:rPr lang="en-US" sz="1200" b="0" dirty="0" err="1">
                <a:solidFill>
                  <a:srgbClr val="0000FF"/>
                </a:solidFill>
                <a:effectLst/>
                <a:latin typeface="Courier New" panose="02070309020205020404" pitchFamily="49" charset="0"/>
                <a:cs typeface="Courier New" panose="02070309020205020404" pitchFamily="49" charset="0"/>
              </a:rPr>
              <a:t>val</a:t>
            </a:r>
            <a:r>
              <a:rPr lang="en-US" sz="1200" b="0" dirty="0">
                <a:solidFill>
                  <a:srgbClr val="000000"/>
                </a:solidFill>
                <a:effectLst/>
                <a:latin typeface="Courier New" panose="02070309020205020404" pitchFamily="49" charset="0"/>
                <a:cs typeface="Courier New" panose="02070309020205020404" pitchFamily="49" charset="0"/>
              </a:rPr>
              <a:t> distance = </a:t>
            </a:r>
            <a:r>
              <a:rPr lang="en-US" sz="1200" b="0" dirty="0" err="1">
                <a:solidFill>
                  <a:srgbClr val="000000"/>
                </a:solidFill>
                <a:effectLst/>
                <a:latin typeface="Courier New" panose="02070309020205020404" pitchFamily="49" charset="0"/>
                <a:cs typeface="Courier New" panose="02070309020205020404" pitchFamily="49" charset="0"/>
              </a:rPr>
              <a:t>distanceMap.get</a:t>
            </a:r>
            <a:r>
              <a:rPr lang="en-US" sz="1200" b="0" dirty="0">
                <a:solidFill>
                  <a:srgbClr val="000000"/>
                </a:solidFill>
                <a:effectLst/>
                <a:latin typeface="Courier New" panose="02070309020205020404" pitchFamily="49" charset="0"/>
                <a:cs typeface="Courier New" panose="02070309020205020404" pitchFamily="49" charset="0"/>
              </a:rPr>
              <a:t>(</a:t>
            </a:r>
            <a:r>
              <a:rPr lang="en-US" sz="1200" b="0" dirty="0" err="1">
                <a:solidFill>
                  <a:srgbClr val="000000"/>
                </a:solidFill>
                <a:effectLst/>
                <a:latin typeface="Courier New" panose="02070309020205020404" pitchFamily="49" charset="0"/>
                <a:cs typeface="Courier New" panose="02070309020205020404" pitchFamily="49" charset="0"/>
              </a:rPr>
              <a:t>firstVertex</a:t>
            </a:r>
            <a:r>
              <a:rPr lang="en-US" sz="1200" b="0" dirty="0">
                <a:solidFill>
                  <a:srgbClr val="000000"/>
                </a:solidFill>
                <a:effectLst/>
                <a:latin typeface="Courier New" panose="02070309020205020404" pitchFamily="49" charset="0"/>
                <a:cs typeface="Courier New" panose="02070309020205020404" pitchFamily="49" charset="0"/>
              </a:rPr>
              <a:t>) </a:t>
            </a:r>
            <a:r>
              <a:rPr lang="en-US" sz="1200" b="0" dirty="0">
                <a:solidFill>
                  <a:srgbClr val="0000FF"/>
                </a:solidFill>
                <a:effectLst/>
                <a:latin typeface="Courier New" panose="02070309020205020404" pitchFamily="49" charset="0"/>
                <a:cs typeface="Courier New" panose="02070309020205020404" pitchFamily="49" charset="0"/>
              </a:rPr>
              <a:t>match</a:t>
            </a:r>
            <a:r>
              <a:rPr lang="en-US" sz="1200" b="0" dirty="0">
                <a:solidFill>
                  <a:srgbClr val="000000"/>
                </a:solidFill>
                <a:effectLst/>
                <a:latin typeface="Courier New" panose="02070309020205020404" pitchFamily="49" charset="0"/>
                <a:cs typeface="Courier New" panose="02070309020205020404" pitchFamily="49" charset="0"/>
              </a:rPr>
              <a:t> {</a:t>
            </a:r>
          </a:p>
          <a:p>
            <a:pPr marL="0" indent="0">
              <a:lnSpc>
                <a:spcPct val="120000"/>
              </a:lnSpc>
              <a:spcBef>
                <a:spcPts val="0"/>
              </a:spcBef>
              <a:spcAft>
                <a:spcPts val="0"/>
              </a:spcAft>
              <a:buNone/>
            </a:pPr>
            <a:r>
              <a:rPr lang="en-US" sz="1200" b="0" dirty="0">
                <a:solidFill>
                  <a:srgbClr val="0000FF"/>
                </a:solidFill>
                <a:effectLst/>
                <a:latin typeface="Courier New" panose="02070309020205020404" pitchFamily="49" charset="0"/>
                <a:cs typeface="Courier New" panose="02070309020205020404" pitchFamily="49" charset="0"/>
              </a:rPr>
              <a:t>case</a:t>
            </a:r>
            <a:r>
              <a:rPr lang="en-US" sz="1200" b="0" dirty="0">
                <a:solidFill>
                  <a:srgbClr val="000000"/>
                </a:solidFill>
                <a:effectLst/>
                <a:latin typeface="Courier New" panose="02070309020205020404" pitchFamily="49" charset="0"/>
                <a:cs typeface="Courier New" panose="02070309020205020404" pitchFamily="49" charset="0"/>
              </a:rPr>
              <a:t> Some(</a:t>
            </a:r>
            <a:r>
              <a:rPr lang="en-US" sz="1200" b="0" dirty="0" err="1">
                <a:solidFill>
                  <a:srgbClr val="000000"/>
                </a:solidFill>
                <a:effectLst/>
                <a:latin typeface="Courier New" panose="02070309020205020404" pitchFamily="49" charset="0"/>
                <a:cs typeface="Courier New" panose="02070309020205020404" pitchFamily="49" charset="0"/>
              </a:rPr>
              <a:t>intValue</a:t>
            </a:r>
            <a:r>
              <a:rPr lang="en-US" sz="1200" b="0" dirty="0">
                <a:solidFill>
                  <a:srgbClr val="000000"/>
                </a:solidFill>
                <a:effectLst/>
                <a:latin typeface="Courier New" panose="02070309020205020404" pitchFamily="49" charset="0"/>
                <a:cs typeface="Courier New" panose="02070309020205020404" pitchFamily="49" charset="0"/>
              </a:rPr>
              <a:t>) =&gt; </a:t>
            </a:r>
            <a:r>
              <a:rPr lang="en-US" sz="1200" b="0" dirty="0" err="1">
                <a:solidFill>
                  <a:srgbClr val="000000"/>
                </a:solidFill>
                <a:effectLst/>
                <a:latin typeface="Courier New" panose="02070309020205020404" pitchFamily="49" charset="0"/>
                <a:cs typeface="Courier New" panose="02070309020205020404" pitchFamily="49" charset="0"/>
              </a:rPr>
              <a:t>intValue</a:t>
            </a:r>
            <a:endParaRPr lang="en-US" sz="1200" b="0" dirty="0">
              <a:solidFill>
                <a:srgbClr val="000000"/>
              </a:solidFill>
              <a:effectLst/>
              <a:latin typeface="Courier New" panose="02070309020205020404" pitchFamily="49" charset="0"/>
              <a:cs typeface="Courier New" panose="02070309020205020404" pitchFamily="49" charset="0"/>
            </a:endParaRPr>
          </a:p>
          <a:p>
            <a:pPr marL="0" indent="0">
              <a:lnSpc>
                <a:spcPct val="120000"/>
              </a:lnSpc>
              <a:spcBef>
                <a:spcPts val="0"/>
              </a:spcBef>
              <a:spcAft>
                <a:spcPts val="0"/>
              </a:spcAft>
              <a:buNone/>
            </a:pPr>
            <a:r>
              <a:rPr lang="en-US" sz="1200" b="0" dirty="0">
                <a:solidFill>
                  <a:srgbClr val="008000"/>
                </a:solidFill>
                <a:effectLst/>
                <a:latin typeface="Courier New" panose="02070309020205020404" pitchFamily="49" charset="0"/>
                <a:cs typeface="Courier New" panose="02070309020205020404" pitchFamily="49" charset="0"/>
              </a:rPr>
              <a:t>// Access successful, </a:t>
            </a:r>
            <a:r>
              <a:rPr lang="en-US" sz="1200" b="0" dirty="0" err="1">
                <a:solidFill>
                  <a:srgbClr val="008000"/>
                </a:solidFill>
                <a:effectLst/>
                <a:latin typeface="Courier New" panose="02070309020205020404" pitchFamily="49" charset="0"/>
                <a:cs typeface="Courier New" panose="02070309020205020404" pitchFamily="49" charset="0"/>
              </a:rPr>
              <a:t>intValue</a:t>
            </a:r>
            <a:r>
              <a:rPr lang="en-US" sz="1200" b="0" dirty="0">
                <a:solidFill>
                  <a:srgbClr val="008000"/>
                </a:solidFill>
                <a:effectLst/>
                <a:latin typeface="Courier New" panose="02070309020205020404" pitchFamily="49" charset="0"/>
                <a:cs typeface="Courier New" panose="02070309020205020404" pitchFamily="49" charset="0"/>
              </a:rPr>
              <a:t> holds the integer value</a:t>
            </a:r>
            <a:endParaRPr lang="en-US" sz="1200" b="0" dirty="0">
              <a:solidFill>
                <a:srgbClr val="000000"/>
              </a:solidFill>
              <a:effectLst/>
              <a:latin typeface="Courier New" panose="02070309020205020404" pitchFamily="49" charset="0"/>
              <a:cs typeface="Courier New" panose="02070309020205020404" pitchFamily="49" charset="0"/>
            </a:endParaRPr>
          </a:p>
          <a:p>
            <a:pPr marL="0" indent="0">
              <a:lnSpc>
                <a:spcPct val="120000"/>
              </a:lnSpc>
              <a:spcBef>
                <a:spcPts val="0"/>
              </a:spcBef>
              <a:spcAft>
                <a:spcPts val="0"/>
              </a:spcAft>
              <a:buNone/>
            </a:pPr>
            <a:r>
              <a:rPr lang="en-US" sz="1200" b="0" dirty="0">
                <a:solidFill>
                  <a:srgbClr val="0000FF"/>
                </a:solidFill>
                <a:effectLst/>
                <a:latin typeface="Courier New" panose="02070309020205020404" pitchFamily="49" charset="0"/>
                <a:cs typeface="Courier New" panose="02070309020205020404" pitchFamily="49" charset="0"/>
              </a:rPr>
              <a:t>case</a:t>
            </a:r>
            <a:r>
              <a:rPr lang="en-US" sz="1200" b="0" dirty="0">
                <a:solidFill>
                  <a:srgbClr val="000000"/>
                </a:solidFill>
                <a:effectLst/>
                <a:latin typeface="Courier New" panose="02070309020205020404" pitchFamily="49" charset="0"/>
                <a:cs typeface="Courier New" panose="02070309020205020404" pitchFamily="49" charset="0"/>
              </a:rPr>
              <a:t> None =&gt; -</a:t>
            </a:r>
            <a:r>
              <a:rPr lang="en-US" sz="1200" b="0" dirty="0">
                <a:solidFill>
                  <a:srgbClr val="098658"/>
                </a:solidFill>
                <a:effectLst/>
                <a:latin typeface="Courier New" panose="02070309020205020404" pitchFamily="49" charset="0"/>
                <a:cs typeface="Courier New" panose="02070309020205020404" pitchFamily="49" charset="0"/>
              </a:rPr>
              <a:t>1</a:t>
            </a:r>
            <a:endParaRPr lang="en-US" sz="1200" b="0" dirty="0">
              <a:solidFill>
                <a:srgbClr val="000000"/>
              </a:solidFill>
              <a:effectLst/>
              <a:latin typeface="Courier New" panose="02070309020205020404" pitchFamily="49" charset="0"/>
              <a:cs typeface="Courier New" panose="02070309020205020404" pitchFamily="49" charset="0"/>
            </a:endParaRPr>
          </a:p>
          <a:p>
            <a:pPr marL="0" indent="0">
              <a:lnSpc>
                <a:spcPct val="120000"/>
              </a:lnSpc>
              <a:spcBef>
                <a:spcPts val="0"/>
              </a:spcBef>
              <a:spcAft>
                <a:spcPts val="0"/>
              </a:spcAft>
              <a:buNone/>
            </a:pPr>
            <a:r>
              <a:rPr lang="en-US" sz="1200" b="0" dirty="0">
                <a:solidFill>
                  <a:srgbClr val="008000"/>
                </a:solidFill>
                <a:effectLst/>
                <a:latin typeface="Courier New" panose="02070309020205020404" pitchFamily="49" charset="0"/>
                <a:cs typeface="Courier New" panose="02070309020205020404" pitchFamily="49" charset="0"/>
              </a:rPr>
              <a:t>// Handle the case where the targetID2 is not found in the inner map</a:t>
            </a:r>
            <a:endParaRPr lang="en-US" sz="1200" b="0" dirty="0">
              <a:solidFill>
                <a:srgbClr val="000000"/>
              </a:solidFill>
              <a:effectLst/>
              <a:latin typeface="Courier New" panose="02070309020205020404" pitchFamily="49" charset="0"/>
              <a:cs typeface="Courier New" panose="02070309020205020404" pitchFamily="49" charset="0"/>
            </a:endParaRPr>
          </a:p>
          <a:p>
            <a:pPr marL="0" indent="0">
              <a:lnSpc>
                <a:spcPct val="120000"/>
              </a:lnSpc>
              <a:spcBef>
                <a:spcPts val="0"/>
              </a:spcBef>
              <a:spcAft>
                <a:spcPts val="0"/>
              </a:spcAft>
              <a:buNone/>
            </a:pPr>
            <a:r>
              <a:rPr lang="en-US" sz="1200" b="0" dirty="0">
                <a:solidFill>
                  <a:srgbClr val="000000"/>
                </a:solidFill>
                <a:effectLst/>
                <a:latin typeface="Courier New" panose="02070309020205020404" pitchFamily="49" charset="0"/>
                <a:cs typeface="Courier New" panose="02070309020205020404" pitchFamily="49" charset="0"/>
              </a:rPr>
              <a:t>}</a:t>
            </a:r>
          </a:p>
          <a:p>
            <a:pPr marL="0" indent="0">
              <a:lnSpc>
                <a:spcPct val="120000"/>
              </a:lnSpc>
              <a:spcBef>
                <a:spcPts val="0"/>
              </a:spcBef>
              <a:spcAft>
                <a:spcPts val="0"/>
              </a:spcAft>
              <a:buNone/>
            </a:pPr>
            <a:r>
              <a:rPr lang="en-US" sz="1200" b="0" dirty="0" err="1">
                <a:solidFill>
                  <a:srgbClr val="000000"/>
                </a:solidFill>
                <a:effectLst/>
                <a:latin typeface="Courier New" panose="02070309020205020404" pitchFamily="49" charset="0"/>
                <a:cs typeface="Courier New" panose="02070309020205020404" pitchFamily="49" charset="0"/>
              </a:rPr>
              <a:t>println</a:t>
            </a:r>
            <a:r>
              <a:rPr lang="en-US" sz="1200" b="0" dirty="0">
                <a:solidFill>
                  <a:srgbClr val="000000"/>
                </a:solidFill>
                <a:effectLst/>
                <a:latin typeface="Courier New" panose="02070309020205020404" pitchFamily="49" charset="0"/>
                <a:cs typeface="Courier New" panose="02070309020205020404" pitchFamily="49" charset="0"/>
              </a:rPr>
              <a:t>(</a:t>
            </a:r>
            <a:r>
              <a:rPr lang="en-US" sz="1200" b="0" dirty="0" err="1">
                <a:solidFill>
                  <a:srgbClr val="0000FF"/>
                </a:solidFill>
                <a:effectLst/>
                <a:latin typeface="Courier New" panose="02070309020205020404" pitchFamily="49" charset="0"/>
                <a:cs typeface="Courier New" panose="02070309020205020404" pitchFamily="49" charset="0"/>
              </a:rPr>
              <a:t>s</a:t>
            </a:r>
            <a:r>
              <a:rPr lang="en-US" sz="1200" b="0" dirty="0" err="1">
                <a:solidFill>
                  <a:srgbClr val="A31515"/>
                </a:solidFill>
                <a:effectLst/>
                <a:latin typeface="Courier New" panose="02070309020205020404" pitchFamily="49" charset="0"/>
                <a:cs typeface="Courier New" panose="02070309020205020404" pitchFamily="49" charset="0"/>
              </a:rPr>
              <a:t>"User</a:t>
            </a:r>
            <a:r>
              <a:rPr lang="en-US" sz="1200" b="0" dirty="0">
                <a:solidFill>
                  <a:srgbClr val="A31515"/>
                </a:solidFill>
                <a:effectLst/>
                <a:latin typeface="Courier New" panose="02070309020205020404" pitchFamily="49" charset="0"/>
                <a:cs typeface="Courier New" panose="02070309020205020404" pitchFamily="49" charset="0"/>
              </a:rPr>
              <a:t> </a:t>
            </a:r>
            <a:r>
              <a:rPr lang="en-US" sz="1200" b="0" dirty="0">
                <a:solidFill>
                  <a:srgbClr val="0000FF"/>
                </a:solidFill>
                <a:effectLst/>
                <a:latin typeface="Courier New" panose="02070309020205020404" pitchFamily="49" charset="0"/>
                <a:cs typeface="Courier New" panose="02070309020205020404" pitchFamily="49" charset="0"/>
              </a:rPr>
              <a:t>$</a:t>
            </a:r>
            <a:r>
              <a:rPr lang="en-US" sz="1200" b="0" dirty="0">
                <a:solidFill>
                  <a:srgbClr val="000000"/>
                </a:solidFill>
                <a:effectLst/>
                <a:latin typeface="Courier New" panose="02070309020205020404" pitchFamily="49" charset="0"/>
                <a:cs typeface="Courier New" panose="02070309020205020404" pitchFamily="49" charset="0"/>
              </a:rPr>
              <a:t>vid</a:t>
            </a:r>
            <a:r>
              <a:rPr lang="en-US" sz="1200" b="0" dirty="0">
                <a:solidFill>
                  <a:srgbClr val="A31515"/>
                </a:solidFill>
                <a:effectLst/>
                <a:latin typeface="Courier New" panose="02070309020205020404" pitchFamily="49" charset="0"/>
                <a:cs typeface="Courier New" panose="02070309020205020404" pitchFamily="49" charset="0"/>
              </a:rPr>
              <a:t> is </a:t>
            </a:r>
            <a:r>
              <a:rPr lang="en-US" sz="1200" b="0" dirty="0">
                <a:solidFill>
                  <a:srgbClr val="0000FF"/>
                </a:solidFill>
                <a:effectLst/>
                <a:latin typeface="Courier New" panose="02070309020205020404" pitchFamily="49" charset="0"/>
                <a:cs typeface="Courier New" panose="02070309020205020404" pitchFamily="49" charset="0"/>
              </a:rPr>
              <a:t>$</a:t>
            </a:r>
            <a:r>
              <a:rPr lang="en-US" sz="1200" b="0" dirty="0">
                <a:solidFill>
                  <a:srgbClr val="000000"/>
                </a:solidFill>
                <a:effectLst/>
                <a:latin typeface="Courier New" panose="02070309020205020404" pitchFamily="49" charset="0"/>
                <a:cs typeface="Courier New" panose="02070309020205020404" pitchFamily="49" charset="0"/>
              </a:rPr>
              <a:t>distance</a:t>
            </a:r>
            <a:r>
              <a:rPr lang="en-US" sz="1200" b="0" dirty="0">
                <a:solidFill>
                  <a:srgbClr val="A31515"/>
                </a:solidFill>
                <a:effectLst/>
                <a:latin typeface="Courier New" panose="02070309020205020404" pitchFamily="49" charset="0"/>
                <a:cs typeface="Courier New" panose="02070309020205020404" pitchFamily="49" charset="0"/>
              </a:rPr>
              <a:t> 'friends' away from User </a:t>
            </a:r>
            <a:r>
              <a:rPr lang="en-US" sz="1200" b="0" dirty="0">
                <a:solidFill>
                  <a:srgbClr val="0000FF"/>
                </a:solidFill>
                <a:effectLst/>
                <a:latin typeface="Courier New" panose="02070309020205020404" pitchFamily="49" charset="0"/>
                <a:cs typeface="Courier New" panose="02070309020205020404" pitchFamily="49" charset="0"/>
              </a:rPr>
              <a:t>$</a:t>
            </a:r>
            <a:r>
              <a:rPr lang="en-US" sz="1200" b="0" dirty="0" err="1">
                <a:solidFill>
                  <a:srgbClr val="000000"/>
                </a:solidFill>
                <a:effectLst/>
                <a:latin typeface="Courier New" panose="02070309020205020404" pitchFamily="49" charset="0"/>
                <a:cs typeface="Courier New" panose="02070309020205020404" pitchFamily="49" charset="0"/>
              </a:rPr>
              <a:t>firstVertex</a:t>
            </a:r>
            <a:r>
              <a:rPr lang="en-US" sz="1200" b="0" dirty="0">
                <a:solidFill>
                  <a:srgbClr val="A31515"/>
                </a:solidFill>
                <a:effectLst/>
                <a:latin typeface="Courier New" panose="02070309020205020404" pitchFamily="49" charset="0"/>
                <a:cs typeface="Courier New" panose="02070309020205020404" pitchFamily="49" charset="0"/>
              </a:rPr>
              <a:t>"</a:t>
            </a:r>
            <a:r>
              <a:rPr lang="en-US" sz="1200" b="0" dirty="0">
                <a:solidFill>
                  <a:srgbClr val="000000"/>
                </a:solidFill>
                <a:effectLst/>
                <a:latin typeface="Courier New" panose="02070309020205020404" pitchFamily="49" charset="0"/>
                <a:cs typeface="Courier New" panose="02070309020205020404" pitchFamily="49" charset="0"/>
              </a:rPr>
              <a:t>)</a:t>
            </a:r>
          </a:p>
          <a:p>
            <a:pPr marL="0" indent="0">
              <a:lnSpc>
                <a:spcPct val="120000"/>
              </a:lnSpc>
              <a:spcBef>
                <a:spcPts val="0"/>
              </a:spcBef>
              <a:spcAft>
                <a:spcPts val="0"/>
              </a:spcAft>
              <a:buNone/>
            </a:pPr>
            <a:r>
              <a:rPr lang="en-US" sz="1200" b="0" dirty="0">
                <a:solidFill>
                  <a:srgbClr val="000000"/>
                </a:solidFill>
                <a:effectLst/>
                <a:latin typeface="Courier New" panose="02070309020205020404" pitchFamily="49" charset="0"/>
                <a:cs typeface="Courier New" panose="02070309020205020404" pitchFamily="49" charset="0"/>
              </a:rPr>
              <a:t>}</a:t>
            </a:r>
          </a:p>
          <a:p>
            <a:pPr marL="0" indent="0">
              <a:lnSpc>
                <a:spcPct val="120000"/>
              </a:lnSpc>
              <a:spcBef>
                <a:spcPts val="0"/>
              </a:spcBef>
              <a:spcAft>
                <a:spcPts val="0"/>
              </a:spcAft>
              <a:buNone/>
            </a:pPr>
            <a:r>
              <a:rPr lang="en-US" sz="1200" b="0" dirty="0" err="1">
                <a:solidFill>
                  <a:srgbClr val="0000FF"/>
                </a:solidFill>
                <a:effectLst/>
                <a:latin typeface="Courier New" panose="02070309020205020404" pitchFamily="49" charset="0"/>
                <a:cs typeface="Courier New" panose="02070309020205020404" pitchFamily="49" charset="0"/>
              </a:rPr>
              <a:t>val</a:t>
            </a:r>
            <a:r>
              <a:rPr lang="en-US" sz="1200" b="0" dirty="0">
                <a:solidFill>
                  <a:srgbClr val="000000"/>
                </a:solidFill>
                <a:effectLst/>
                <a:latin typeface="Courier New" panose="02070309020205020404" pitchFamily="49" charset="0"/>
                <a:cs typeface="Courier New" panose="02070309020205020404" pitchFamily="49" charset="0"/>
              </a:rPr>
              <a:t> pr: Graph[</a:t>
            </a:r>
            <a:r>
              <a:rPr lang="en-US" sz="1200" b="0" dirty="0" err="1">
                <a:solidFill>
                  <a:srgbClr val="000000"/>
                </a:solidFill>
                <a:effectLst/>
                <a:latin typeface="Courier New" panose="02070309020205020404" pitchFamily="49" charset="0"/>
                <a:cs typeface="Courier New" panose="02070309020205020404" pitchFamily="49" charset="0"/>
              </a:rPr>
              <a:t>Double,Double</a:t>
            </a:r>
            <a:r>
              <a:rPr lang="en-US" sz="1200" b="0" dirty="0">
                <a:solidFill>
                  <a:srgbClr val="000000"/>
                </a:solidFill>
                <a:effectLst/>
                <a:latin typeface="Courier New" panose="02070309020205020404" pitchFamily="49" charset="0"/>
                <a:cs typeface="Courier New" panose="02070309020205020404" pitchFamily="49" charset="0"/>
              </a:rPr>
              <a:t>] = </a:t>
            </a:r>
            <a:r>
              <a:rPr lang="en-US" sz="1200" b="0" dirty="0" err="1">
                <a:solidFill>
                  <a:srgbClr val="000000"/>
                </a:solidFill>
                <a:effectLst/>
                <a:latin typeface="Courier New" panose="02070309020205020404" pitchFamily="49" charset="0"/>
                <a:cs typeface="Courier New" panose="02070309020205020404" pitchFamily="49" charset="0"/>
              </a:rPr>
              <a:t>graph.pageRank</a:t>
            </a:r>
            <a:r>
              <a:rPr lang="en-US" sz="1200" b="0" dirty="0">
                <a:solidFill>
                  <a:srgbClr val="000000"/>
                </a:solidFill>
                <a:effectLst/>
                <a:latin typeface="Courier New" panose="02070309020205020404" pitchFamily="49" charset="0"/>
                <a:cs typeface="Courier New" panose="02070309020205020404" pitchFamily="49" charset="0"/>
              </a:rPr>
              <a:t>(</a:t>
            </a:r>
            <a:r>
              <a:rPr lang="en-US" sz="1200" b="0" dirty="0">
                <a:solidFill>
                  <a:srgbClr val="098658"/>
                </a:solidFill>
                <a:effectLst/>
                <a:latin typeface="Courier New" panose="02070309020205020404" pitchFamily="49" charset="0"/>
                <a:cs typeface="Courier New" panose="02070309020205020404" pitchFamily="49" charset="0"/>
              </a:rPr>
              <a:t>0.001</a:t>
            </a:r>
            <a:r>
              <a:rPr lang="en-US" sz="1200" b="0" dirty="0">
                <a:solidFill>
                  <a:srgbClr val="000000"/>
                </a:solidFill>
                <a:effectLst/>
                <a:latin typeface="Courier New" panose="02070309020205020404" pitchFamily="49" charset="0"/>
                <a:cs typeface="Courier New" panose="02070309020205020404" pitchFamily="49" charset="0"/>
              </a:rPr>
              <a:t>, </a:t>
            </a:r>
            <a:r>
              <a:rPr lang="en-US" sz="1200" b="0" dirty="0">
                <a:solidFill>
                  <a:srgbClr val="098658"/>
                </a:solidFill>
                <a:effectLst/>
                <a:latin typeface="Courier New" panose="02070309020205020404" pitchFamily="49" charset="0"/>
                <a:cs typeface="Courier New" panose="02070309020205020404" pitchFamily="49" charset="0"/>
              </a:rPr>
              <a:t>0.15</a:t>
            </a:r>
            <a:r>
              <a:rPr lang="en-US" sz="1200" b="0" dirty="0">
                <a:solidFill>
                  <a:srgbClr val="000000"/>
                </a:solidFill>
                <a:effectLst/>
                <a:latin typeface="Courier New" panose="02070309020205020404" pitchFamily="49" charset="0"/>
                <a:cs typeface="Courier New" panose="02070309020205020404" pitchFamily="49" charset="0"/>
              </a:rPr>
              <a:t>)</a:t>
            </a:r>
          </a:p>
          <a:p>
            <a:pPr marL="0" indent="0">
              <a:lnSpc>
                <a:spcPct val="120000"/>
              </a:lnSpc>
              <a:spcBef>
                <a:spcPts val="0"/>
              </a:spcBef>
              <a:spcAft>
                <a:spcPts val="0"/>
              </a:spcAft>
              <a:buNone/>
            </a:pPr>
            <a:endParaRPr lang="en-US" sz="1100" b="0" dirty="0">
              <a:solidFill>
                <a:srgbClr val="000000"/>
              </a:solidFill>
              <a:effectLst/>
              <a:highlight>
                <a:srgbClr val="FFFFFF"/>
              </a:highlight>
              <a:latin typeface="Menlo" panose="020B0609030804020204" pitchFamily="49" charset="0"/>
            </a:endParaRPr>
          </a:p>
          <a:p>
            <a:pPr marL="0" indent="0">
              <a:lnSpc>
                <a:spcPct val="110000"/>
              </a:lnSpc>
              <a:spcBef>
                <a:spcPts val="0"/>
              </a:spcBef>
              <a:spcAft>
                <a:spcPts val="0"/>
              </a:spcAft>
              <a:buNone/>
            </a:pPr>
            <a:endParaRPr lang="en-US" sz="1200" b="0" dirty="0">
              <a:solidFill>
                <a:srgbClr val="000000"/>
              </a:solidFill>
              <a:effectLst/>
              <a:highlight>
                <a:srgbClr val="FFFFFF"/>
              </a:highlight>
              <a:latin typeface="Courier New" panose="02070309020205020404" pitchFamily="49" charset="0"/>
              <a:cs typeface="Courier New" panose="02070309020205020404" pitchFamily="49" charset="0"/>
            </a:endParaRPr>
          </a:p>
          <a:p>
            <a:pPr marL="0" indent="0">
              <a:buNone/>
            </a:pPr>
            <a:endParaRPr lang="en-US" dirty="0"/>
          </a:p>
        </p:txBody>
      </p:sp>
      <p:sp>
        <p:nvSpPr>
          <p:cNvPr id="6" name="Right Brace 5">
            <a:extLst>
              <a:ext uri="{FF2B5EF4-FFF2-40B4-BE49-F238E27FC236}">
                <a16:creationId xmlns:a16="http://schemas.microsoft.com/office/drawing/2014/main" id="{C7571987-AFD4-0934-4382-49E748C0A010}"/>
              </a:ext>
            </a:extLst>
          </p:cNvPr>
          <p:cNvSpPr/>
          <p:nvPr/>
        </p:nvSpPr>
        <p:spPr>
          <a:xfrm>
            <a:off x="8903042" y="1841157"/>
            <a:ext cx="333633" cy="17114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B407F041-E4E4-E9E2-D80A-99A966388F28}"/>
              </a:ext>
            </a:extLst>
          </p:cNvPr>
          <p:cNvSpPr txBox="1"/>
          <p:nvPr/>
        </p:nvSpPr>
        <p:spPr>
          <a:xfrm>
            <a:off x="9325235" y="2373696"/>
            <a:ext cx="1890583" cy="646331"/>
          </a:xfrm>
          <a:prstGeom prst="rect">
            <a:avLst/>
          </a:prstGeom>
          <a:noFill/>
        </p:spPr>
        <p:txBody>
          <a:bodyPr wrap="square" rtlCol="0">
            <a:spAutoFit/>
          </a:bodyPr>
          <a:lstStyle/>
          <a:p>
            <a:r>
              <a:rPr lang="en-US" dirty="0"/>
              <a:t>Check if graph is connected</a:t>
            </a:r>
          </a:p>
        </p:txBody>
      </p:sp>
      <p:sp>
        <p:nvSpPr>
          <p:cNvPr id="8" name="Right Brace 7">
            <a:extLst>
              <a:ext uri="{FF2B5EF4-FFF2-40B4-BE49-F238E27FC236}">
                <a16:creationId xmlns:a16="http://schemas.microsoft.com/office/drawing/2014/main" id="{4A39A72E-2C36-A339-D628-6361046B28BC}"/>
              </a:ext>
            </a:extLst>
          </p:cNvPr>
          <p:cNvSpPr/>
          <p:nvPr/>
        </p:nvSpPr>
        <p:spPr>
          <a:xfrm>
            <a:off x="8911282" y="3694671"/>
            <a:ext cx="333633" cy="24775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FA55A2E5-6F2C-B1E3-FCB8-F81CB2389A65}"/>
              </a:ext>
            </a:extLst>
          </p:cNvPr>
          <p:cNvSpPr txBox="1"/>
          <p:nvPr/>
        </p:nvSpPr>
        <p:spPr>
          <a:xfrm>
            <a:off x="9325235" y="4610269"/>
            <a:ext cx="1890583" cy="646331"/>
          </a:xfrm>
          <a:prstGeom prst="rect">
            <a:avLst/>
          </a:prstGeom>
          <a:noFill/>
        </p:spPr>
        <p:txBody>
          <a:bodyPr wrap="square" rtlCol="0">
            <a:spAutoFit/>
          </a:bodyPr>
          <a:lstStyle/>
          <a:p>
            <a:r>
              <a:rPr lang="en-US" dirty="0"/>
              <a:t>Shortest path calculation</a:t>
            </a:r>
          </a:p>
        </p:txBody>
      </p:sp>
      <p:sp>
        <p:nvSpPr>
          <p:cNvPr id="10" name="Right Brace 9">
            <a:extLst>
              <a:ext uri="{FF2B5EF4-FFF2-40B4-BE49-F238E27FC236}">
                <a16:creationId xmlns:a16="http://schemas.microsoft.com/office/drawing/2014/main" id="{B8CB99A4-3BA8-3CC0-B385-F3B7812BF92F}"/>
              </a:ext>
            </a:extLst>
          </p:cNvPr>
          <p:cNvSpPr/>
          <p:nvPr/>
        </p:nvSpPr>
        <p:spPr>
          <a:xfrm>
            <a:off x="8903041" y="6185759"/>
            <a:ext cx="333633" cy="4003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FE180E69-2A8C-1EDA-955D-FBB6C9DDABEA}"/>
              </a:ext>
            </a:extLst>
          </p:cNvPr>
          <p:cNvSpPr txBox="1"/>
          <p:nvPr/>
        </p:nvSpPr>
        <p:spPr>
          <a:xfrm>
            <a:off x="9325235" y="6185759"/>
            <a:ext cx="1890583" cy="369332"/>
          </a:xfrm>
          <a:prstGeom prst="rect">
            <a:avLst/>
          </a:prstGeom>
          <a:noFill/>
        </p:spPr>
        <p:txBody>
          <a:bodyPr wrap="square" rtlCol="0">
            <a:spAutoFit/>
          </a:bodyPr>
          <a:lstStyle/>
          <a:p>
            <a:r>
              <a:rPr lang="en-US" dirty="0"/>
              <a:t>PageRank</a:t>
            </a:r>
          </a:p>
        </p:txBody>
      </p:sp>
    </p:spTree>
    <p:extLst>
      <p:ext uri="{BB962C8B-B14F-4D97-AF65-F5344CB8AC3E}">
        <p14:creationId xmlns:p14="http://schemas.microsoft.com/office/powerpoint/2010/main" val="2781326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1723C48-7F2A-DA2A-D5E1-E40FF69DE9BD}"/>
              </a:ext>
            </a:extLst>
          </p:cNvPr>
          <p:cNvSpPr>
            <a:spLocks noGrp="1"/>
          </p:cNvSpPr>
          <p:nvPr>
            <p:ph idx="1"/>
          </p:nvPr>
        </p:nvSpPr>
        <p:spPr>
          <a:xfrm>
            <a:off x="976182" y="1556953"/>
            <a:ext cx="9601200" cy="5029200"/>
          </a:xfrm>
          <a:solidFill>
            <a:schemeClr val="accent2"/>
          </a:solidFill>
        </p:spPr>
        <p:txBody>
          <a:bodyPr>
            <a:normAutofit fontScale="77500" lnSpcReduction="20000"/>
          </a:bodyPr>
          <a:lstStyle/>
          <a:p>
            <a:pPr marL="0" marR="0" indent="0">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Calculating the graph's connected components...</a:t>
            </a:r>
          </a:p>
          <a:p>
            <a:pPr marL="0" marR="0" indent="0">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Graph is connected.</a:t>
            </a:r>
          </a:p>
          <a:p>
            <a:pPr marL="0" marR="0" indent="0">
              <a:spcBef>
                <a:spcPts val="0"/>
              </a:spcBef>
              <a:spcAft>
                <a:spcPts val="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Getting shortest path information of vertex 384...</a:t>
            </a:r>
          </a:p>
          <a:p>
            <a:pPr marL="0" marR="0" indent="0">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User 1 is 4 'friends' away from User 384</a:t>
            </a:r>
          </a:p>
          <a:p>
            <a:pPr marL="0" marR="0" indent="0">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User 500 is 2 'friends' away from User 384</a:t>
            </a:r>
          </a:p>
          <a:p>
            <a:pPr marL="0" marR="0" indent="0">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User 1234 is 3 'friends' away from User 384</a:t>
            </a:r>
          </a:p>
          <a:p>
            <a:pPr marL="0" marR="0" indent="0">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most distant Users from User 384 are 6 'friends' away. They are:</a:t>
            </a:r>
          </a:p>
          <a:p>
            <a:pPr marL="0" marR="0" indent="0">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834 836 734 796 720 702 770 694 692 744 850 812 846 738 700 778 808 842 814 854 820 786 726 826 762 822 852 704 756 806 838 816 718 706 802 752 758 696 784 848 754 688 740 764 750 818 714 742 722 824 760 768 710 780 690 748 746 716 712 736 782 794 730 844 732 728 832 766 790 792 788 724 755 801 741 735 831 759 695 791 727 821 699 817 767 743 709 833 853 775 851 787 701 711 771 849 847 707 773 763 757 839 723 783 807 765 687 715 815 799 855 835 827 843 689 829 751 733 721 809 841 779 691 777 795 781 731 737 845 705 797 785 749 793 761 693 717 813 725 837 789 739 </a:t>
            </a:r>
          </a:p>
          <a:p>
            <a:pPr marL="0" marR="0" indent="0">
              <a:spcBef>
                <a:spcPts val="0"/>
              </a:spcBef>
              <a:spcAft>
                <a:spcPts val="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Calculating PageRank...</a:t>
            </a:r>
          </a:p>
          <a:p>
            <a:pPr marL="0" marR="0" indent="0">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Top 10 Users by page rank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pagerank</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(3437,30.454327764219865)</a:t>
            </a:r>
          </a:p>
          <a:p>
            <a:pPr marL="0" marR="0" indent="0">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(107,27.653153696964807)</a:t>
            </a:r>
          </a:p>
          <a:p>
            <a:pPr marL="0" marR="0" indent="0">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(1684,25.37294362845702)</a:t>
            </a:r>
          </a:p>
          <a:p>
            <a:pPr marL="0" marR="0" indent="0">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(0,24.99441422403697)</a:t>
            </a:r>
          </a:p>
          <a:p>
            <a:pPr marL="0" marR="0" indent="0">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(1912,15.34738500281314)</a:t>
            </a:r>
          </a:p>
          <a:p>
            <a:pPr marL="0" marR="0" indent="0">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(348,9.31384394925148)</a:t>
            </a:r>
          </a:p>
          <a:p>
            <a:pPr marL="0" marR="0" indent="0">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(686,8.915853575061574)</a:t>
            </a:r>
          </a:p>
          <a:p>
            <a:pPr marL="0" marR="0" indent="0">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(3980,8.675647791899607)</a:t>
            </a:r>
          </a:p>
          <a:p>
            <a:pPr marL="0" marR="0" indent="0">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(414,7.142006070328715)</a:t>
            </a:r>
          </a:p>
          <a:p>
            <a:pPr marL="0" marR="0" indent="0">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(483,5.218838836581406)</a:t>
            </a:r>
          </a:p>
          <a:p>
            <a:pPr marL="0" marR="0" indent="0">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Page Rank descriptive statistics:</a:t>
            </a:r>
          </a:p>
          <a:p>
            <a:pPr marL="0" marR="0" indent="0">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Min: 0.16886604001419633, Max: 30.454327764219865, Range: 30.285461724205668</a:t>
            </a:r>
          </a:p>
          <a:p>
            <a:pPr marL="0" marR="0" indent="0">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Mean: 1.0000000000000016</a:t>
            </a:r>
          </a:p>
        </p:txBody>
      </p:sp>
      <p:sp>
        <p:nvSpPr>
          <p:cNvPr id="2" name="Title 1">
            <a:extLst>
              <a:ext uri="{FF2B5EF4-FFF2-40B4-BE49-F238E27FC236}">
                <a16:creationId xmlns:a16="http://schemas.microsoft.com/office/drawing/2014/main" id="{EB7B3098-7556-1CCC-153A-C2BB19F94E50}"/>
              </a:ext>
            </a:extLst>
          </p:cNvPr>
          <p:cNvSpPr>
            <a:spLocks noGrp="1"/>
          </p:cNvSpPr>
          <p:nvPr>
            <p:ph type="title"/>
          </p:nvPr>
        </p:nvSpPr>
        <p:spPr>
          <a:xfrm>
            <a:off x="1371600" y="685800"/>
            <a:ext cx="9601200" cy="735227"/>
          </a:xfrm>
        </p:spPr>
        <p:txBody>
          <a:bodyPr/>
          <a:lstStyle/>
          <a:p>
            <a:r>
              <a:rPr lang="en-US" dirty="0"/>
              <a:t>More Complex Graph Metrics: Output</a:t>
            </a:r>
          </a:p>
        </p:txBody>
      </p:sp>
      <p:sp>
        <p:nvSpPr>
          <p:cNvPr id="6" name="Right Brace 5">
            <a:extLst>
              <a:ext uri="{FF2B5EF4-FFF2-40B4-BE49-F238E27FC236}">
                <a16:creationId xmlns:a16="http://schemas.microsoft.com/office/drawing/2014/main" id="{C7571987-AFD4-0934-4382-49E748C0A010}"/>
              </a:ext>
            </a:extLst>
          </p:cNvPr>
          <p:cNvSpPr/>
          <p:nvPr/>
        </p:nvSpPr>
        <p:spPr>
          <a:xfrm>
            <a:off x="10639167" y="1596878"/>
            <a:ext cx="333633" cy="36933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B407F041-E4E4-E9E2-D80A-99A966388F28}"/>
              </a:ext>
            </a:extLst>
          </p:cNvPr>
          <p:cNvSpPr txBox="1"/>
          <p:nvPr/>
        </p:nvSpPr>
        <p:spPr>
          <a:xfrm>
            <a:off x="10972800" y="1312175"/>
            <a:ext cx="1219200" cy="923330"/>
          </a:xfrm>
          <a:prstGeom prst="rect">
            <a:avLst/>
          </a:prstGeom>
          <a:noFill/>
        </p:spPr>
        <p:txBody>
          <a:bodyPr wrap="square" rtlCol="0">
            <a:spAutoFit/>
          </a:bodyPr>
          <a:lstStyle/>
          <a:p>
            <a:r>
              <a:rPr lang="en-US" dirty="0"/>
              <a:t>Check if graph is connected</a:t>
            </a:r>
          </a:p>
        </p:txBody>
      </p:sp>
      <p:sp>
        <p:nvSpPr>
          <p:cNvPr id="8" name="Right Brace 7">
            <a:extLst>
              <a:ext uri="{FF2B5EF4-FFF2-40B4-BE49-F238E27FC236}">
                <a16:creationId xmlns:a16="http://schemas.microsoft.com/office/drawing/2014/main" id="{4A39A72E-2C36-A339-D628-6361046B28BC}"/>
              </a:ext>
            </a:extLst>
          </p:cNvPr>
          <p:cNvSpPr/>
          <p:nvPr/>
        </p:nvSpPr>
        <p:spPr>
          <a:xfrm>
            <a:off x="10611362" y="2176935"/>
            <a:ext cx="333633" cy="168807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FA55A2E5-6F2C-B1E3-FCB8-F81CB2389A65}"/>
              </a:ext>
            </a:extLst>
          </p:cNvPr>
          <p:cNvSpPr txBox="1"/>
          <p:nvPr/>
        </p:nvSpPr>
        <p:spPr>
          <a:xfrm>
            <a:off x="10972800" y="2581403"/>
            <a:ext cx="1252147" cy="923330"/>
          </a:xfrm>
          <a:prstGeom prst="rect">
            <a:avLst/>
          </a:prstGeom>
          <a:noFill/>
        </p:spPr>
        <p:txBody>
          <a:bodyPr wrap="square" rtlCol="0">
            <a:spAutoFit/>
          </a:bodyPr>
          <a:lstStyle/>
          <a:p>
            <a:r>
              <a:rPr lang="en-US" dirty="0"/>
              <a:t>Shortest path calculation</a:t>
            </a:r>
          </a:p>
        </p:txBody>
      </p:sp>
      <p:sp>
        <p:nvSpPr>
          <p:cNvPr id="12" name="TextBox 11">
            <a:extLst>
              <a:ext uri="{FF2B5EF4-FFF2-40B4-BE49-F238E27FC236}">
                <a16:creationId xmlns:a16="http://schemas.microsoft.com/office/drawing/2014/main" id="{FE180E69-2A8C-1EDA-955D-FBB6C9DDABEA}"/>
              </a:ext>
            </a:extLst>
          </p:cNvPr>
          <p:cNvSpPr txBox="1"/>
          <p:nvPr/>
        </p:nvSpPr>
        <p:spPr>
          <a:xfrm>
            <a:off x="10972800" y="5056764"/>
            <a:ext cx="1286127" cy="369332"/>
          </a:xfrm>
          <a:prstGeom prst="rect">
            <a:avLst/>
          </a:prstGeom>
          <a:noFill/>
        </p:spPr>
        <p:txBody>
          <a:bodyPr wrap="square" rtlCol="0">
            <a:spAutoFit/>
          </a:bodyPr>
          <a:lstStyle/>
          <a:p>
            <a:r>
              <a:rPr lang="en-US" dirty="0"/>
              <a:t>PageRank</a:t>
            </a:r>
          </a:p>
        </p:txBody>
      </p:sp>
      <p:sp>
        <p:nvSpPr>
          <p:cNvPr id="11" name="Right Brace 10">
            <a:extLst>
              <a:ext uri="{FF2B5EF4-FFF2-40B4-BE49-F238E27FC236}">
                <a16:creationId xmlns:a16="http://schemas.microsoft.com/office/drawing/2014/main" id="{F018C9BA-41A3-8732-E93A-0A18AED68476}"/>
              </a:ext>
            </a:extLst>
          </p:cNvPr>
          <p:cNvSpPr/>
          <p:nvPr/>
        </p:nvSpPr>
        <p:spPr>
          <a:xfrm>
            <a:off x="10611362" y="3936829"/>
            <a:ext cx="333633" cy="260920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59721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3A32A-C57E-F7AE-DE2F-388FB42BAC30}"/>
              </a:ext>
            </a:extLst>
          </p:cNvPr>
          <p:cNvSpPr>
            <a:spLocks noGrp="1"/>
          </p:cNvSpPr>
          <p:nvPr>
            <p:ph type="title"/>
          </p:nvPr>
        </p:nvSpPr>
        <p:spPr/>
        <p:txBody>
          <a:bodyPr/>
          <a:lstStyle/>
          <a:p>
            <a:r>
              <a:rPr lang="en-US" cap="none" dirty="0" err="1"/>
              <a:t>Takeways</a:t>
            </a:r>
            <a:endParaRPr lang="en-US" cap="none" dirty="0"/>
          </a:p>
        </p:txBody>
      </p:sp>
    </p:spTree>
    <p:extLst>
      <p:ext uri="{BB962C8B-B14F-4D97-AF65-F5344CB8AC3E}">
        <p14:creationId xmlns:p14="http://schemas.microsoft.com/office/powerpoint/2010/main" val="755719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6F57-06EE-2AD0-ABCE-9ADE2192E3BE}"/>
              </a:ext>
            </a:extLst>
          </p:cNvPr>
          <p:cNvSpPr>
            <a:spLocks noGrp="1"/>
          </p:cNvSpPr>
          <p:nvPr>
            <p:ph type="title"/>
          </p:nvPr>
        </p:nvSpPr>
        <p:spPr>
          <a:xfrm>
            <a:off x="1371600" y="685800"/>
            <a:ext cx="9601200" cy="834081"/>
          </a:xfrm>
        </p:spPr>
        <p:txBody>
          <a:bodyPr/>
          <a:lstStyle/>
          <a:p>
            <a:r>
              <a:rPr lang="en-US" dirty="0"/>
              <a:t>Takeaways</a:t>
            </a:r>
          </a:p>
        </p:txBody>
      </p:sp>
      <p:sp>
        <p:nvSpPr>
          <p:cNvPr id="3" name="Content Placeholder 2">
            <a:extLst>
              <a:ext uri="{FF2B5EF4-FFF2-40B4-BE49-F238E27FC236}">
                <a16:creationId xmlns:a16="http://schemas.microsoft.com/office/drawing/2014/main" id="{10538994-41C8-40F1-8416-9F5EF96242E5}"/>
              </a:ext>
            </a:extLst>
          </p:cNvPr>
          <p:cNvSpPr>
            <a:spLocks noGrp="1"/>
          </p:cNvSpPr>
          <p:nvPr>
            <p:ph sz="half" idx="1"/>
          </p:nvPr>
        </p:nvSpPr>
        <p:spPr>
          <a:xfrm>
            <a:off x="1724414" y="1705232"/>
            <a:ext cx="4447786" cy="580767"/>
          </a:xfrm>
        </p:spPr>
        <p:txBody>
          <a:bodyPr>
            <a:normAutofit/>
          </a:bodyPr>
          <a:lstStyle/>
          <a:p>
            <a:pPr marL="0" indent="0" algn="ctr">
              <a:buNone/>
            </a:pPr>
            <a:r>
              <a:rPr lang="en-US" sz="3200" b="1" dirty="0"/>
              <a:t>Pros</a:t>
            </a:r>
          </a:p>
        </p:txBody>
      </p:sp>
      <p:sp>
        <p:nvSpPr>
          <p:cNvPr id="4" name="Content Placeholder 3">
            <a:extLst>
              <a:ext uri="{FF2B5EF4-FFF2-40B4-BE49-F238E27FC236}">
                <a16:creationId xmlns:a16="http://schemas.microsoft.com/office/drawing/2014/main" id="{BA496CF3-643A-2184-4EF2-536E71C1FD0D}"/>
              </a:ext>
            </a:extLst>
          </p:cNvPr>
          <p:cNvSpPr>
            <a:spLocks noGrp="1"/>
          </p:cNvSpPr>
          <p:nvPr>
            <p:ph sz="half" idx="2"/>
          </p:nvPr>
        </p:nvSpPr>
        <p:spPr/>
        <p:txBody>
          <a:bodyPr/>
          <a:lstStyle/>
          <a:p>
            <a:r>
              <a:rPr lang="en-US" dirty="0"/>
              <a:t>Confusing Java API</a:t>
            </a:r>
          </a:p>
          <a:p>
            <a:r>
              <a:rPr lang="en-US" dirty="0"/>
              <a:t>Graph property information stored as </a:t>
            </a:r>
            <a:r>
              <a:rPr lang="en-US" dirty="0">
                <a:latin typeface="Courier New" panose="02070309020205020404" pitchFamily="49" charset="0"/>
                <a:cs typeface="Courier New" panose="02070309020205020404" pitchFamily="49" charset="0"/>
              </a:rPr>
              <a:t>Tuple</a:t>
            </a:r>
            <a:r>
              <a:rPr lang="en-US" dirty="0"/>
              <a:t> difficult to parse</a:t>
            </a:r>
          </a:p>
          <a:p>
            <a:r>
              <a:rPr lang="en-US" dirty="0"/>
              <a:t>Very sensitive to dependency issues (e.g. Scala versions)</a:t>
            </a:r>
          </a:p>
        </p:txBody>
      </p:sp>
      <p:sp>
        <p:nvSpPr>
          <p:cNvPr id="6" name="Content Placeholder 2">
            <a:extLst>
              <a:ext uri="{FF2B5EF4-FFF2-40B4-BE49-F238E27FC236}">
                <a16:creationId xmlns:a16="http://schemas.microsoft.com/office/drawing/2014/main" id="{805592D7-8C7A-7125-E35D-9D9AC384A4EE}"/>
              </a:ext>
            </a:extLst>
          </p:cNvPr>
          <p:cNvSpPr txBox="1">
            <a:spLocks/>
          </p:cNvSpPr>
          <p:nvPr/>
        </p:nvSpPr>
        <p:spPr>
          <a:xfrm>
            <a:off x="1648214" y="2269523"/>
            <a:ext cx="4447786" cy="215419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Built for large graphs</a:t>
            </a:r>
          </a:p>
          <a:p>
            <a:r>
              <a:rPr lang="en-US" dirty="0"/>
              <a:t>Well-documented, straightforward Scala API</a:t>
            </a:r>
          </a:p>
          <a:p>
            <a:r>
              <a:rPr lang="en-US" dirty="0"/>
              <a:t>A lot of built-in functionality</a:t>
            </a:r>
          </a:p>
          <a:p>
            <a:r>
              <a:rPr lang="en-US" dirty="0"/>
              <a:t>Extends the</a:t>
            </a:r>
            <a:r>
              <a:rPr lang="en-US" dirty="0">
                <a:latin typeface="Courier New" panose="02070309020205020404" pitchFamily="49" charset="0"/>
                <a:cs typeface="Courier New" panose="02070309020205020404" pitchFamily="49" charset="0"/>
              </a:rPr>
              <a:t> RDD </a:t>
            </a:r>
            <a:r>
              <a:rPr lang="en-US" dirty="0"/>
              <a:t>construct well</a:t>
            </a:r>
          </a:p>
        </p:txBody>
      </p:sp>
      <p:sp>
        <p:nvSpPr>
          <p:cNvPr id="7" name="Content Placeholder 2">
            <a:extLst>
              <a:ext uri="{FF2B5EF4-FFF2-40B4-BE49-F238E27FC236}">
                <a16:creationId xmlns:a16="http://schemas.microsoft.com/office/drawing/2014/main" id="{0359632F-A25D-EB08-7FD7-7DB4CB5DC489}"/>
              </a:ext>
            </a:extLst>
          </p:cNvPr>
          <p:cNvSpPr txBox="1">
            <a:spLocks/>
          </p:cNvSpPr>
          <p:nvPr/>
        </p:nvSpPr>
        <p:spPr>
          <a:xfrm>
            <a:off x="6439930" y="1688756"/>
            <a:ext cx="4447786" cy="58076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Font typeface="Franklin Gothic Book" panose="020B0503020102020204" pitchFamily="34" charset="0"/>
              <a:buNone/>
            </a:pPr>
            <a:r>
              <a:rPr lang="en-US" sz="3200" b="1" dirty="0"/>
              <a:t>Cons</a:t>
            </a:r>
          </a:p>
        </p:txBody>
      </p:sp>
      <p:sp>
        <p:nvSpPr>
          <p:cNvPr id="8" name="Content Placeholder 2">
            <a:extLst>
              <a:ext uri="{FF2B5EF4-FFF2-40B4-BE49-F238E27FC236}">
                <a16:creationId xmlns:a16="http://schemas.microsoft.com/office/drawing/2014/main" id="{CCC6A5C7-7E7B-A6CB-9782-4EA3FDF7C41C}"/>
              </a:ext>
            </a:extLst>
          </p:cNvPr>
          <p:cNvSpPr txBox="1">
            <a:spLocks/>
          </p:cNvSpPr>
          <p:nvPr/>
        </p:nvSpPr>
        <p:spPr>
          <a:xfrm>
            <a:off x="1572014" y="4423720"/>
            <a:ext cx="4447786" cy="58076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sz="3200" b="1" dirty="0"/>
              <a:t>Lessons Learned</a:t>
            </a:r>
          </a:p>
        </p:txBody>
      </p:sp>
      <p:sp>
        <p:nvSpPr>
          <p:cNvPr id="9" name="Content Placeholder 2">
            <a:extLst>
              <a:ext uri="{FF2B5EF4-FFF2-40B4-BE49-F238E27FC236}">
                <a16:creationId xmlns:a16="http://schemas.microsoft.com/office/drawing/2014/main" id="{E0F94CCC-AB40-AC1A-6181-D05706EB19BC}"/>
              </a:ext>
            </a:extLst>
          </p:cNvPr>
          <p:cNvSpPr txBox="1">
            <a:spLocks/>
          </p:cNvSpPr>
          <p:nvPr/>
        </p:nvSpPr>
        <p:spPr>
          <a:xfrm>
            <a:off x="1371599" y="4988011"/>
            <a:ext cx="9774195" cy="164550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Was going to use </a:t>
            </a:r>
            <a:r>
              <a:rPr lang="en-US" dirty="0" err="1"/>
              <a:t>Giraph</a:t>
            </a:r>
            <a:r>
              <a:rPr lang="en-US" dirty="0"/>
              <a:t> but it was retired earlier this year</a:t>
            </a:r>
          </a:p>
          <a:p>
            <a:r>
              <a:rPr lang="en-US" dirty="0"/>
              <a:t>Started project in Java, quickly learned it was easier to do in Scala</a:t>
            </a:r>
          </a:p>
          <a:p>
            <a:r>
              <a:rPr lang="en-US" dirty="0"/>
              <a:t>Future work I’m interested in is using the Pregel API and calculating vertex betweenness</a:t>
            </a:r>
          </a:p>
          <a:p>
            <a:endParaRPr lang="en-US" dirty="0"/>
          </a:p>
        </p:txBody>
      </p:sp>
    </p:spTree>
    <p:extLst>
      <p:ext uri="{BB962C8B-B14F-4D97-AF65-F5344CB8AC3E}">
        <p14:creationId xmlns:p14="http://schemas.microsoft.com/office/powerpoint/2010/main" val="783828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47BE2-3127-B1BB-8B66-0FF99E6D1C3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73D0FD5-4AAC-8A0D-07CE-59C76C9A8BCD}"/>
              </a:ext>
            </a:extLst>
          </p:cNvPr>
          <p:cNvSpPr>
            <a:spLocks noGrp="1"/>
          </p:cNvSpPr>
          <p:nvPr>
            <p:ph idx="1"/>
          </p:nvPr>
        </p:nvSpPr>
        <p:spPr/>
        <p:txBody>
          <a:bodyPr/>
          <a:lstStyle/>
          <a:p>
            <a:r>
              <a:rPr lang="en-US" dirty="0"/>
              <a:t>[1] </a:t>
            </a:r>
            <a:r>
              <a:rPr lang="en-US" dirty="0">
                <a:hlinkClick r:id="rId2"/>
              </a:rPr>
              <a:t>https://spark.apache.org/docs/latest/graphx-programming-guide.html</a:t>
            </a:r>
            <a:endParaRPr lang="en-US" dirty="0"/>
          </a:p>
          <a:p>
            <a:r>
              <a:rPr lang="en-US" dirty="0"/>
              <a:t>[2] </a:t>
            </a:r>
            <a:r>
              <a:rPr lang="en-US" dirty="0">
                <a:hlinkClick r:id="rId3"/>
              </a:rPr>
              <a:t>https://www.usenix.org/system/files/conference/osdi14/osdi14-paper-gonzalez.pdf</a:t>
            </a:r>
            <a:r>
              <a:rPr lang="en-US" dirty="0"/>
              <a:t> </a:t>
            </a:r>
          </a:p>
          <a:p>
            <a:r>
              <a:rPr lang="en-US" dirty="0"/>
              <a:t>[3] </a:t>
            </a:r>
            <a:r>
              <a:rPr lang="en-US" dirty="0">
                <a:hlinkClick r:id="rId4"/>
              </a:rPr>
              <a:t>https://snap.stanford.edu/data/#socnets</a:t>
            </a:r>
            <a:r>
              <a:rPr lang="en-US" dirty="0"/>
              <a:t> </a:t>
            </a:r>
          </a:p>
          <a:p>
            <a:pPr marL="0" indent="0">
              <a:buNone/>
            </a:pPr>
            <a:endParaRPr lang="en-US" dirty="0"/>
          </a:p>
        </p:txBody>
      </p:sp>
    </p:spTree>
    <p:extLst>
      <p:ext uri="{BB962C8B-B14F-4D97-AF65-F5344CB8AC3E}">
        <p14:creationId xmlns:p14="http://schemas.microsoft.com/office/powerpoint/2010/main" val="68434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3A32A-C57E-F7AE-DE2F-388FB42BAC30}"/>
              </a:ext>
            </a:extLst>
          </p:cNvPr>
          <p:cNvSpPr>
            <a:spLocks noGrp="1"/>
          </p:cNvSpPr>
          <p:nvPr>
            <p:ph type="title"/>
          </p:nvPr>
        </p:nvSpPr>
        <p:spPr/>
        <p:txBody>
          <a:bodyPr/>
          <a:lstStyle/>
          <a:p>
            <a:r>
              <a:rPr lang="en-US" cap="none" dirty="0"/>
              <a:t>Introduction to GraphX</a:t>
            </a:r>
          </a:p>
        </p:txBody>
      </p:sp>
    </p:spTree>
    <p:extLst>
      <p:ext uri="{BB962C8B-B14F-4D97-AF65-F5344CB8AC3E}">
        <p14:creationId xmlns:p14="http://schemas.microsoft.com/office/powerpoint/2010/main" val="1858222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AE26-E6A0-F67E-F1F8-F6409598BAA7}"/>
              </a:ext>
            </a:extLst>
          </p:cNvPr>
          <p:cNvSpPr>
            <a:spLocks noGrp="1"/>
          </p:cNvSpPr>
          <p:nvPr>
            <p:ph type="title"/>
          </p:nvPr>
        </p:nvSpPr>
        <p:spPr/>
        <p:txBody>
          <a:bodyPr/>
          <a:lstStyle/>
          <a:p>
            <a:r>
              <a:rPr lang="en-US" dirty="0"/>
              <a:t>Introduction to GraphX</a:t>
            </a:r>
          </a:p>
        </p:txBody>
      </p:sp>
      <p:sp>
        <p:nvSpPr>
          <p:cNvPr id="3" name="Content Placeholder 2">
            <a:extLst>
              <a:ext uri="{FF2B5EF4-FFF2-40B4-BE49-F238E27FC236}">
                <a16:creationId xmlns:a16="http://schemas.microsoft.com/office/drawing/2014/main" id="{74601B50-A9AA-3CEA-F79D-A52FEBA9B053}"/>
              </a:ext>
            </a:extLst>
          </p:cNvPr>
          <p:cNvSpPr>
            <a:spLocks noGrp="1"/>
          </p:cNvSpPr>
          <p:nvPr>
            <p:ph idx="1"/>
          </p:nvPr>
        </p:nvSpPr>
        <p:spPr>
          <a:xfrm>
            <a:off x="1371600" y="2286000"/>
            <a:ext cx="10820400" cy="3581400"/>
          </a:xfrm>
        </p:spPr>
        <p:txBody>
          <a:bodyPr/>
          <a:lstStyle/>
          <a:p>
            <a:r>
              <a:rPr lang="en-US" sz="2400" b="1" dirty="0"/>
              <a:t>“GraphX is Apache Spark’s API for graphs and graph-parallel computation”</a:t>
            </a:r>
          </a:p>
          <a:p>
            <a:pPr lvl="1"/>
            <a:r>
              <a:rPr lang="en-US" dirty="0" err="1"/>
              <a:t>Spark.apache.org</a:t>
            </a:r>
            <a:r>
              <a:rPr lang="en-US" dirty="0"/>
              <a:t>/</a:t>
            </a:r>
            <a:r>
              <a:rPr lang="en-US" dirty="0" err="1"/>
              <a:t>graphx</a:t>
            </a:r>
            <a:endParaRPr lang="en-US" dirty="0"/>
          </a:p>
          <a:p>
            <a:r>
              <a:rPr lang="en-US" dirty="0"/>
              <a:t>Developed in 2014 at Berkely, donated to the Apache Software Foundation</a:t>
            </a:r>
          </a:p>
          <a:p>
            <a:r>
              <a:rPr lang="en-US" dirty="0"/>
              <a:t>Uses Spark’s foundational data structures as its backbone</a:t>
            </a:r>
          </a:p>
          <a:p>
            <a:r>
              <a:rPr lang="en-US" dirty="0"/>
              <a:t>Built for flexibility and speed. </a:t>
            </a:r>
            <a:r>
              <a:rPr lang="en-US" i="1" dirty="0"/>
              <a:t>Especially for parallel and recursive algorithms</a:t>
            </a:r>
            <a:endParaRPr lang="en-US" dirty="0"/>
          </a:p>
          <a:p>
            <a:pPr lvl="1"/>
            <a:r>
              <a:rPr lang="en-US" i="0" dirty="0"/>
              <a:t>e.g. </a:t>
            </a:r>
            <a:r>
              <a:rPr lang="en-US" i="0" dirty="0" err="1"/>
              <a:t>PankRank</a:t>
            </a:r>
            <a:r>
              <a:rPr lang="en-US" i="0" dirty="0"/>
              <a:t>, Pregel API</a:t>
            </a:r>
          </a:p>
          <a:p>
            <a:endParaRPr lang="en-US" dirty="0"/>
          </a:p>
        </p:txBody>
      </p:sp>
      <p:pic>
        <p:nvPicPr>
          <p:cNvPr id="4" name="Picture 3">
            <a:extLst>
              <a:ext uri="{FF2B5EF4-FFF2-40B4-BE49-F238E27FC236}">
                <a16:creationId xmlns:a16="http://schemas.microsoft.com/office/drawing/2014/main" id="{4E1E86AE-BD5B-FD2C-21A8-A2D39625275D}"/>
              </a:ext>
            </a:extLst>
          </p:cNvPr>
          <p:cNvPicPr>
            <a:picLocks noChangeAspect="1"/>
          </p:cNvPicPr>
          <p:nvPr/>
        </p:nvPicPr>
        <p:blipFill>
          <a:blip r:embed="rId2"/>
          <a:stretch>
            <a:fillRect/>
          </a:stretch>
        </p:blipFill>
        <p:spPr>
          <a:xfrm>
            <a:off x="5696388" y="4534338"/>
            <a:ext cx="6311900" cy="2159000"/>
          </a:xfrm>
          <a:prstGeom prst="rect">
            <a:avLst/>
          </a:prstGeom>
        </p:spPr>
      </p:pic>
    </p:spTree>
    <p:extLst>
      <p:ext uri="{BB962C8B-B14F-4D97-AF65-F5344CB8AC3E}">
        <p14:creationId xmlns:p14="http://schemas.microsoft.com/office/powerpoint/2010/main" val="3180588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AE26-E6A0-F67E-F1F8-F6409598BAA7}"/>
              </a:ext>
            </a:extLst>
          </p:cNvPr>
          <p:cNvSpPr>
            <a:spLocks noGrp="1"/>
          </p:cNvSpPr>
          <p:nvPr>
            <p:ph type="title"/>
          </p:nvPr>
        </p:nvSpPr>
        <p:spPr/>
        <p:txBody>
          <a:bodyPr/>
          <a:lstStyle/>
          <a:p>
            <a:r>
              <a:rPr lang="en-US" dirty="0"/>
              <a:t>Introduction to GraphX:</a:t>
            </a:r>
            <a:br>
              <a:rPr lang="en-US" dirty="0"/>
            </a:br>
            <a:r>
              <a:rPr lang="en-US" dirty="0">
                <a:latin typeface="Courier New" panose="02070309020205020404" pitchFamily="49" charset="0"/>
                <a:cs typeface="Courier New" panose="02070309020205020404" pitchFamily="49" charset="0"/>
              </a:rPr>
              <a:t>Graph</a:t>
            </a:r>
            <a:r>
              <a:rPr lang="en-US" dirty="0"/>
              <a:t> Class</a:t>
            </a:r>
          </a:p>
        </p:txBody>
      </p:sp>
      <p:sp>
        <p:nvSpPr>
          <p:cNvPr id="3" name="Content Placeholder 2">
            <a:extLst>
              <a:ext uri="{FF2B5EF4-FFF2-40B4-BE49-F238E27FC236}">
                <a16:creationId xmlns:a16="http://schemas.microsoft.com/office/drawing/2014/main" id="{74601B50-A9AA-3CEA-F79D-A52FEBA9B053}"/>
              </a:ext>
            </a:extLst>
          </p:cNvPr>
          <p:cNvSpPr>
            <a:spLocks noGrp="1"/>
          </p:cNvSpPr>
          <p:nvPr>
            <p:ph idx="1"/>
          </p:nvPr>
        </p:nvSpPr>
        <p:spPr>
          <a:xfrm>
            <a:off x="1371600" y="2285999"/>
            <a:ext cx="10820400" cy="4388069"/>
          </a:xfrm>
        </p:spPr>
        <p:txBody>
          <a:bodyPr>
            <a:normAutofit/>
          </a:bodyPr>
          <a:lstStyle/>
          <a:p>
            <a:r>
              <a:rPr lang="en-US" sz="2400" i="0" dirty="0">
                <a:latin typeface="Courier New" panose="02070309020205020404" pitchFamily="49" charset="0"/>
                <a:cs typeface="Courier New" panose="02070309020205020404" pitchFamily="49" charset="0"/>
              </a:rPr>
              <a:t>Graph</a:t>
            </a:r>
            <a:r>
              <a:rPr lang="en-US" sz="2400" i="0" dirty="0"/>
              <a:t>: The fun</a:t>
            </a:r>
            <a:r>
              <a:rPr lang="en-US" sz="2400" dirty="0"/>
              <a:t>damental data structure of GraphX</a:t>
            </a:r>
          </a:p>
          <a:p>
            <a:pPr lvl="1"/>
            <a:r>
              <a:rPr lang="en-US" sz="2400" i="0" dirty="0"/>
              <a:t>Extends </a:t>
            </a:r>
            <a:r>
              <a:rPr lang="en-US" sz="2400" i="0" dirty="0">
                <a:latin typeface="Courier New" panose="02070309020205020404" pitchFamily="49" charset="0"/>
                <a:cs typeface="Courier New" panose="02070309020205020404" pitchFamily="49" charset="0"/>
              </a:rPr>
              <a:t>Serializable</a:t>
            </a:r>
            <a:r>
              <a:rPr lang="en-US" sz="2400" i="0" dirty="0"/>
              <a:t> (like the </a:t>
            </a:r>
            <a:r>
              <a:rPr lang="en-US" sz="2400" i="0" dirty="0">
                <a:latin typeface="Courier New" panose="02070309020205020404" pitchFamily="49" charset="0"/>
                <a:cs typeface="Courier New" panose="02070309020205020404" pitchFamily="49" charset="0"/>
              </a:rPr>
              <a:t>RDD</a:t>
            </a:r>
            <a:r>
              <a:rPr lang="en-US" sz="2400" i="0" dirty="0"/>
              <a:t> class)</a:t>
            </a:r>
          </a:p>
          <a:p>
            <a:pPr lvl="1"/>
            <a:r>
              <a:rPr lang="en-US" sz="2400" i="0" dirty="0"/>
              <a:t>Immutable, distributed, fault-tolerant </a:t>
            </a:r>
          </a:p>
          <a:p>
            <a:pPr lvl="1"/>
            <a:r>
              <a:rPr lang="en-US" sz="2400" i="0" dirty="0"/>
              <a:t>Parameterized over the </a:t>
            </a:r>
            <a:r>
              <a:rPr lang="en-US" sz="2400" b="1" i="0" dirty="0"/>
              <a:t>vertex</a:t>
            </a:r>
            <a:r>
              <a:rPr lang="en-US" sz="2400" i="0" dirty="0"/>
              <a:t> (VD) and </a:t>
            </a:r>
            <a:r>
              <a:rPr lang="en-US" sz="2400" b="1" i="0" dirty="0"/>
              <a:t>edge</a:t>
            </a:r>
            <a:r>
              <a:rPr lang="en-US" sz="2400" i="0" dirty="0"/>
              <a:t> (ED) types</a:t>
            </a:r>
          </a:p>
          <a:p>
            <a:pPr lvl="2"/>
            <a:r>
              <a:rPr lang="en-US" dirty="0"/>
              <a:t>e.g.</a:t>
            </a:r>
          </a:p>
          <a:p>
            <a:pPr marL="987552" lvl="2" indent="0">
              <a:buNone/>
            </a:pPr>
            <a:r>
              <a:rPr lang="en-US" b="1" dirty="0">
                <a:solidFill>
                  <a:srgbClr val="007020"/>
                </a:solidFill>
                <a:effectLst/>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 </a:t>
            </a:r>
            <a:r>
              <a:rPr lang="en-US" b="1" dirty="0">
                <a:solidFill>
                  <a:srgbClr val="0E84B5"/>
                </a:solidFill>
                <a:effectLst/>
                <a:latin typeface="Courier New" panose="02070309020205020404" pitchFamily="49" charset="0"/>
                <a:cs typeface="Courier New" panose="02070309020205020404" pitchFamily="49" charset="0"/>
              </a:rPr>
              <a:t>Graph</a:t>
            </a:r>
            <a:r>
              <a:rPr lang="en-US" dirty="0">
                <a:solidFill>
                  <a:srgbClr val="666666"/>
                </a:solidFill>
                <a:effectLst/>
                <a:latin typeface="Courier New" panose="02070309020205020404" pitchFamily="49" charset="0"/>
                <a:cs typeface="Courier New" panose="02070309020205020404" pitchFamily="49" charset="0"/>
              </a:rPr>
              <a:t>[</a:t>
            </a:r>
            <a:r>
              <a:rPr lang="en-US" dirty="0">
                <a:solidFill>
                  <a:srgbClr val="902000"/>
                </a:solidFill>
                <a:effectLst/>
                <a:latin typeface="Courier New" panose="02070309020205020404" pitchFamily="49" charset="0"/>
                <a:cs typeface="Courier New" panose="02070309020205020404" pitchFamily="49" charset="0"/>
              </a:rPr>
              <a:t>VD</a:t>
            </a:r>
            <a:r>
              <a:rPr lang="en-US" dirty="0">
                <a:latin typeface="Courier New" panose="02070309020205020404" pitchFamily="49" charset="0"/>
                <a:cs typeface="Courier New" panose="02070309020205020404" pitchFamily="49" charset="0"/>
              </a:rPr>
              <a:t>, </a:t>
            </a:r>
            <a:r>
              <a:rPr lang="en-US" dirty="0">
                <a:solidFill>
                  <a:srgbClr val="902000"/>
                </a:solidFill>
                <a:effectLst/>
                <a:latin typeface="Courier New" panose="02070309020205020404" pitchFamily="49" charset="0"/>
                <a:cs typeface="Courier New" panose="02070309020205020404" pitchFamily="49" charset="0"/>
              </a:rPr>
              <a:t>ED</a:t>
            </a:r>
            <a:r>
              <a:rPr lang="en-US" dirty="0">
                <a:solidFill>
                  <a:srgbClr val="666666"/>
                </a:solidFill>
                <a:effectLst/>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a:solidFill>
                  <a:srgbClr val="666666"/>
                </a:solidFill>
                <a:effectLst/>
                <a:latin typeface="Courier New" panose="02070309020205020404" pitchFamily="49" charset="0"/>
                <a:cs typeface="Courier New" panose="02070309020205020404" pitchFamily="49" charset="0"/>
              </a:rPr>
              <a:t>{</a:t>
            </a:r>
          </a:p>
          <a:p>
            <a:pPr marL="987552" lvl="2" indent="0">
              <a:buNone/>
            </a:pPr>
            <a:r>
              <a:rPr lang="en-US" b="1" dirty="0">
                <a:solidFill>
                  <a:srgbClr val="666666"/>
                </a:solidFill>
                <a:latin typeface="Courier New" panose="02070309020205020404" pitchFamily="49" charset="0"/>
                <a:cs typeface="Courier New" panose="02070309020205020404" pitchFamily="49" charset="0"/>
              </a:rPr>
              <a:t>	</a:t>
            </a:r>
            <a:r>
              <a:rPr lang="en-US" b="1" dirty="0" err="1">
                <a:solidFill>
                  <a:srgbClr val="007020"/>
                </a:solidFill>
                <a:effectLst/>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a:t>
            </a:r>
            <a:r>
              <a:rPr lang="en-US" dirty="0">
                <a:solidFill>
                  <a:srgbClr val="BB60D5"/>
                </a:solidFill>
                <a:effectLst/>
                <a:latin typeface="Courier New" panose="02070309020205020404" pitchFamily="49" charset="0"/>
                <a:cs typeface="Courier New" panose="02070309020205020404" pitchFamily="49" charset="0"/>
              </a:rPr>
              <a:t>vertices</a:t>
            </a:r>
            <a:r>
              <a:rPr lang="en-US" b="1" dirty="0">
                <a:solidFill>
                  <a:srgbClr val="007020"/>
                </a:solidFill>
                <a:effectLst/>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solidFill>
                  <a:srgbClr val="902000"/>
                </a:solidFill>
                <a:effectLst/>
                <a:latin typeface="Courier New" panose="02070309020205020404" pitchFamily="49" charset="0"/>
                <a:cs typeface="Courier New" panose="02070309020205020404" pitchFamily="49" charset="0"/>
              </a:rPr>
              <a:t>VertexRDD</a:t>
            </a:r>
            <a:r>
              <a:rPr lang="en-US" dirty="0">
                <a:solidFill>
                  <a:srgbClr val="666666"/>
                </a:solidFill>
                <a:effectLst/>
                <a:latin typeface="Courier New" panose="02070309020205020404" pitchFamily="49" charset="0"/>
                <a:cs typeface="Courier New" panose="02070309020205020404" pitchFamily="49" charset="0"/>
              </a:rPr>
              <a:t>[</a:t>
            </a:r>
            <a:r>
              <a:rPr lang="en-US" dirty="0">
                <a:solidFill>
                  <a:srgbClr val="902000"/>
                </a:solidFill>
                <a:effectLst/>
                <a:latin typeface="Courier New" panose="02070309020205020404" pitchFamily="49" charset="0"/>
                <a:cs typeface="Courier New" panose="02070309020205020404" pitchFamily="49" charset="0"/>
              </a:rPr>
              <a:t>VD</a:t>
            </a:r>
            <a:r>
              <a:rPr lang="en-US" dirty="0">
                <a:solidFill>
                  <a:srgbClr val="666666"/>
                </a:solidFill>
                <a:effectLst/>
                <a:latin typeface="Courier New" panose="02070309020205020404" pitchFamily="49" charset="0"/>
                <a:cs typeface="Courier New" panose="02070309020205020404" pitchFamily="49" charset="0"/>
              </a:rPr>
              <a:t>]</a:t>
            </a:r>
          </a:p>
          <a:p>
            <a:pPr marL="987552" lvl="2" indent="0">
              <a:buNone/>
            </a:pPr>
            <a:r>
              <a:rPr lang="en-US" b="1" dirty="0">
                <a:solidFill>
                  <a:srgbClr val="666666"/>
                </a:solidFill>
                <a:latin typeface="Courier New" panose="02070309020205020404" pitchFamily="49" charset="0"/>
                <a:cs typeface="Courier New" panose="02070309020205020404" pitchFamily="49" charset="0"/>
              </a:rPr>
              <a:t>	</a:t>
            </a:r>
            <a:r>
              <a:rPr lang="en-US" b="1" dirty="0" err="1">
                <a:solidFill>
                  <a:srgbClr val="007020"/>
                </a:solidFill>
                <a:effectLst/>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a:t>
            </a:r>
            <a:r>
              <a:rPr lang="en-US" dirty="0">
                <a:solidFill>
                  <a:srgbClr val="BB60D5"/>
                </a:solidFill>
                <a:effectLst/>
                <a:latin typeface="Courier New" panose="02070309020205020404" pitchFamily="49" charset="0"/>
                <a:cs typeface="Courier New" panose="02070309020205020404" pitchFamily="49" charset="0"/>
              </a:rPr>
              <a:t>edges</a:t>
            </a:r>
            <a:r>
              <a:rPr lang="en-US" b="1" dirty="0">
                <a:solidFill>
                  <a:srgbClr val="007020"/>
                </a:solidFill>
                <a:effectLst/>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solidFill>
                  <a:srgbClr val="902000"/>
                </a:solidFill>
                <a:effectLst/>
                <a:latin typeface="Courier New" panose="02070309020205020404" pitchFamily="49" charset="0"/>
                <a:cs typeface="Courier New" panose="02070309020205020404" pitchFamily="49" charset="0"/>
              </a:rPr>
              <a:t>EdgeRDD</a:t>
            </a:r>
            <a:r>
              <a:rPr lang="en-US" dirty="0">
                <a:solidFill>
                  <a:srgbClr val="666666"/>
                </a:solidFill>
                <a:effectLst/>
                <a:latin typeface="Courier New" panose="02070309020205020404" pitchFamily="49" charset="0"/>
                <a:cs typeface="Courier New" panose="02070309020205020404" pitchFamily="49" charset="0"/>
              </a:rPr>
              <a:t>[</a:t>
            </a:r>
            <a:r>
              <a:rPr lang="en-US" dirty="0">
                <a:solidFill>
                  <a:srgbClr val="902000"/>
                </a:solidFill>
                <a:effectLst/>
                <a:latin typeface="Courier New" panose="02070309020205020404" pitchFamily="49" charset="0"/>
                <a:cs typeface="Courier New" panose="02070309020205020404" pitchFamily="49" charset="0"/>
              </a:rPr>
              <a:t>ED</a:t>
            </a:r>
            <a:r>
              <a:rPr lang="en-US" dirty="0">
                <a:solidFill>
                  <a:srgbClr val="666666"/>
                </a:solidFill>
                <a:effectLst/>
                <a:latin typeface="Courier New" panose="02070309020205020404" pitchFamily="49" charset="0"/>
                <a:cs typeface="Courier New" panose="02070309020205020404" pitchFamily="49" charset="0"/>
              </a:rPr>
              <a:t>]</a:t>
            </a:r>
          </a:p>
          <a:p>
            <a:pPr marL="987552" lvl="2" indent="0">
              <a:buNone/>
            </a:pPr>
            <a:r>
              <a:rPr lang="en-US" dirty="0">
                <a:solidFill>
                  <a:srgbClr val="666666"/>
                </a:solidFill>
                <a:effectLst/>
                <a:latin typeface="Courier New" panose="02070309020205020404" pitchFamily="49" charset="0"/>
                <a:cs typeface="Courier New" panose="02070309020205020404" pitchFamily="49" charset="0"/>
              </a:rPr>
              <a:t>}</a:t>
            </a:r>
          </a:p>
          <a:p>
            <a:pPr lvl="1"/>
            <a:r>
              <a:rPr lang="en-US" sz="2400" i="0" dirty="0"/>
              <a:t>Supports user defined properties attached to vertex and edge objects</a:t>
            </a:r>
          </a:p>
          <a:p>
            <a:pPr marL="530352" lvl="1" indent="0">
              <a:buNone/>
            </a:pPr>
            <a:endParaRPr lang="en-US" dirty="0">
              <a:solidFill>
                <a:srgbClr val="666666"/>
              </a:solidFill>
              <a:effectLst/>
              <a:latin typeface="Courier New" panose="02070309020205020404" pitchFamily="49" charset="0"/>
              <a:cs typeface="Courier New" panose="02070309020205020404" pitchFamily="49" charset="0"/>
            </a:endParaRPr>
          </a:p>
          <a:p>
            <a:pPr marL="987552" lvl="2" indent="0">
              <a:buNone/>
            </a:pPr>
            <a:endParaRPr lang="en-US" dirty="0">
              <a:latin typeface="Courier New" panose="02070309020205020404" pitchFamily="49" charset="0"/>
              <a:cs typeface="Courier New" panose="02070309020205020404" pitchFamily="49" charset="0"/>
            </a:endParaRPr>
          </a:p>
        </p:txBody>
      </p:sp>
      <p:cxnSp>
        <p:nvCxnSpPr>
          <p:cNvPr id="5" name="Straight Arrow Connector 4">
            <a:extLst>
              <a:ext uri="{FF2B5EF4-FFF2-40B4-BE49-F238E27FC236}">
                <a16:creationId xmlns:a16="http://schemas.microsoft.com/office/drawing/2014/main" id="{3F559CA9-23A6-F4C1-D31E-ED1CBAFF446D}"/>
              </a:ext>
            </a:extLst>
          </p:cNvPr>
          <p:cNvCxnSpPr>
            <a:cxnSpLocks/>
          </p:cNvCxnSpPr>
          <p:nvPr/>
        </p:nvCxnSpPr>
        <p:spPr>
          <a:xfrm flipH="1">
            <a:off x="7062952" y="4876800"/>
            <a:ext cx="1271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B4BAC0E-975D-CFD2-22DC-A18A4616F0E9}"/>
              </a:ext>
            </a:extLst>
          </p:cNvPr>
          <p:cNvSpPr txBox="1"/>
          <p:nvPr/>
        </p:nvSpPr>
        <p:spPr>
          <a:xfrm>
            <a:off x="8423789" y="4692134"/>
            <a:ext cx="3768211" cy="369332"/>
          </a:xfrm>
          <a:prstGeom prst="rect">
            <a:avLst/>
          </a:prstGeom>
          <a:noFill/>
        </p:spPr>
        <p:txBody>
          <a:bodyPr wrap="none" rtlCol="0">
            <a:spAutoFit/>
          </a:bodyPr>
          <a:lstStyle/>
          <a:p>
            <a:r>
              <a:rPr lang="en-US" dirty="0"/>
              <a:t>Extends </a:t>
            </a:r>
            <a:r>
              <a:rPr lang="en-US" dirty="0">
                <a:latin typeface="Courier New" panose="02070309020205020404" pitchFamily="49" charset="0"/>
                <a:cs typeface="Courier New" panose="02070309020205020404" pitchFamily="49" charset="0"/>
              </a:rPr>
              <a:t>RDD[(</a:t>
            </a:r>
            <a:r>
              <a:rPr lang="en-US" dirty="0" err="1">
                <a:latin typeface="Courier New" panose="02070309020205020404" pitchFamily="49" charset="0"/>
                <a:cs typeface="Courier New" panose="02070309020205020404" pitchFamily="49" charset="0"/>
              </a:rPr>
              <a:t>VertexID</a:t>
            </a:r>
            <a:r>
              <a:rPr lang="en-US" dirty="0">
                <a:latin typeface="Courier New" panose="02070309020205020404" pitchFamily="49" charset="0"/>
                <a:cs typeface="Courier New" panose="02070309020205020404" pitchFamily="49" charset="0"/>
              </a:rPr>
              <a:t>, VD)] </a:t>
            </a:r>
          </a:p>
        </p:txBody>
      </p:sp>
      <p:cxnSp>
        <p:nvCxnSpPr>
          <p:cNvPr id="10" name="Straight Arrow Connector 9">
            <a:extLst>
              <a:ext uri="{FF2B5EF4-FFF2-40B4-BE49-F238E27FC236}">
                <a16:creationId xmlns:a16="http://schemas.microsoft.com/office/drawing/2014/main" id="{17DDDA13-2883-C5D4-86E5-398B3F7C01EC}"/>
              </a:ext>
            </a:extLst>
          </p:cNvPr>
          <p:cNvCxnSpPr>
            <a:cxnSpLocks/>
          </p:cNvCxnSpPr>
          <p:nvPr/>
        </p:nvCxnSpPr>
        <p:spPr>
          <a:xfrm flipH="1">
            <a:off x="6458607" y="5246132"/>
            <a:ext cx="1271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03CF9CA-C50C-7B0C-F880-F819E510103B}"/>
              </a:ext>
            </a:extLst>
          </p:cNvPr>
          <p:cNvSpPr txBox="1"/>
          <p:nvPr/>
        </p:nvSpPr>
        <p:spPr>
          <a:xfrm>
            <a:off x="7819444" y="5061466"/>
            <a:ext cx="2941062" cy="369332"/>
          </a:xfrm>
          <a:prstGeom prst="rect">
            <a:avLst/>
          </a:prstGeom>
          <a:noFill/>
        </p:spPr>
        <p:txBody>
          <a:bodyPr wrap="none" rtlCol="0">
            <a:spAutoFit/>
          </a:bodyPr>
          <a:lstStyle/>
          <a:p>
            <a:r>
              <a:rPr lang="en-US" dirty="0"/>
              <a:t>Extends </a:t>
            </a:r>
            <a:r>
              <a:rPr lang="en-US" dirty="0">
                <a:latin typeface="Courier New" panose="02070309020205020404" pitchFamily="49" charset="0"/>
                <a:cs typeface="Courier New" panose="02070309020205020404" pitchFamily="49" charset="0"/>
              </a:rPr>
              <a:t>RDD[Edge[ED]] </a:t>
            </a:r>
          </a:p>
        </p:txBody>
      </p:sp>
    </p:spTree>
    <p:extLst>
      <p:ext uri="{BB962C8B-B14F-4D97-AF65-F5344CB8AC3E}">
        <p14:creationId xmlns:p14="http://schemas.microsoft.com/office/powerpoint/2010/main" val="1696226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6806C-AB64-20A4-F882-C6B05BA6348B}"/>
              </a:ext>
            </a:extLst>
          </p:cNvPr>
          <p:cNvSpPr>
            <a:spLocks noGrp="1"/>
          </p:cNvSpPr>
          <p:nvPr>
            <p:ph type="title"/>
          </p:nvPr>
        </p:nvSpPr>
        <p:spPr/>
        <p:txBody>
          <a:bodyPr/>
          <a:lstStyle/>
          <a:p>
            <a:r>
              <a:rPr lang="en-US" dirty="0"/>
              <a:t>Introduction to GraphX:</a:t>
            </a:r>
            <a:br>
              <a:rPr lang="en-US" dirty="0"/>
            </a:br>
            <a:r>
              <a:rPr lang="en-US" dirty="0"/>
              <a:t>How is it Built to Handle Big Data?</a:t>
            </a:r>
          </a:p>
        </p:txBody>
      </p:sp>
      <p:pic>
        <p:nvPicPr>
          <p:cNvPr id="5" name="Content Placeholder 4">
            <a:extLst>
              <a:ext uri="{FF2B5EF4-FFF2-40B4-BE49-F238E27FC236}">
                <a16:creationId xmlns:a16="http://schemas.microsoft.com/office/drawing/2014/main" id="{CCD0A6AC-AAD9-2A01-2D04-8358B8C49E33}"/>
              </a:ext>
            </a:extLst>
          </p:cNvPr>
          <p:cNvPicPr>
            <a:picLocks noGrp="1" noChangeAspect="1"/>
          </p:cNvPicPr>
          <p:nvPr>
            <p:ph idx="1"/>
          </p:nvPr>
        </p:nvPicPr>
        <p:blipFill>
          <a:blip r:embed="rId3"/>
          <a:stretch>
            <a:fillRect/>
          </a:stretch>
        </p:blipFill>
        <p:spPr>
          <a:xfrm>
            <a:off x="7936187" y="4939642"/>
            <a:ext cx="4140200" cy="1511300"/>
          </a:xfrm>
        </p:spPr>
      </p:pic>
      <p:sp>
        <p:nvSpPr>
          <p:cNvPr id="6" name="Content Placeholder 2">
            <a:extLst>
              <a:ext uri="{FF2B5EF4-FFF2-40B4-BE49-F238E27FC236}">
                <a16:creationId xmlns:a16="http://schemas.microsoft.com/office/drawing/2014/main" id="{CFB01046-7516-FFDB-746D-C23197676982}"/>
              </a:ext>
            </a:extLst>
          </p:cNvPr>
          <p:cNvSpPr txBox="1">
            <a:spLocks/>
          </p:cNvSpPr>
          <p:nvPr/>
        </p:nvSpPr>
        <p:spPr>
          <a:xfrm>
            <a:off x="1371600" y="2285999"/>
            <a:ext cx="10820400" cy="438806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endParaRPr lang="en-US" dirty="0">
              <a:latin typeface="Courier New" panose="02070309020205020404" pitchFamily="49" charset="0"/>
              <a:cs typeface="Courier New" panose="02070309020205020404" pitchFamily="49" charset="0"/>
            </a:endParaRPr>
          </a:p>
        </p:txBody>
      </p:sp>
      <p:sp>
        <p:nvSpPr>
          <p:cNvPr id="8" name="Content Placeholder 2">
            <a:extLst>
              <a:ext uri="{FF2B5EF4-FFF2-40B4-BE49-F238E27FC236}">
                <a16:creationId xmlns:a16="http://schemas.microsoft.com/office/drawing/2014/main" id="{DF9B15C3-9F55-567B-80D6-F3FA74D85C87}"/>
              </a:ext>
            </a:extLst>
          </p:cNvPr>
          <p:cNvSpPr txBox="1">
            <a:spLocks/>
          </p:cNvSpPr>
          <p:nvPr/>
        </p:nvSpPr>
        <p:spPr>
          <a:xfrm>
            <a:off x="1371600" y="2286000"/>
            <a:ext cx="1082040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dirty="0"/>
              <a:t>Distributed processing across cluster</a:t>
            </a:r>
          </a:p>
          <a:p>
            <a:r>
              <a:rPr lang="en-US" sz="2400" dirty="0"/>
              <a:t>In-memory storage for intermediate computations</a:t>
            </a:r>
          </a:p>
          <a:p>
            <a:r>
              <a:rPr lang="en-US" sz="2400" dirty="0"/>
              <a:t>Resilient Distributed Datasets (RDDs)</a:t>
            </a:r>
          </a:p>
          <a:p>
            <a:r>
              <a:rPr lang="en-US" sz="2400" dirty="0"/>
              <a:t>Lazy Evaluation</a:t>
            </a:r>
            <a:endParaRPr lang="en-US" dirty="0"/>
          </a:p>
        </p:txBody>
      </p:sp>
    </p:spTree>
    <p:extLst>
      <p:ext uri="{BB962C8B-B14F-4D97-AF65-F5344CB8AC3E}">
        <p14:creationId xmlns:p14="http://schemas.microsoft.com/office/powerpoint/2010/main" val="2202456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3A32A-C57E-F7AE-DE2F-388FB42BAC30}"/>
              </a:ext>
            </a:extLst>
          </p:cNvPr>
          <p:cNvSpPr>
            <a:spLocks noGrp="1"/>
          </p:cNvSpPr>
          <p:nvPr>
            <p:ph type="title"/>
          </p:nvPr>
        </p:nvSpPr>
        <p:spPr/>
        <p:txBody>
          <a:bodyPr/>
          <a:lstStyle/>
          <a:p>
            <a:r>
              <a:rPr lang="en-US" cap="none" dirty="0"/>
              <a:t>Installation &amp; Setup</a:t>
            </a:r>
          </a:p>
        </p:txBody>
      </p:sp>
    </p:spTree>
    <p:extLst>
      <p:ext uri="{BB962C8B-B14F-4D97-AF65-F5344CB8AC3E}">
        <p14:creationId xmlns:p14="http://schemas.microsoft.com/office/powerpoint/2010/main" val="1550520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E79DC-86C8-8E2C-1168-12722F2FA754}"/>
              </a:ext>
            </a:extLst>
          </p:cNvPr>
          <p:cNvSpPr>
            <a:spLocks noGrp="1"/>
          </p:cNvSpPr>
          <p:nvPr>
            <p:ph type="title"/>
          </p:nvPr>
        </p:nvSpPr>
        <p:spPr/>
        <p:txBody>
          <a:bodyPr/>
          <a:lstStyle/>
          <a:p>
            <a:r>
              <a:rPr lang="en-US" b="1" dirty="0"/>
              <a:t>Installation:</a:t>
            </a:r>
            <a:br>
              <a:rPr lang="en-US" dirty="0"/>
            </a:br>
            <a:r>
              <a:rPr lang="en-US" dirty="0"/>
              <a:t>Spark, Scala, &amp; sbt</a:t>
            </a:r>
          </a:p>
        </p:txBody>
      </p:sp>
      <p:pic>
        <p:nvPicPr>
          <p:cNvPr id="6" name="Content Placeholder 5">
            <a:extLst>
              <a:ext uri="{FF2B5EF4-FFF2-40B4-BE49-F238E27FC236}">
                <a16:creationId xmlns:a16="http://schemas.microsoft.com/office/drawing/2014/main" id="{9F586AAF-7CAB-C709-1BA4-59C789B92DF8}"/>
              </a:ext>
            </a:extLst>
          </p:cNvPr>
          <p:cNvPicPr>
            <a:picLocks noGrp="1" noChangeAspect="1"/>
          </p:cNvPicPr>
          <p:nvPr>
            <p:ph idx="1"/>
          </p:nvPr>
        </p:nvPicPr>
        <p:blipFill>
          <a:blip r:embed="rId3"/>
          <a:stretch>
            <a:fillRect/>
          </a:stretch>
        </p:blipFill>
        <p:spPr>
          <a:xfrm>
            <a:off x="6333623" y="380445"/>
            <a:ext cx="5238266" cy="2475899"/>
          </a:xfrm>
        </p:spPr>
      </p:pic>
      <p:sp>
        <p:nvSpPr>
          <p:cNvPr id="4" name="Text Placeholder 3">
            <a:extLst>
              <a:ext uri="{FF2B5EF4-FFF2-40B4-BE49-F238E27FC236}">
                <a16:creationId xmlns:a16="http://schemas.microsoft.com/office/drawing/2014/main" id="{56A65AF4-6211-19F3-7176-AD9591295ACA}"/>
              </a:ext>
            </a:extLst>
          </p:cNvPr>
          <p:cNvSpPr>
            <a:spLocks noGrp="1"/>
          </p:cNvSpPr>
          <p:nvPr>
            <p:ph type="body" sz="half" idx="2"/>
          </p:nvPr>
        </p:nvSpPr>
        <p:spPr>
          <a:xfrm>
            <a:off x="468218" y="2856344"/>
            <a:ext cx="4367084" cy="3660070"/>
          </a:xfrm>
        </p:spPr>
        <p:txBody>
          <a:bodyPr>
            <a:normAutofit/>
          </a:bodyPr>
          <a:lstStyle/>
          <a:p>
            <a:pPr marL="285750" indent="-285750">
              <a:buFont typeface="Arial" panose="020B0604020202020204" pitchFamily="34" charset="0"/>
              <a:buChar char="•"/>
            </a:pPr>
            <a:r>
              <a:rPr lang="en-US" dirty="0"/>
              <a:t>GraphX is included as a module of </a:t>
            </a:r>
            <a:r>
              <a:rPr lang="en-US" b="1" dirty="0"/>
              <a:t>Spark</a:t>
            </a:r>
          </a:p>
          <a:p>
            <a:pPr marL="285750" indent="-285750">
              <a:buFont typeface="Arial" panose="020B0604020202020204" pitchFamily="34" charset="0"/>
              <a:buChar char="•"/>
            </a:pPr>
            <a:r>
              <a:rPr lang="en-US" dirty="0"/>
              <a:t>GraphX support for Java, Python, and Scala</a:t>
            </a:r>
          </a:p>
          <a:p>
            <a:pPr marL="742950" lvl="1" indent="-285750">
              <a:buFont typeface="Arial" panose="020B0604020202020204" pitchFamily="34" charset="0"/>
              <a:buChar char="•"/>
            </a:pPr>
            <a:r>
              <a:rPr lang="en-US" dirty="0"/>
              <a:t>I found it easiest to code in Scala</a:t>
            </a:r>
          </a:p>
          <a:p>
            <a:pPr marL="285750" indent="-285750">
              <a:buFont typeface="Arial" panose="020B0604020202020204" pitchFamily="34" charset="0"/>
              <a:buChar char="•"/>
            </a:pPr>
            <a:r>
              <a:rPr lang="en-US" dirty="0"/>
              <a:t>Scala script file can be run using the spark-submit command</a:t>
            </a:r>
          </a:p>
          <a:p>
            <a:pPr marL="285750" indent="-285750">
              <a:buFont typeface="Arial" panose="020B0604020202020204" pitchFamily="34" charset="0"/>
              <a:buChar char="•"/>
            </a:pPr>
            <a:r>
              <a:rPr lang="en-US" dirty="0"/>
              <a:t>sbt is an open source build tool created for Scala and Java projects</a:t>
            </a:r>
          </a:p>
          <a:p>
            <a:pPr marL="742950" lvl="1" indent="-285750">
              <a:buFont typeface="Arial" panose="020B0604020202020204" pitchFamily="34" charset="0"/>
              <a:buChar char="•"/>
            </a:pPr>
            <a:r>
              <a:rPr lang="en-US" dirty="0"/>
              <a:t>A lot like Maven</a:t>
            </a:r>
          </a:p>
          <a:p>
            <a:pPr marL="742950" lvl="1" indent="-285750">
              <a:buFont typeface="Arial" panose="020B0604020202020204" pitchFamily="34" charset="0"/>
              <a:buChar char="•"/>
            </a:pPr>
            <a:r>
              <a:rPr lang="en-US" dirty="0"/>
              <a:t>I downloaded the latest version as a .tgz file</a:t>
            </a:r>
          </a:p>
        </p:txBody>
      </p:sp>
      <p:pic>
        <p:nvPicPr>
          <p:cNvPr id="8" name="Picture 7">
            <a:extLst>
              <a:ext uri="{FF2B5EF4-FFF2-40B4-BE49-F238E27FC236}">
                <a16:creationId xmlns:a16="http://schemas.microsoft.com/office/drawing/2014/main" id="{A8841F6C-31FD-7E55-A1D7-21592D13EAF0}"/>
              </a:ext>
            </a:extLst>
          </p:cNvPr>
          <p:cNvPicPr>
            <a:picLocks noChangeAspect="1"/>
          </p:cNvPicPr>
          <p:nvPr/>
        </p:nvPicPr>
        <p:blipFill>
          <a:blip r:embed="rId4"/>
          <a:stretch>
            <a:fillRect/>
          </a:stretch>
        </p:blipFill>
        <p:spPr>
          <a:xfrm>
            <a:off x="6333622" y="3555123"/>
            <a:ext cx="5223777" cy="2236077"/>
          </a:xfrm>
          <a:prstGeom prst="rect">
            <a:avLst/>
          </a:prstGeom>
        </p:spPr>
      </p:pic>
    </p:spTree>
    <p:extLst>
      <p:ext uri="{BB962C8B-B14F-4D97-AF65-F5344CB8AC3E}">
        <p14:creationId xmlns:p14="http://schemas.microsoft.com/office/powerpoint/2010/main" val="110684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00E79-5664-97DA-0F77-15C69A6C1C49}"/>
              </a:ext>
            </a:extLst>
          </p:cNvPr>
          <p:cNvSpPr>
            <a:spLocks noGrp="1"/>
          </p:cNvSpPr>
          <p:nvPr>
            <p:ph type="title"/>
          </p:nvPr>
        </p:nvSpPr>
        <p:spPr/>
        <p:txBody>
          <a:bodyPr/>
          <a:lstStyle/>
          <a:p>
            <a:r>
              <a:rPr lang="en-US" b="1" dirty="0"/>
              <a:t>Setup:</a:t>
            </a:r>
            <a:br>
              <a:rPr lang="en-US" b="1" dirty="0"/>
            </a:br>
            <a:r>
              <a:rPr lang="en-US" dirty="0"/>
              <a:t>GraphX in the Spark Shell</a:t>
            </a:r>
          </a:p>
        </p:txBody>
      </p:sp>
      <p:sp>
        <p:nvSpPr>
          <p:cNvPr id="4" name="Text Placeholder 3">
            <a:extLst>
              <a:ext uri="{FF2B5EF4-FFF2-40B4-BE49-F238E27FC236}">
                <a16:creationId xmlns:a16="http://schemas.microsoft.com/office/drawing/2014/main" id="{BB6B315C-8B25-5DDC-4B75-8F60B3E60F0C}"/>
              </a:ext>
            </a:extLst>
          </p:cNvPr>
          <p:cNvSpPr>
            <a:spLocks noGrp="1"/>
          </p:cNvSpPr>
          <p:nvPr>
            <p:ph type="body" sz="half" idx="2"/>
          </p:nvPr>
        </p:nvSpPr>
        <p:spPr>
          <a:xfrm>
            <a:off x="723899" y="2855968"/>
            <a:ext cx="4577149" cy="3011432"/>
          </a:xfrm>
        </p:spPr>
        <p:txBody>
          <a:bodyPr/>
          <a:lstStyle/>
          <a:p>
            <a:pPr marL="342900" indent="-342900">
              <a:buFont typeface="+mj-lt"/>
              <a:buAutoNum type="arabicPeriod"/>
            </a:pPr>
            <a:r>
              <a:rPr lang="en-US" dirty="0">
                <a:highlight>
                  <a:srgbClr val="C0C0C0"/>
                </a:highlight>
                <a:latin typeface="Courier New" panose="02070309020205020404" pitchFamily="49" charset="0"/>
                <a:cs typeface="Courier New" panose="02070309020205020404" pitchFamily="49" charset="0"/>
              </a:rPr>
              <a:t>start-</a:t>
            </a:r>
            <a:r>
              <a:rPr lang="en-US" dirty="0" err="1">
                <a:highlight>
                  <a:srgbClr val="C0C0C0"/>
                </a:highlight>
                <a:latin typeface="Courier New" panose="02070309020205020404" pitchFamily="49" charset="0"/>
                <a:cs typeface="Courier New" panose="02070309020205020404" pitchFamily="49" charset="0"/>
              </a:rPr>
              <a:t>dfs.sh</a:t>
            </a:r>
            <a:endParaRPr lang="en-US" dirty="0">
              <a:highlight>
                <a:srgbClr val="C0C0C0"/>
              </a:highlight>
              <a:latin typeface="Courier New" panose="02070309020205020404" pitchFamily="49" charset="0"/>
              <a:cs typeface="Courier New" panose="02070309020205020404" pitchFamily="49" charset="0"/>
            </a:endParaRPr>
          </a:p>
          <a:p>
            <a:pPr marL="342900" indent="-342900">
              <a:buFont typeface="+mj-lt"/>
              <a:buAutoNum type="arabicPeriod"/>
            </a:pPr>
            <a:r>
              <a:rPr lang="en-US" dirty="0">
                <a:highlight>
                  <a:srgbClr val="C0C0C0"/>
                </a:highlight>
                <a:latin typeface="Courier New" panose="02070309020205020404" pitchFamily="49" charset="0"/>
                <a:cs typeface="Courier New" panose="02070309020205020404" pitchFamily="49" charset="0"/>
              </a:rPr>
              <a:t>start-</a:t>
            </a:r>
            <a:r>
              <a:rPr lang="en-US" dirty="0" err="1">
                <a:highlight>
                  <a:srgbClr val="C0C0C0"/>
                </a:highlight>
                <a:latin typeface="Courier New" panose="02070309020205020404" pitchFamily="49" charset="0"/>
                <a:cs typeface="Courier New" panose="02070309020205020404" pitchFamily="49" charset="0"/>
              </a:rPr>
              <a:t>yarn.sh</a:t>
            </a:r>
            <a:endParaRPr lang="en-US" dirty="0">
              <a:highlight>
                <a:srgbClr val="C0C0C0"/>
              </a:highlight>
              <a:latin typeface="Courier New" panose="02070309020205020404" pitchFamily="49" charset="0"/>
              <a:cs typeface="Courier New" panose="02070309020205020404" pitchFamily="49" charset="0"/>
            </a:endParaRPr>
          </a:p>
          <a:p>
            <a:pPr marL="342900" indent="-342900">
              <a:buFont typeface="+mj-lt"/>
              <a:buAutoNum type="arabicPeriod"/>
            </a:pPr>
            <a:r>
              <a:rPr lang="en-US" dirty="0" err="1">
                <a:highlight>
                  <a:srgbClr val="C0C0C0"/>
                </a:highlight>
                <a:latin typeface="Courier New" panose="02070309020205020404" pitchFamily="49" charset="0"/>
                <a:cs typeface="Courier New" panose="02070309020205020404" pitchFamily="49" charset="0"/>
              </a:rPr>
              <a:t>mapred</a:t>
            </a:r>
            <a:r>
              <a:rPr lang="en-US" dirty="0">
                <a:highlight>
                  <a:srgbClr val="C0C0C0"/>
                </a:highlight>
                <a:latin typeface="Courier New" panose="02070309020205020404" pitchFamily="49" charset="0"/>
                <a:cs typeface="Courier New" panose="02070309020205020404" pitchFamily="49" charset="0"/>
              </a:rPr>
              <a:t> –-daemon start </a:t>
            </a:r>
            <a:r>
              <a:rPr lang="en-US" dirty="0" err="1">
                <a:highlight>
                  <a:srgbClr val="C0C0C0"/>
                </a:highlight>
                <a:latin typeface="Courier New" panose="02070309020205020404" pitchFamily="49" charset="0"/>
                <a:cs typeface="Courier New" panose="02070309020205020404" pitchFamily="49" charset="0"/>
              </a:rPr>
              <a:t>historyserver</a:t>
            </a:r>
            <a:endParaRPr lang="en-US" dirty="0">
              <a:highlight>
                <a:srgbClr val="C0C0C0"/>
              </a:highlight>
              <a:latin typeface="Courier New" panose="02070309020205020404" pitchFamily="49" charset="0"/>
              <a:cs typeface="Courier New" panose="02070309020205020404" pitchFamily="49" charset="0"/>
            </a:endParaRPr>
          </a:p>
          <a:p>
            <a:pPr marL="342900" indent="-342900">
              <a:buFont typeface="+mj-lt"/>
              <a:buAutoNum type="arabicPeriod"/>
            </a:pPr>
            <a:r>
              <a:rPr lang="en-US" dirty="0">
                <a:highlight>
                  <a:srgbClr val="C0C0C0"/>
                </a:highlight>
                <a:latin typeface="Courier New" panose="02070309020205020404" pitchFamily="49" charset="0"/>
                <a:cs typeface="Courier New" panose="02070309020205020404" pitchFamily="49" charset="0"/>
              </a:rPr>
              <a:t>spark-shell --master local[*]</a:t>
            </a:r>
          </a:p>
          <a:p>
            <a:pPr marL="800100" lvl="1" indent="-342900">
              <a:buFont typeface="+mj-lt"/>
              <a:buAutoNum type="arabicPeriod"/>
            </a:pPr>
            <a:r>
              <a:rPr lang="en-US" dirty="0">
                <a:cs typeface="Courier New" panose="02070309020205020404" pitchFamily="49" charset="0"/>
              </a:rPr>
              <a:t>Or </a:t>
            </a:r>
            <a:r>
              <a:rPr lang="en-US" dirty="0">
                <a:highlight>
                  <a:srgbClr val="C0C0C0"/>
                </a:highlight>
                <a:latin typeface="Courier New" panose="02070309020205020404" pitchFamily="49" charset="0"/>
                <a:cs typeface="Courier New" panose="02070309020205020404" pitchFamily="49" charset="0"/>
              </a:rPr>
              <a:t>--master yarn</a:t>
            </a:r>
          </a:p>
          <a:p>
            <a:pPr marL="342900" indent="-342900">
              <a:buFont typeface="+mj-lt"/>
              <a:buAutoNum type="arabicPeriod"/>
            </a:pPr>
            <a:endParaRPr lang="en-US" dirty="0">
              <a:highlight>
                <a:srgbClr val="C0C0C0"/>
              </a:highlight>
              <a:latin typeface="Courier New" panose="02070309020205020404" pitchFamily="49" charset="0"/>
              <a:cs typeface="Courier New" panose="02070309020205020404" pitchFamily="49" charset="0"/>
            </a:endParaRPr>
          </a:p>
        </p:txBody>
      </p:sp>
      <p:pic>
        <p:nvPicPr>
          <p:cNvPr id="10" name="Picture 9">
            <a:extLst>
              <a:ext uri="{FF2B5EF4-FFF2-40B4-BE49-F238E27FC236}">
                <a16:creationId xmlns:a16="http://schemas.microsoft.com/office/drawing/2014/main" id="{4E97BCF0-EA3E-2EC5-D00D-7ADEC8482014}"/>
              </a:ext>
            </a:extLst>
          </p:cNvPr>
          <p:cNvPicPr>
            <a:picLocks noChangeAspect="1"/>
          </p:cNvPicPr>
          <p:nvPr/>
        </p:nvPicPr>
        <p:blipFill>
          <a:blip r:embed="rId3"/>
          <a:stretch>
            <a:fillRect/>
          </a:stretch>
        </p:blipFill>
        <p:spPr>
          <a:xfrm>
            <a:off x="5535826" y="0"/>
            <a:ext cx="6656173" cy="6858000"/>
          </a:xfrm>
          <a:prstGeom prst="rect">
            <a:avLst/>
          </a:prstGeom>
        </p:spPr>
      </p:pic>
    </p:spTree>
    <p:extLst>
      <p:ext uri="{BB962C8B-B14F-4D97-AF65-F5344CB8AC3E}">
        <p14:creationId xmlns:p14="http://schemas.microsoft.com/office/powerpoint/2010/main" val="2337683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E136-ED80-A5BE-5076-D152BC64B5DF}"/>
              </a:ext>
            </a:extLst>
          </p:cNvPr>
          <p:cNvSpPr>
            <a:spLocks noGrp="1"/>
          </p:cNvSpPr>
          <p:nvPr>
            <p:ph type="title"/>
          </p:nvPr>
        </p:nvSpPr>
        <p:spPr/>
        <p:txBody>
          <a:bodyPr/>
          <a:lstStyle/>
          <a:p>
            <a:r>
              <a:rPr lang="en-US" b="1" dirty="0"/>
              <a:t>Setup:</a:t>
            </a:r>
            <a:r>
              <a:rPr lang="en-US" dirty="0"/>
              <a:t> Standalone Applications</a:t>
            </a:r>
          </a:p>
        </p:txBody>
      </p:sp>
      <p:sp>
        <p:nvSpPr>
          <p:cNvPr id="4" name="Text Placeholder 3">
            <a:extLst>
              <a:ext uri="{FF2B5EF4-FFF2-40B4-BE49-F238E27FC236}">
                <a16:creationId xmlns:a16="http://schemas.microsoft.com/office/drawing/2014/main" id="{B6E27CF0-7835-7B01-866B-8D40FBB2F248}"/>
              </a:ext>
            </a:extLst>
          </p:cNvPr>
          <p:cNvSpPr>
            <a:spLocks noGrp="1"/>
          </p:cNvSpPr>
          <p:nvPr>
            <p:ph type="body" sz="half" idx="2"/>
          </p:nvPr>
        </p:nvSpPr>
        <p:spPr>
          <a:xfrm>
            <a:off x="723899" y="2855967"/>
            <a:ext cx="4478295" cy="3791967"/>
          </a:xfrm>
        </p:spPr>
        <p:txBody>
          <a:bodyPr>
            <a:normAutofit fontScale="92500" lnSpcReduction="10000"/>
          </a:bodyPr>
          <a:lstStyle/>
          <a:p>
            <a:pPr marL="285750" indent="-285750">
              <a:buFont typeface="Arial" panose="020B0604020202020204" pitchFamily="34" charset="0"/>
              <a:buChar char="•"/>
            </a:pPr>
            <a:r>
              <a:rPr lang="en-US" dirty="0"/>
              <a:t>You can create standalone applications saved as assembly .jars</a:t>
            </a:r>
          </a:p>
          <a:p>
            <a:pPr marL="285750" indent="-285750">
              <a:buFont typeface="Arial" panose="020B0604020202020204" pitchFamily="34" charset="0"/>
              <a:buChar char="•"/>
            </a:pPr>
            <a:r>
              <a:rPr lang="en-US" dirty="0"/>
              <a:t>sbt bundles your code and dependencies together</a:t>
            </a:r>
          </a:p>
          <a:p>
            <a:r>
              <a:rPr lang="en-US" dirty="0">
                <a:solidFill>
                  <a:schemeClr val="tx1"/>
                </a:solidFill>
                <a:highlight>
                  <a:srgbClr val="C0C0C0"/>
                </a:highlight>
                <a:latin typeface="Courier New" panose="02070309020205020404" pitchFamily="49" charset="0"/>
                <a:cs typeface="Courier New" panose="02070309020205020404" pitchFamily="49" charset="0"/>
              </a:rPr>
              <a:t>sbt build</a:t>
            </a:r>
          </a:p>
          <a:p>
            <a:pPr marL="285750" indent="-285750">
              <a:buFont typeface="Arial" panose="020B0604020202020204" pitchFamily="34" charset="0"/>
              <a:buChar char="•"/>
            </a:pPr>
            <a:r>
              <a:rPr lang="en-US" dirty="0"/>
              <a:t>Launch your application using </a:t>
            </a:r>
            <a:r>
              <a:rPr lang="en-US" b="1" dirty="0"/>
              <a:t>spark-submit</a:t>
            </a:r>
          </a:p>
          <a:p>
            <a:pPr>
              <a:lnSpc>
                <a:spcPct val="100000"/>
              </a:lnSpc>
              <a:spcAft>
                <a:spcPts val="0"/>
              </a:spcAft>
            </a:pPr>
            <a:r>
              <a:rPr lang="en-US" dirty="0">
                <a:highlight>
                  <a:srgbClr val="C0C0C0"/>
                </a:highlight>
                <a:latin typeface="Courier New" panose="02070309020205020404" pitchFamily="49" charset="0"/>
                <a:cs typeface="Courier New" panose="02070309020205020404" pitchFamily="49" charset="0"/>
              </a:rPr>
              <a:t>./bin/spark-submit</a:t>
            </a:r>
          </a:p>
          <a:p>
            <a:pPr>
              <a:lnSpc>
                <a:spcPct val="100000"/>
              </a:lnSpc>
              <a:spcAft>
                <a:spcPts val="0"/>
              </a:spcAft>
            </a:pPr>
            <a:r>
              <a:rPr lang="en-US" b="1" dirty="0">
                <a:solidFill>
                  <a:srgbClr val="062873"/>
                </a:solidFill>
                <a:effectLst/>
                <a:highlight>
                  <a:srgbClr val="C0C0C0"/>
                </a:highlight>
                <a:latin typeface="Courier New" panose="02070309020205020404" pitchFamily="49" charset="0"/>
                <a:cs typeface="Courier New" panose="02070309020205020404" pitchFamily="49" charset="0"/>
              </a:rPr>
              <a:t>  --class</a:t>
            </a:r>
            <a:r>
              <a:rPr lang="en-US" dirty="0">
                <a:highlight>
                  <a:srgbClr val="C0C0C0"/>
                </a:highlight>
                <a:latin typeface="Courier New" panose="02070309020205020404" pitchFamily="49" charset="0"/>
                <a:cs typeface="Courier New" panose="02070309020205020404" pitchFamily="49" charset="0"/>
              </a:rPr>
              <a:t> &lt;main-class&gt;</a:t>
            </a:r>
          </a:p>
          <a:p>
            <a:pPr>
              <a:lnSpc>
                <a:spcPct val="100000"/>
              </a:lnSpc>
              <a:spcAft>
                <a:spcPts val="0"/>
              </a:spcAft>
            </a:pPr>
            <a:r>
              <a:rPr lang="en-US" b="1" dirty="0">
                <a:solidFill>
                  <a:srgbClr val="062873"/>
                </a:solidFill>
                <a:effectLst/>
                <a:highlight>
                  <a:srgbClr val="C0C0C0"/>
                </a:highlight>
                <a:latin typeface="Courier New" panose="02070309020205020404" pitchFamily="49" charset="0"/>
                <a:cs typeface="Courier New" panose="02070309020205020404" pitchFamily="49" charset="0"/>
              </a:rPr>
              <a:t>  --master</a:t>
            </a:r>
            <a:r>
              <a:rPr lang="en-US" dirty="0">
                <a:highlight>
                  <a:srgbClr val="C0C0C0"/>
                </a:highlight>
                <a:latin typeface="Courier New" panose="02070309020205020404" pitchFamily="49" charset="0"/>
                <a:cs typeface="Courier New" panose="02070309020205020404" pitchFamily="49" charset="0"/>
              </a:rPr>
              <a:t> &lt;master-</a:t>
            </a:r>
            <a:r>
              <a:rPr lang="en-US" dirty="0" err="1">
                <a:highlight>
                  <a:srgbClr val="C0C0C0"/>
                </a:highlight>
                <a:latin typeface="Courier New" panose="02070309020205020404" pitchFamily="49" charset="0"/>
                <a:cs typeface="Courier New" panose="02070309020205020404" pitchFamily="49" charset="0"/>
              </a:rPr>
              <a:t>url</a:t>
            </a:r>
            <a:r>
              <a:rPr lang="en-US" dirty="0">
                <a:highlight>
                  <a:srgbClr val="C0C0C0"/>
                </a:highlight>
                <a:latin typeface="Courier New" panose="02070309020205020404" pitchFamily="49" charset="0"/>
                <a:cs typeface="Courier New" panose="02070309020205020404" pitchFamily="49" charset="0"/>
              </a:rPr>
              <a:t>&gt;</a:t>
            </a:r>
          </a:p>
          <a:p>
            <a:pPr>
              <a:lnSpc>
                <a:spcPct val="100000"/>
              </a:lnSpc>
              <a:spcAft>
                <a:spcPts val="0"/>
              </a:spcAft>
            </a:pPr>
            <a:r>
              <a:rPr lang="en-US" dirty="0">
                <a:highlight>
                  <a:srgbClr val="C0C0C0"/>
                </a:highlight>
                <a:latin typeface="Courier New" panose="02070309020205020404" pitchFamily="49" charset="0"/>
                <a:cs typeface="Courier New" panose="02070309020205020404" pitchFamily="49" charset="0"/>
              </a:rPr>
              <a:t>  </a:t>
            </a:r>
            <a:r>
              <a:rPr lang="en-US" b="1" dirty="0">
                <a:solidFill>
                  <a:srgbClr val="062873"/>
                </a:solidFill>
                <a:effectLst/>
                <a:highlight>
                  <a:srgbClr val="C0C0C0"/>
                </a:highlight>
                <a:latin typeface="Courier New" panose="02070309020205020404" pitchFamily="49" charset="0"/>
                <a:cs typeface="Courier New" panose="02070309020205020404" pitchFamily="49" charset="0"/>
              </a:rPr>
              <a:t>--deploy-mode</a:t>
            </a:r>
            <a:r>
              <a:rPr lang="en-US" dirty="0">
                <a:highlight>
                  <a:srgbClr val="C0C0C0"/>
                </a:highlight>
                <a:latin typeface="Courier New" panose="02070309020205020404" pitchFamily="49" charset="0"/>
                <a:cs typeface="Courier New" panose="02070309020205020404" pitchFamily="49" charset="0"/>
              </a:rPr>
              <a:t> &lt;deploy-mode&gt;</a:t>
            </a:r>
          </a:p>
          <a:p>
            <a:pPr>
              <a:lnSpc>
                <a:spcPct val="100000"/>
              </a:lnSpc>
              <a:spcAft>
                <a:spcPts val="0"/>
              </a:spcAft>
            </a:pPr>
            <a:r>
              <a:rPr lang="en-US" b="1" dirty="0">
                <a:solidFill>
                  <a:srgbClr val="062873"/>
                </a:solidFill>
                <a:effectLst/>
                <a:highlight>
                  <a:srgbClr val="C0C0C0"/>
                </a:highlight>
                <a:latin typeface="Courier New" panose="02070309020205020404" pitchFamily="49" charset="0"/>
                <a:cs typeface="Courier New" panose="02070309020205020404" pitchFamily="49" charset="0"/>
              </a:rPr>
              <a:t>  --conf</a:t>
            </a:r>
            <a:r>
              <a:rPr lang="en-US" dirty="0">
                <a:highlight>
                  <a:srgbClr val="C0C0C0"/>
                </a:highlight>
                <a:latin typeface="Courier New" panose="02070309020205020404" pitchFamily="49" charset="0"/>
                <a:cs typeface="Courier New" panose="02070309020205020404" pitchFamily="49" charset="0"/>
              </a:rPr>
              <a:t> &lt;key&gt;</a:t>
            </a:r>
            <a:r>
              <a:rPr lang="en-US" dirty="0">
                <a:solidFill>
                  <a:srgbClr val="666666"/>
                </a:solidFill>
                <a:effectLst/>
                <a:highlight>
                  <a:srgbClr val="C0C0C0"/>
                </a:highlight>
                <a:latin typeface="Courier New" panose="02070309020205020404" pitchFamily="49" charset="0"/>
                <a:cs typeface="Courier New" panose="02070309020205020404" pitchFamily="49" charset="0"/>
              </a:rPr>
              <a:t>=</a:t>
            </a:r>
            <a:r>
              <a:rPr lang="en-US" dirty="0">
                <a:highlight>
                  <a:srgbClr val="C0C0C0"/>
                </a:highlight>
                <a:latin typeface="Courier New" panose="02070309020205020404" pitchFamily="49" charset="0"/>
                <a:cs typeface="Courier New" panose="02070309020205020404" pitchFamily="49" charset="0"/>
              </a:rPr>
              <a:t>&lt;value&gt;…</a:t>
            </a:r>
          </a:p>
          <a:p>
            <a:pPr>
              <a:lnSpc>
                <a:spcPct val="100000"/>
              </a:lnSpc>
              <a:spcAft>
                <a:spcPts val="0"/>
              </a:spcAft>
            </a:pPr>
            <a:r>
              <a:rPr lang="en-US" dirty="0">
                <a:highlight>
                  <a:srgbClr val="C0C0C0"/>
                </a:highlight>
                <a:latin typeface="Courier New" panose="02070309020205020404" pitchFamily="49" charset="0"/>
                <a:cs typeface="Courier New" panose="02070309020205020404" pitchFamily="49" charset="0"/>
              </a:rPr>
              <a:t>  &lt;application-jar&gt;</a:t>
            </a:r>
          </a:p>
          <a:p>
            <a:pPr>
              <a:lnSpc>
                <a:spcPct val="100000"/>
              </a:lnSpc>
              <a:spcAft>
                <a:spcPts val="0"/>
              </a:spcAft>
            </a:pPr>
            <a:r>
              <a:rPr lang="en-US" dirty="0">
                <a:solidFill>
                  <a:srgbClr val="666666"/>
                </a:solidFill>
                <a:effectLst/>
                <a:highlight>
                  <a:srgbClr val="C0C0C0"/>
                </a:highlight>
                <a:latin typeface="Courier New" panose="02070309020205020404" pitchFamily="49" charset="0"/>
                <a:cs typeface="Courier New" panose="02070309020205020404" pitchFamily="49" charset="0"/>
              </a:rPr>
              <a:t>  [</a:t>
            </a:r>
            <a:r>
              <a:rPr lang="en-US" dirty="0">
                <a:highlight>
                  <a:srgbClr val="C0C0C0"/>
                </a:highlight>
                <a:latin typeface="Courier New" panose="02070309020205020404" pitchFamily="49" charset="0"/>
                <a:cs typeface="Courier New" panose="02070309020205020404" pitchFamily="49" charset="0"/>
              </a:rPr>
              <a:t>application-arguments]</a:t>
            </a:r>
            <a:endParaRPr lang="en-US" b="1" dirty="0">
              <a:highlight>
                <a:srgbClr val="C0C0C0"/>
              </a:highligh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9C7CD65C-F1AC-C953-2E18-4FD9E6790420}"/>
              </a:ext>
            </a:extLst>
          </p:cNvPr>
          <p:cNvSpPr txBox="1"/>
          <p:nvPr/>
        </p:nvSpPr>
        <p:spPr>
          <a:xfrm>
            <a:off x="5809254" y="486035"/>
            <a:ext cx="6096000" cy="2492990"/>
          </a:xfrm>
          <a:prstGeom prst="rect">
            <a:avLst/>
          </a:prstGeom>
          <a:noFill/>
          <a:ln>
            <a:solidFill>
              <a:schemeClr val="tx1"/>
            </a:solidFill>
          </a:ln>
        </p:spPr>
        <p:txBody>
          <a:bodyPr wrap="square">
            <a:spAutoFit/>
          </a:bodyPr>
          <a:lstStyle/>
          <a:p>
            <a:r>
              <a:rPr lang="en-US" sz="1200" dirty="0">
                <a:latin typeface="Courier New" panose="02070309020205020404" pitchFamily="49" charset="0"/>
                <a:cs typeface="Courier New" panose="02070309020205020404" pitchFamily="49" charset="0"/>
              </a:rPr>
              <a:t>name := "</a:t>
            </a:r>
            <a:r>
              <a:rPr lang="en-US" sz="1200" dirty="0" err="1">
                <a:latin typeface="Courier New" panose="02070309020205020404" pitchFamily="49" charset="0"/>
                <a:cs typeface="Courier New" panose="02070309020205020404" pitchFamily="49" charset="0"/>
              </a:rPr>
              <a:t>facebook_graph</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version := "1.0.0"</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scalaVersion := "2.12.12"</a:t>
            </a: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libraryDependencies</a:t>
            </a:r>
            <a:r>
              <a:rPr lang="en-US" sz="1200" dirty="0">
                <a:latin typeface="Courier New" panose="02070309020205020404" pitchFamily="49" charset="0"/>
                <a:cs typeface="Courier New" panose="02070309020205020404" pitchFamily="49" charset="0"/>
              </a:rPr>
              <a:t> ++= Seq(</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org.apache.spark</a:t>
            </a:r>
            <a:r>
              <a:rPr lang="en-US" sz="1200" dirty="0">
                <a:latin typeface="Courier New" panose="02070309020205020404" pitchFamily="49" charset="0"/>
                <a:cs typeface="Courier New" panose="02070309020205020404" pitchFamily="49" charset="0"/>
              </a:rPr>
              <a:t>" % "spark-core_2.12" % "3.5.1" % "provided",</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org.apache.spark</a:t>
            </a:r>
            <a:r>
              <a:rPr lang="en-US" sz="1200" dirty="0">
                <a:latin typeface="Courier New" panose="02070309020205020404" pitchFamily="49" charset="0"/>
                <a:cs typeface="Courier New" panose="02070309020205020404" pitchFamily="49" charset="0"/>
              </a:rPr>
              <a:t>" % "spark-sql_2.12" % "3.5.1" % "provided",</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org.apache.spark</a:t>
            </a:r>
            <a:r>
              <a:rPr lang="en-US" sz="1200" dirty="0">
                <a:latin typeface="Courier New" panose="02070309020205020404" pitchFamily="49" charset="0"/>
                <a:cs typeface="Courier New" panose="02070309020205020404" pitchFamily="49" charset="0"/>
              </a:rPr>
              <a:t>" % "spark-graphx_2.12" % "3.5.1" % "provided"</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a:t>
            </a:r>
          </a:p>
        </p:txBody>
      </p:sp>
      <p:sp>
        <p:nvSpPr>
          <p:cNvPr id="11" name="TextBox 10">
            <a:extLst>
              <a:ext uri="{FF2B5EF4-FFF2-40B4-BE49-F238E27FC236}">
                <a16:creationId xmlns:a16="http://schemas.microsoft.com/office/drawing/2014/main" id="{70ACDF56-09F4-C2C0-92D5-887D81266E6E}"/>
              </a:ext>
            </a:extLst>
          </p:cNvPr>
          <p:cNvSpPr txBox="1"/>
          <p:nvPr/>
        </p:nvSpPr>
        <p:spPr>
          <a:xfrm>
            <a:off x="5716350" y="116703"/>
            <a:ext cx="1236236" cy="369332"/>
          </a:xfrm>
          <a:prstGeom prst="rect">
            <a:avLst/>
          </a:prstGeom>
          <a:noFill/>
        </p:spPr>
        <p:txBody>
          <a:bodyPr wrap="none" rtlCol="0">
            <a:spAutoFit/>
          </a:bodyPr>
          <a:lstStyle/>
          <a:p>
            <a:r>
              <a:rPr lang="en-US" b="1" dirty="0"/>
              <a:t>./build.sbt</a:t>
            </a:r>
          </a:p>
        </p:txBody>
      </p:sp>
      <p:sp>
        <p:nvSpPr>
          <p:cNvPr id="12" name="TextBox 11">
            <a:extLst>
              <a:ext uri="{FF2B5EF4-FFF2-40B4-BE49-F238E27FC236}">
                <a16:creationId xmlns:a16="http://schemas.microsoft.com/office/drawing/2014/main" id="{529D0C67-B199-C997-AF29-B3AAD1548183}"/>
              </a:ext>
            </a:extLst>
          </p:cNvPr>
          <p:cNvSpPr txBox="1"/>
          <p:nvPr/>
        </p:nvSpPr>
        <p:spPr>
          <a:xfrm>
            <a:off x="5809254" y="3429000"/>
            <a:ext cx="5706785" cy="3416320"/>
          </a:xfrm>
          <a:prstGeom prst="rect">
            <a:avLst/>
          </a:prstGeom>
          <a:noFill/>
          <a:ln>
            <a:solidFill>
              <a:schemeClr val="tx1"/>
            </a:solidFill>
          </a:ln>
        </p:spPr>
        <p:txBody>
          <a:bodyPr wrap="square" rtlCol="0">
            <a:spAutoFit/>
          </a:bodyPr>
          <a:lstStyle/>
          <a:p>
            <a:r>
              <a:rPr lang="en-US" sz="1200" dirty="0">
                <a:latin typeface="Courier New" panose="02070309020205020404" pitchFamily="49" charset="0"/>
                <a:cs typeface="Courier New" panose="02070309020205020404" pitchFamily="49" charset="0"/>
              </a:rPr>
              <a:t>import </a:t>
            </a:r>
            <a:r>
              <a:rPr lang="en-US" sz="1200" dirty="0" err="1">
                <a:latin typeface="Courier New" panose="02070309020205020404" pitchFamily="49" charset="0"/>
                <a:cs typeface="Courier New" panose="02070309020205020404" pitchFamily="49" charset="0"/>
              </a:rPr>
              <a:t>org.apache.spark.sql.SparkSession</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import </a:t>
            </a:r>
            <a:r>
              <a:rPr lang="en-US" sz="1200" dirty="0" err="1">
                <a:latin typeface="Courier New" panose="02070309020205020404" pitchFamily="49" charset="0"/>
                <a:cs typeface="Courier New" panose="02070309020205020404" pitchFamily="49" charset="0"/>
              </a:rPr>
              <a:t>org.apache.spark.storage.StorageLevel</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import </a:t>
            </a:r>
            <a:r>
              <a:rPr lang="en-US" sz="1200" dirty="0" err="1">
                <a:latin typeface="Courier New" panose="02070309020205020404" pitchFamily="49" charset="0"/>
                <a:cs typeface="Courier New" panose="02070309020205020404" pitchFamily="49" charset="0"/>
              </a:rPr>
              <a:t>org.apache.spark.graphx</a:t>
            </a:r>
            <a:r>
              <a:rPr lang="en-US" sz="1200" dirty="0">
                <a:latin typeface="Courier New" panose="02070309020205020404" pitchFamily="49" charset="0"/>
                <a:cs typeface="Courier New" panose="02070309020205020404" pitchFamily="49" charset="0"/>
              </a:rPr>
              <a:t>._</a:t>
            </a:r>
          </a:p>
          <a:p>
            <a:r>
              <a:rPr lang="en-US" sz="1200" dirty="0">
                <a:latin typeface="Courier New" panose="02070309020205020404" pitchFamily="49" charset="0"/>
                <a:cs typeface="Courier New" panose="02070309020205020404" pitchFamily="49" charset="0"/>
              </a:rPr>
              <a:t>import </a:t>
            </a:r>
            <a:r>
              <a:rPr lang="en-US" sz="1200" dirty="0" err="1">
                <a:latin typeface="Courier New" panose="02070309020205020404" pitchFamily="49" charset="0"/>
                <a:cs typeface="Courier New" panose="02070309020205020404" pitchFamily="49" charset="0"/>
              </a:rPr>
              <a:t>org.apache.spark.graphx.GraphOps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import </a:t>
            </a:r>
            <a:r>
              <a:rPr lang="en-US" sz="1200" dirty="0" err="1">
                <a:latin typeface="Courier New" panose="02070309020205020404" pitchFamily="49" charset="0"/>
                <a:cs typeface="Courier New" panose="02070309020205020404" pitchFamily="49" charset="0"/>
              </a:rPr>
              <a:t>org.apache.spark.graphx.lib.ShortestPaths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import </a:t>
            </a:r>
            <a:r>
              <a:rPr lang="en-US" sz="1200" dirty="0" err="1">
                <a:latin typeface="Courier New" panose="02070309020205020404" pitchFamily="49" charset="0"/>
                <a:cs typeface="Courier New" panose="02070309020205020404" pitchFamily="49" charset="0"/>
              </a:rPr>
              <a:t>org.apache.spark.graphx.lib.ConnectedComponents</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object facebook_graph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def main(</a:t>
            </a:r>
            <a:r>
              <a:rPr lang="en-US" sz="1200" dirty="0" err="1">
                <a:latin typeface="Courier New" panose="02070309020205020404" pitchFamily="49" charset="0"/>
                <a:cs typeface="Courier New" panose="02070309020205020404" pitchFamily="49" charset="0"/>
              </a:rPr>
              <a:t>args</a:t>
            </a:r>
            <a:r>
              <a:rPr lang="en-US" sz="1200" dirty="0">
                <a:latin typeface="Courier New" panose="02070309020205020404" pitchFamily="49" charset="0"/>
                <a:cs typeface="Courier New" panose="02070309020205020404" pitchFamily="49" charset="0"/>
              </a:rPr>
              <a:t>: Array[String]): Unit =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val</a:t>
            </a:r>
            <a:r>
              <a:rPr lang="en-US" sz="1200" dirty="0">
                <a:latin typeface="Courier New" panose="02070309020205020404" pitchFamily="49" charset="0"/>
                <a:cs typeface="Courier New" panose="02070309020205020404" pitchFamily="49" charset="0"/>
              </a:rPr>
              <a:t> spark = </a:t>
            </a:r>
            <a:r>
              <a:rPr lang="en-US" sz="1200" dirty="0" err="1">
                <a:latin typeface="Courier New" panose="02070309020205020404" pitchFamily="49" charset="0"/>
                <a:cs typeface="Courier New" panose="02070309020205020404" pitchFamily="49" charset="0"/>
              </a:rPr>
              <a:t>SparkSession.builder</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appName</a:t>
            </a:r>
            <a:r>
              <a:rPr lang="en-US" sz="1200" dirty="0">
                <a:latin typeface="Courier New" panose="02070309020205020404" pitchFamily="49" charset="0"/>
                <a:cs typeface="Courier New" panose="02070309020205020404" pitchFamily="49" charset="0"/>
              </a:rPr>
              <a:t>("Final Project")</a:t>
            </a:r>
          </a:p>
          <a:p>
            <a:r>
              <a:rPr lang="en-US" sz="1200" dirty="0">
                <a:latin typeface="Courier New" panose="02070309020205020404" pitchFamily="49" charset="0"/>
                <a:cs typeface="Courier New" panose="02070309020205020404" pitchFamily="49" charset="0"/>
              </a:rPr>
              <a:t>      .master("local[*]")</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getOrCreate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p>
        </p:txBody>
      </p:sp>
      <p:sp>
        <p:nvSpPr>
          <p:cNvPr id="13" name="TextBox 12">
            <a:extLst>
              <a:ext uri="{FF2B5EF4-FFF2-40B4-BE49-F238E27FC236}">
                <a16:creationId xmlns:a16="http://schemas.microsoft.com/office/drawing/2014/main" id="{2C8411D6-01AF-31C7-34A1-0890B499D796}"/>
              </a:ext>
            </a:extLst>
          </p:cNvPr>
          <p:cNvSpPr txBox="1"/>
          <p:nvPr/>
        </p:nvSpPr>
        <p:spPr>
          <a:xfrm>
            <a:off x="5716350" y="3067153"/>
            <a:ext cx="4262001" cy="369332"/>
          </a:xfrm>
          <a:prstGeom prst="rect">
            <a:avLst/>
          </a:prstGeom>
          <a:noFill/>
        </p:spPr>
        <p:txBody>
          <a:bodyPr wrap="none" rtlCol="0">
            <a:spAutoFit/>
          </a:bodyPr>
          <a:lstStyle/>
          <a:p>
            <a:r>
              <a:rPr lang="en-US" b="1" dirty="0"/>
              <a:t>./</a:t>
            </a:r>
            <a:r>
              <a:rPr lang="en-US" b="1" dirty="0" err="1"/>
              <a:t>src</a:t>
            </a:r>
            <a:r>
              <a:rPr lang="en-US" b="1" dirty="0"/>
              <a:t>/main/</a:t>
            </a:r>
            <a:r>
              <a:rPr lang="en-US" b="1" dirty="0" err="1"/>
              <a:t>scala</a:t>
            </a:r>
            <a:r>
              <a:rPr lang="en-US" b="1" dirty="0"/>
              <a:t>/</a:t>
            </a:r>
            <a:r>
              <a:rPr lang="en-US" b="1" dirty="0" err="1"/>
              <a:t>facebook_graph.scala</a:t>
            </a:r>
            <a:endParaRPr lang="en-US" b="1" dirty="0"/>
          </a:p>
        </p:txBody>
      </p:sp>
    </p:spTree>
    <p:extLst>
      <p:ext uri="{BB962C8B-B14F-4D97-AF65-F5344CB8AC3E}">
        <p14:creationId xmlns:p14="http://schemas.microsoft.com/office/powerpoint/2010/main" val="229831090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5076</TotalTime>
  <Words>2059</Words>
  <Application>Microsoft Macintosh PowerPoint</Application>
  <PresentationFormat>Widescreen</PresentationFormat>
  <Paragraphs>270</Paragraphs>
  <Slides>19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-webkit-standard</vt:lpstr>
      <vt:lpstr>Arial</vt:lpstr>
      <vt:lpstr>Calibri</vt:lpstr>
      <vt:lpstr>Courier New</vt:lpstr>
      <vt:lpstr>Franklin Gothic Book</vt:lpstr>
      <vt:lpstr>Menlo</vt:lpstr>
      <vt:lpstr>Wingdings</vt:lpstr>
      <vt:lpstr>Crop</vt:lpstr>
      <vt:lpstr>GraphX: An Apache Spark Component </vt:lpstr>
      <vt:lpstr>Introduction to GraphX</vt:lpstr>
      <vt:lpstr>Introduction to GraphX</vt:lpstr>
      <vt:lpstr>Introduction to GraphX: Graph Class</vt:lpstr>
      <vt:lpstr>Introduction to GraphX: How is it Built to Handle Big Data?</vt:lpstr>
      <vt:lpstr>Installation &amp; Setup</vt:lpstr>
      <vt:lpstr>Installation: Spark, Scala, &amp; sbt</vt:lpstr>
      <vt:lpstr>Setup: GraphX in the Spark Shell</vt:lpstr>
      <vt:lpstr>Setup: Standalone Applications</vt:lpstr>
      <vt:lpstr>Facebook Graph Application</vt:lpstr>
      <vt:lpstr>Using GraphX to Analyze Facebook Friendship Graph</vt:lpstr>
      <vt:lpstr>Data Loading</vt:lpstr>
      <vt:lpstr>Simple Graph Metrics</vt:lpstr>
      <vt:lpstr>More Complex Graph Metrics</vt:lpstr>
      <vt:lpstr>More Complex Graph Metrics: Code</vt:lpstr>
      <vt:lpstr>More Complex Graph Metrics: Output</vt:lpstr>
      <vt:lpstr>Takeways</vt:lpstr>
      <vt:lpstr>Takeaways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GraphX: An Apache Spark Component </dc:title>
  <dc:creator>Amundsen, Tanner P.</dc:creator>
  <cp:lastModifiedBy>Amundsen, Tanner P.</cp:lastModifiedBy>
  <cp:revision>6</cp:revision>
  <dcterms:created xsi:type="dcterms:W3CDTF">2024-04-24T18:47:19Z</dcterms:created>
  <dcterms:modified xsi:type="dcterms:W3CDTF">2024-04-29T12:05:02Z</dcterms:modified>
</cp:coreProperties>
</file>