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4" r:id="rId2"/>
    <p:sldId id="296" r:id="rId3"/>
    <p:sldId id="322" r:id="rId4"/>
    <p:sldId id="319" r:id="rId5"/>
    <p:sldId id="326" r:id="rId6"/>
    <p:sldId id="340" r:id="rId7"/>
    <p:sldId id="318" r:id="rId8"/>
    <p:sldId id="324" r:id="rId9"/>
    <p:sldId id="317" r:id="rId10"/>
    <p:sldId id="325" r:id="rId11"/>
    <p:sldId id="320" r:id="rId12"/>
    <p:sldId id="337" r:id="rId13"/>
    <p:sldId id="328" r:id="rId14"/>
    <p:sldId id="341" r:id="rId15"/>
    <p:sldId id="331" r:id="rId16"/>
    <p:sldId id="334" r:id="rId17"/>
    <p:sldId id="329" r:id="rId18"/>
    <p:sldId id="332" r:id="rId19"/>
    <p:sldId id="335" r:id="rId20"/>
    <p:sldId id="330" r:id="rId21"/>
    <p:sldId id="333" r:id="rId22"/>
    <p:sldId id="336" r:id="rId23"/>
    <p:sldId id="338" r:id="rId24"/>
    <p:sldId id="339" r:id="rId25"/>
    <p:sldId id="342" r:id="rId26"/>
    <p:sldId id="293" r:id="rId27"/>
  </p:sldIdLst>
  <p:sldSz cx="9144000" cy="6858000" type="screen4x3"/>
  <p:notesSz cx="9144000" cy="6858000"/>
  <p:defaultTextStyle>
    <a:lvl1pPr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1pPr>
    <a:lvl2pPr indent="3429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2pPr>
    <a:lvl3pPr indent="6858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3pPr>
    <a:lvl4pPr indent="10287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4pPr>
    <a:lvl5pPr indent="13716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5pPr>
    <a:lvl6pPr indent="17145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6pPr>
    <a:lvl7pPr indent="20574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7pPr>
    <a:lvl8pPr indent="24003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8pPr>
    <a:lvl9pPr indent="27432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244D"/>
    <a:srgbClr val="496E9C"/>
    <a:srgbClr val="F68026"/>
    <a:srgbClr val="DD55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93979" autoAdjust="0"/>
  </p:normalViewPr>
  <p:slideViewPr>
    <p:cSldViewPr snapToGrid="0" snapToObjects="1">
      <p:cViewPr varScale="1">
        <p:scale>
          <a:sx n="81" d="100"/>
          <a:sy n="81" d="100"/>
        </p:scale>
        <p:origin x="144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2FF73-3B8F-A544-A0A0-42F2B80C88B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7C57B-DB5A-054E-86C1-F8B7CA83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5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6096149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23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16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3872" y="4835022"/>
            <a:ext cx="9170897" cy="2022977"/>
          </a:xfrm>
          <a:prstGeom prst="rect">
            <a:avLst/>
          </a:prstGeom>
          <a:solidFill>
            <a:srgbClr val="03244D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3872" y="4504664"/>
            <a:ext cx="9170897" cy="250980"/>
          </a:xfrm>
          <a:prstGeom prst="rect">
            <a:avLst/>
          </a:prstGeom>
          <a:solidFill>
            <a:srgbClr val="F68026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6" name="Shape 16"/>
          <p:cNvSpPr>
            <a:spLocks noGrp="1"/>
          </p:cNvSpPr>
          <p:nvPr>
            <p:ph idx="3"/>
          </p:nvPr>
        </p:nvSpPr>
        <p:spPr>
          <a:xfrm>
            <a:off x="3065953" y="0"/>
            <a:ext cx="3016345" cy="4445368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spcBef>
                <a:spcPts val="0"/>
              </a:spcBef>
              <a:buClrTx/>
              <a:buSzTx/>
              <a:buFontTx/>
              <a:buNone/>
              <a:defRPr sz="4000"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7" name="Shape 17"/>
          <p:cNvSpPr>
            <a:spLocks noGrp="1"/>
          </p:cNvSpPr>
          <p:nvPr>
            <p:ph type="title" hasCustomPrompt="1"/>
          </p:nvPr>
        </p:nvSpPr>
        <p:spPr>
          <a:xfrm>
            <a:off x="1138642" y="771440"/>
            <a:ext cx="6883815" cy="602008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500" b="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</a:t>
            </a:r>
            <a:r>
              <a:rPr lang="en-US" sz="3500" b="1" dirty="0">
                <a:solidFill>
                  <a:srgbClr val="03244D"/>
                </a:solidFill>
                <a:uFill>
                  <a:solidFill>
                    <a:srgbClr val="FFFFFF"/>
                  </a:solidFill>
                </a:uFill>
              </a:rPr>
              <a:t>Title</a:t>
            </a:r>
            <a:r>
              <a:rPr sz="3500" b="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Text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67680-594B-D840-9ADC-D8DEC3EE94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5" y="5349498"/>
            <a:ext cx="3410716" cy="9055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C4651F-8670-FB4C-A9BD-84037B1B4C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854" y="5546689"/>
            <a:ext cx="3064784" cy="637233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 Text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742950" indent="-285750">
              <a:spcBef>
                <a:spcPts val="600"/>
              </a:spcBef>
              <a:buChar char="–"/>
              <a:defRPr sz="2800"/>
            </a:lvl2pPr>
            <a:lvl3pPr marL="1143000" indent="-228600">
              <a:spcBef>
                <a:spcPts val="500"/>
              </a:spcBef>
              <a:defRPr sz="2400"/>
            </a:lvl3pPr>
            <a:lvl4pPr marL="1600200" indent="-228600">
              <a:spcBef>
                <a:spcPts val="400"/>
              </a:spcBef>
              <a:buChar char="–"/>
              <a:defRPr sz="2000"/>
            </a:lvl4pPr>
            <a:lvl5pPr marL="2057400" indent="-228600">
              <a:spcBef>
                <a:spcPts val="400"/>
              </a:spcBef>
              <a:buChar char="»"/>
              <a:defRPr sz="2000"/>
            </a:lvl5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215191"/>
            <a:ext cx="4038600" cy="5257802"/>
          </a:xfrm>
          <a:prstGeom prst="rect">
            <a:avLst/>
          </a:prstGeom>
        </p:spPr>
        <p:txBody>
          <a:bodyPr/>
          <a:lstStyle>
            <a:lvl2pPr marL="742950" indent="-285750">
              <a:spcBef>
                <a:spcPts val="600"/>
              </a:spcBef>
              <a:buChar char="–"/>
              <a:defRPr sz="2800"/>
            </a:lvl2pPr>
            <a:lvl3pPr marL="1143000" indent="-228600">
              <a:spcBef>
                <a:spcPts val="500"/>
              </a:spcBef>
              <a:defRPr sz="2400"/>
            </a:lvl3pPr>
            <a:lvl4pPr marL="1600200" indent="-228600">
              <a:spcBef>
                <a:spcPts val="400"/>
              </a:spcBef>
              <a:buChar char="–"/>
              <a:defRPr sz="2000"/>
            </a:lvl4pPr>
            <a:lvl5pPr marL="2057400" indent="-228600">
              <a:spcBef>
                <a:spcPts val="400"/>
              </a:spcBef>
              <a:buChar char="»"/>
              <a:defRPr sz="2000"/>
            </a:lvl5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 Text</a:t>
            </a:r>
          </a:p>
        </p:txBody>
      </p:sp>
      <p:sp>
        <p:nvSpPr>
          <p:cNvPr id="4" name="Shape 23"/>
          <p:cNvSpPr>
            <a:spLocks noGrp="1"/>
          </p:cNvSpPr>
          <p:nvPr>
            <p:ph type="body" idx="10"/>
          </p:nvPr>
        </p:nvSpPr>
        <p:spPr>
          <a:xfrm>
            <a:off x="4495800" y="1224814"/>
            <a:ext cx="4038600" cy="5257802"/>
          </a:xfrm>
          <a:prstGeom prst="rect">
            <a:avLst/>
          </a:prstGeom>
        </p:spPr>
        <p:txBody>
          <a:bodyPr/>
          <a:lstStyle>
            <a:lvl2pPr marL="742950" indent="-285750">
              <a:spcBef>
                <a:spcPts val="600"/>
              </a:spcBef>
              <a:buChar char="–"/>
              <a:defRPr sz="2800"/>
            </a:lvl2pPr>
            <a:lvl3pPr marL="1143000" indent="-228600">
              <a:spcBef>
                <a:spcPts val="500"/>
              </a:spcBef>
              <a:defRPr sz="2400"/>
            </a:lvl3pPr>
            <a:lvl4pPr marL="1600200" indent="-228600">
              <a:spcBef>
                <a:spcPts val="400"/>
              </a:spcBef>
              <a:buChar char="–"/>
              <a:defRPr sz="2000"/>
            </a:lvl4pPr>
            <a:lvl5pPr marL="2057400" indent="-228600">
              <a:spcBef>
                <a:spcPts val="400"/>
              </a:spcBef>
              <a:buChar char="»"/>
              <a:defRPr sz="2000"/>
            </a:lvl5pPr>
          </a:lstStyle>
          <a:p>
            <a:pPr lvl="0"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800" dirty="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 Text</a:t>
            </a:r>
          </a:p>
        </p:txBody>
      </p:sp>
      <p:sp>
        <p:nvSpPr>
          <p:cNvPr id="4" name="Shape 23"/>
          <p:cNvSpPr>
            <a:spLocks noGrp="1"/>
          </p:cNvSpPr>
          <p:nvPr>
            <p:ph type="body" idx="10"/>
          </p:nvPr>
        </p:nvSpPr>
        <p:spPr>
          <a:xfrm>
            <a:off x="4495800" y="1224818"/>
            <a:ext cx="4038600" cy="5257802"/>
          </a:xfrm>
          <a:prstGeom prst="rect">
            <a:avLst/>
          </a:prstGeom>
        </p:spPr>
        <p:txBody>
          <a:bodyPr/>
          <a:lstStyle>
            <a:lvl2pPr marL="742950" indent="-285750">
              <a:spcBef>
                <a:spcPts val="600"/>
              </a:spcBef>
              <a:buChar char="–"/>
              <a:defRPr sz="2800"/>
            </a:lvl2pPr>
            <a:lvl3pPr marL="1143000" indent="-228600">
              <a:spcBef>
                <a:spcPts val="500"/>
              </a:spcBef>
              <a:defRPr sz="2400"/>
            </a:lvl3pPr>
            <a:lvl4pPr marL="1600200" indent="-228600">
              <a:spcBef>
                <a:spcPts val="400"/>
              </a:spcBef>
              <a:buChar char="–"/>
              <a:defRPr sz="2000"/>
            </a:lvl4pPr>
            <a:lvl5pPr marL="2057400" indent="-228600">
              <a:spcBef>
                <a:spcPts val="400"/>
              </a:spcBef>
              <a:buChar char="»"/>
              <a:defRPr sz="2000"/>
            </a:lvl5pPr>
          </a:lstStyle>
          <a:p>
            <a:pPr lvl="0"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800" dirty="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Body Level Five</a:t>
            </a:r>
          </a:p>
        </p:txBody>
      </p:sp>
      <p:sp>
        <p:nvSpPr>
          <p:cNvPr id="5" name="Shape 23"/>
          <p:cNvSpPr>
            <a:spLocks noGrp="1"/>
          </p:cNvSpPr>
          <p:nvPr>
            <p:ph type="body" idx="11"/>
          </p:nvPr>
        </p:nvSpPr>
        <p:spPr>
          <a:xfrm>
            <a:off x="457200" y="1224818"/>
            <a:ext cx="4038600" cy="5257802"/>
          </a:xfrm>
          <a:prstGeom prst="rect">
            <a:avLst/>
          </a:prstGeom>
        </p:spPr>
        <p:txBody>
          <a:bodyPr/>
          <a:lstStyle>
            <a:lvl2pPr marL="742950" indent="-285750">
              <a:spcBef>
                <a:spcPts val="600"/>
              </a:spcBef>
              <a:buChar char="–"/>
              <a:defRPr sz="2800"/>
            </a:lvl2pPr>
            <a:lvl3pPr marL="1143000" indent="-228600">
              <a:spcBef>
                <a:spcPts val="500"/>
              </a:spcBef>
              <a:defRPr sz="2400"/>
            </a:lvl3pPr>
            <a:lvl4pPr marL="1600200" indent="-228600">
              <a:spcBef>
                <a:spcPts val="400"/>
              </a:spcBef>
              <a:buChar char="–"/>
              <a:defRPr sz="2000"/>
            </a:lvl4pPr>
            <a:lvl5pPr marL="2057400" indent="-228600">
              <a:spcBef>
                <a:spcPts val="400"/>
              </a:spcBef>
              <a:buChar char="»"/>
              <a:defRPr sz="2000"/>
            </a:lvl5pPr>
          </a:lstStyle>
          <a:p>
            <a:pPr lvl="0"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800" dirty="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3244D"/>
                </a:solidFill>
                <a:uFill>
                  <a:solidFill>
                    <a:srgbClr val="143D66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500" b="1" dirty="0">
                <a:solidFill>
                  <a:srgbClr val="143D66"/>
                </a:solidFill>
                <a:uFill>
                  <a:solidFill>
                    <a:srgbClr val="143D66"/>
                  </a:solidFill>
                </a:uFill>
              </a:rPr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9A9A9A"/>
              </a:buClr>
              <a:buSzTx/>
              <a:buFont typeface="Calibri"/>
              <a:buNone/>
              <a:defRPr sz="3000">
                <a:solidFill>
                  <a:srgbClr val="496E9C"/>
                </a:solidFill>
                <a:uFill>
                  <a:solidFill>
                    <a:srgbClr val="9A9A9A"/>
                  </a:solidFill>
                </a:uFill>
              </a:defRPr>
            </a:lvl1pPr>
            <a:lvl2pPr marL="457200" indent="0" algn="ctr">
              <a:spcBef>
                <a:spcPts val="600"/>
              </a:spcBef>
              <a:buClr>
                <a:srgbClr val="9A9A9A"/>
              </a:buClr>
              <a:buSzTx/>
              <a:buFont typeface="Calibri"/>
              <a:buNone/>
              <a:defRPr sz="2800">
                <a:solidFill>
                  <a:srgbClr val="496E9C"/>
                </a:solidFill>
                <a:uFill>
                  <a:solidFill>
                    <a:srgbClr val="9A9A9A"/>
                  </a:solidFill>
                </a:uFill>
              </a:defRPr>
            </a:lvl2pPr>
            <a:lvl3pPr marL="914400" indent="0" algn="ctr">
              <a:spcBef>
                <a:spcPts val="500"/>
              </a:spcBef>
              <a:buClr>
                <a:srgbClr val="9A9A9A"/>
              </a:buClr>
              <a:buSzTx/>
              <a:buFont typeface="Calibri"/>
              <a:buNone/>
              <a:defRPr sz="2400">
                <a:solidFill>
                  <a:srgbClr val="496E9C"/>
                </a:solidFill>
                <a:uFill>
                  <a:solidFill>
                    <a:srgbClr val="9A9A9A"/>
                  </a:solidFill>
                </a:uFill>
              </a:defRPr>
            </a:lvl3pPr>
            <a:lvl4pPr marL="1371600" indent="0" algn="ctr">
              <a:spcBef>
                <a:spcPts val="400"/>
              </a:spcBef>
              <a:buClr>
                <a:srgbClr val="9A9A9A"/>
              </a:buClr>
              <a:buSzTx/>
              <a:buFont typeface="Calibri"/>
              <a:buNone/>
              <a:defRPr sz="2000">
                <a:solidFill>
                  <a:srgbClr val="496E9C"/>
                </a:solidFill>
                <a:uFill>
                  <a:solidFill>
                    <a:srgbClr val="9A9A9A"/>
                  </a:solidFill>
                </a:uFill>
              </a:defRPr>
            </a:lvl4pPr>
            <a:lvl5pPr marL="1828800" indent="0" algn="ctr">
              <a:spcBef>
                <a:spcPts val="400"/>
              </a:spcBef>
              <a:buClr>
                <a:srgbClr val="9A9A9A"/>
              </a:buClr>
              <a:buSzTx/>
              <a:buFont typeface="Calibri"/>
              <a:buNone/>
              <a:defRPr sz="2000">
                <a:solidFill>
                  <a:srgbClr val="496E9C"/>
                </a:solidFill>
                <a:uFill>
                  <a:solidFill>
                    <a:srgbClr val="9A9A9A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 dirty="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 dirty="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3872" y="0"/>
            <a:ext cx="9170897" cy="1031960"/>
          </a:xfrm>
          <a:prstGeom prst="rect">
            <a:avLst/>
          </a:prstGeom>
          <a:solidFill>
            <a:srgbClr val="03244D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dirty="0"/>
          </a:p>
        </p:txBody>
      </p:sp>
      <p:sp>
        <p:nvSpPr>
          <p:cNvPr id="3" name="Shape 3"/>
          <p:cNvSpPr/>
          <p:nvPr/>
        </p:nvSpPr>
        <p:spPr>
          <a:xfrm>
            <a:off x="-3872" y="1088660"/>
            <a:ext cx="9170897" cy="124744"/>
          </a:xfrm>
          <a:prstGeom prst="rect">
            <a:avLst/>
          </a:prstGeom>
          <a:solidFill>
            <a:srgbClr val="F68026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225310" y="-258353"/>
            <a:ext cx="5822973" cy="114300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b"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457200" y="1224824"/>
            <a:ext cx="8229600" cy="5257802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2pPr marL="742950" indent="-285750">
              <a:spcBef>
                <a:spcPts val="600"/>
              </a:spcBef>
              <a:buChar char="–"/>
              <a:defRPr sz="2800"/>
            </a:lvl2pPr>
            <a:lvl3pPr marL="1143000" indent="-228600">
              <a:spcBef>
                <a:spcPts val="500"/>
              </a:spcBef>
              <a:defRPr sz="2400"/>
            </a:lvl3pPr>
            <a:lvl4pPr marL="1600200" indent="-228600">
              <a:spcBef>
                <a:spcPts val="400"/>
              </a:spcBef>
              <a:buChar char="–"/>
              <a:defRPr sz="2000"/>
            </a:lvl4pPr>
            <a:lvl5pPr marL="2057400" indent="-228600">
              <a:spcBef>
                <a:spcPts val="400"/>
              </a:spcBef>
              <a:buChar char="»"/>
              <a:defRPr sz="2000"/>
            </a:lvl5pPr>
          </a:lstStyle>
          <a:p>
            <a:pPr lvl="0"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800" dirty="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Body Level Five</a:t>
            </a:r>
            <a:endParaRPr lang="en-US" sz="2000" dirty="0">
              <a:uFill>
                <a:solidFill/>
              </a:uFill>
            </a:endParaRPr>
          </a:p>
          <a:p>
            <a:pPr lvl="5">
              <a:defRPr sz="1800">
                <a:uFillTx/>
              </a:defRPr>
            </a:pPr>
            <a:endParaRPr sz="2000" dirty="0">
              <a:uFill>
                <a:solidFill/>
              </a:uFill>
            </a:endParaRPr>
          </a:p>
        </p:txBody>
      </p:sp>
      <p:pic>
        <p:nvPicPr>
          <p:cNvPr id="10" name="Picture 9" descr="gavlablogoMAINcarSatLargeLinesNoOrb_DigMedia.pdf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785" y="6126536"/>
            <a:ext cx="1272560" cy="6179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A04406-56D9-B540-B36C-10EC095291F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462" y="221956"/>
            <a:ext cx="2066411" cy="5486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2" r:id="rId6"/>
  </p:sldLayoutIdLst>
  <p:transition spd="med"/>
  <p:hf hdr="0" dt="0"/>
  <p:txStyles>
    <p:titleStyle>
      <a:lvl1pPr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1pPr>
      <a:lvl2pPr indent="2286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2pPr>
      <a:lvl3pPr indent="4572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3pPr>
      <a:lvl4pPr indent="6858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4pPr>
      <a:lvl5pPr indent="9144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5pPr>
      <a:lvl6pPr indent="11430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6pPr>
      <a:lvl7pPr indent="13716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7pPr>
      <a:lvl8pPr indent="16002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8pPr>
      <a:lvl9pPr indent="18288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9pPr>
    </p:titleStyle>
    <p:bodyStyle>
      <a:lvl1pPr marL="342900" indent="-34290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3200">
          <a:solidFill>
            <a:srgbClr val="03244D"/>
          </a:solidFill>
          <a:uFill>
            <a:solidFill/>
          </a:uFill>
          <a:latin typeface="+mn-lt"/>
          <a:ea typeface="+mn-ea"/>
          <a:cs typeface="+mn-cs"/>
          <a:sym typeface="Calibri"/>
        </a:defRPr>
      </a:lvl1pPr>
      <a:lvl2pPr marL="783771" indent="-326571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3200">
          <a:solidFill>
            <a:srgbClr val="03244D"/>
          </a:solidFill>
          <a:uFill>
            <a:solidFill/>
          </a:uFill>
          <a:latin typeface="+mn-lt"/>
          <a:ea typeface="+mn-ea"/>
          <a:cs typeface="+mn-cs"/>
          <a:sym typeface="Calibri"/>
        </a:defRPr>
      </a:lvl2pPr>
      <a:lvl3pPr marL="1219200" indent="-30480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3200">
          <a:solidFill>
            <a:srgbClr val="03244D"/>
          </a:solidFill>
          <a:uFill>
            <a:solidFill/>
          </a:uFill>
          <a:latin typeface="+mn-lt"/>
          <a:ea typeface="+mn-ea"/>
          <a:cs typeface="+mn-cs"/>
          <a:sym typeface="Calibri"/>
        </a:defRPr>
      </a:lvl3pPr>
      <a:lvl4pPr marL="1737360" indent="-36576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3200">
          <a:solidFill>
            <a:srgbClr val="03244D"/>
          </a:solidFill>
          <a:uFill>
            <a:solidFill/>
          </a:uFill>
          <a:latin typeface="+mn-lt"/>
          <a:ea typeface="+mn-ea"/>
          <a:cs typeface="+mn-cs"/>
          <a:sym typeface="Calibri"/>
        </a:defRPr>
      </a:lvl4pPr>
      <a:lvl5pPr marL="2194560" indent="-36576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3200">
          <a:solidFill>
            <a:srgbClr val="03244D"/>
          </a:solidFill>
          <a:uFill>
            <a:solidFill/>
          </a:uFill>
          <a:latin typeface="+mn-lt"/>
          <a:ea typeface="+mn-ea"/>
          <a:cs typeface="+mn-cs"/>
          <a:sym typeface="Calibri"/>
        </a:defRPr>
      </a:lvl5pPr>
      <a:lvl6pPr marL="2451100" indent="0" defTabSz="457200">
        <a:spcBef>
          <a:spcPts val="700"/>
        </a:spcBef>
        <a:buClr>
          <a:srgbClr val="000000"/>
        </a:buClr>
        <a:buSzPct val="171000"/>
        <a:buFont typeface="Arial"/>
        <a:buNone/>
        <a:defRPr sz="1800">
          <a:solidFill>
            <a:srgbClr val="03244D"/>
          </a:solidFill>
          <a:uFill>
            <a:solidFill/>
          </a:uFill>
          <a:latin typeface="+mn-lt"/>
          <a:ea typeface="+mn-ea"/>
          <a:cs typeface="+mn-cs"/>
          <a:sym typeface="Calibri"/>
        </a:defRPr>
      </a:lvl6pPr>
      <a:lvl7pPr marL="3721100" indent="-914400" defTabSz="457200">
        <a:spcBef>
          <a:spcPts val="700"/>
        </a:spcBef>
        <a:buClr>
          <a:srgbClr val="000000"/>
        </a:buClr>
        <a:buSzPct val="171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7pPr>
      <a:lvl8pPr marL="4076700" indent="-914400" defTabSz="457200">
        <a:spcBef>
          <a:spcPts val="700"/>
        </a:spcBef>
        <a:buClr>
          <a:srgbClr val="000000"/>
        </a:buClr>
        <a:buSzPct val="171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8pPr>
      <a:lvl9pPr marL="4432300" indent="-914400" defTabSz="457200">
        <a:spcBef>
          <a:spcPts val="700"/>
        </a:spcBef>
        <a:buClr>
          <a:srgbClr val="000000"/>
        </a:buClr>
        <a:buSzPct val="171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1pPr>
      <a:lvl2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2pPr>
      <a:lvl3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3pPr>
      <a:lvl4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4pPr>
      <a:lvl5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5pPr>
      <a:lvl6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6pPr>
      <a:lvl7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7pPr>
      <a:lvl8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8pPr>
      <a:lvl9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3390/s141120008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8098" y="481716"/>
            <a:ext cx="8843554" cy="1635132"/>
          </a:xfrm>
        </p:spPr>
        <p:txBody>
          <a:bodyPr/>
          <a:lstStyle/>
          <a:p>
            <a:r>
              <a:rPr lang="en-US" sz="3200" dirty="0">
                <a:solidFill>
                  <a:srgbClr val="03244D"/>
                </a:solidFill>
              </a:rPr>
              <a:t>An AHRS Particle Filter Compared to Conventional Estimation Techniques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52348" y="3192110"/>
            <a:ext cx="8843554" cy="473779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b"/>
          <a:lstStyle>
            <a:lvl1pPr algn="ctr" defTabSz="457200">
              <a:def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1pPr>
            <a:lvl2pPr indent="228600" defTabSz="457200">
              <a:def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2pPr>
            <a:lvl3pPr indent="457200" defTabSz="457200">
              <a:def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3pPr>
            <a:lvl4pPr indent="685800" defTabSz="457200">
              <a:def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4pPr>
            <a:lvl5pPr indent="914400" defTabSz="457200">
              <a:def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5pPr>
            <a:lvl6pPr indent="1143000" defTabSz="457200">
              <a:def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6pPr>
            <a:lvl7pPr indent="1371600" defTabSz="457200">
              <a:def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7pPr>
            <a:lvl8pPr indent="1600200" defTabSz="457200">
              <a:def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8pPr>
            <a:lvl9pPr indent="1828800" defTabSz="457200">
              <a:def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buClrTx/>
              <a:buFontTx/>
            </a:pPr>
            <a:r>
              <a:rPr lang="en-US" sz="2600" dirty="0">
                <a:solidFill>
                  <a:srgbClr val="496E9C"/>
                </a:solidFill>
              </a:rPr>
              <a:t>Nicholas Ott &amp; Tanner Koza</a:t>
            </a: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152348" y="3715077"/>
            <a:ext cx="8843554" cy="815133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b"/>
          <a:lstStyle>
            <a:lvl1pPr algn="ctr" defTabSz="457200">
              <a:def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1pPr>
            <a:lvl2pPr indent="228600" defTabSz="457200">
              <a:def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2pPr>
            <a:lvl3pPr indent="457200" defTabSz="457200">
              <a:def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3pPr>
            <a:lvl4pPr indent="685800" defTabSz="457200">
              <a:def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4pPr>
            <a:lvl5pPr indent="914400" defTabSz="457200">
              <a:def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5pPr>
            <a:lvl6pPr indent="1143000" defTabSz="457200">
              <a:def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6pPr>
            <a:lvl7pPr indent="1371600" defTabSz="457200">
              <a:def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7pPr>
            <a:lvl8pPr indent="1600200" defTabSz="457200">
              <a:def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8pPr>
            <a:lvl9pPr indent="1828800" defTabSz="457200">
              <a:def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buClrTx/>
              <a:buFontTx/>
            </a:pPr>
            <a:r>
              <a:rPr lang="en-US" sz="2400" dirty="0">
                <a:solidFill>
                  <a:srgbClr val="496E9C"/>
                </a:solidFill>
              </a:rPr>
              <a:t>MECH 7710 - Dr. Scott Martin</a:t>
            </a:r>
          </a:p>
          <a:p>
            <a:pPr>
              <a:buClrTx/>
              <a:buFontTx/>
            </a:pPr>
            <a:r>
              <a:rPr lang="en-US" sz="2400" dirty="0">
                <a:solidFill>
                  <a:srgbClr val="496E9C"/>
                </a:solidFill>
              </a:rPr>
              <a:t>6 May 2022</a:t>
            </a:r>
          </a:p>
        </p:txBody>
      </p:sp>
    </p:spTree>
    <p:extLst>
      <p:ext uri="{BB962C8B-B14F-4D97-AF65-F5344CB8AC3E}">
        <p14:creationId xmlns:p14="http://schemas.microsoft.com/office/powerpoint/2010/main" val="403821860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DE20-F142-44DA-A9FF-38C205C36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9F942-B488-47F9-B005-1F090C9C1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215191"/>
            <a:ext cx="8361947" cy="1612230"/>
          </a:xfrm>
        </p:spPr>
        <p:txBody>
          <a:bodyPr/>
          <a:lstStyle/>
          <a:p>
            <a:r>
              <a:rPr lang="en-US" dirty="0"/>
              <a:t>Propagated Quaternion and Measured Quaternion used to calculate two direction cosine matrices: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1BE573-CB40-4221-940A-CD34D82BF284}"/>
                  </a:ext>
                </a:extLst>
              </p:cNvPr>
              <p:cNvSpPr txBox="1"/>
              <p:nvPr/>
            </p:nvSpPr>
            <p:spPr>
              <a:xfrm>
                <a:off x="84222" y="2931222"/>
                <a:ext cx="8602579" cy="11230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𝐷𝐶𝑀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𝑤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2(</m:t>
                                </m:r>
                                <m:sSub>
                                  <m:sSub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𝑤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2(</m:t>
                                </m:r>
                                <m:sSub>
                                  <m:sSub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𝑤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2(</m:t>
                                </m:r>
                                <m:sSub>
                                  <m:sSub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𝑤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)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𝑤</m:t>
                                    </m:r>
                                  </m:sub>
                                  <m:sup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2(</m:t>
                                </m:r>
                                <m:sSub>
                                  <m:sSub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𝑤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2(</m:t>
                                </m:r>
                                <m:sSub>
                                  <m:sSub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𝑤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2(</m:t>
                                </m:r>
                                <m:sSub>
                                  <m:sSub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𝑤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)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𝑤</m:t>
                                    </m:r>
                                  </m:sub>
                                  <m:sup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1BE573-CB40-4221-940A-CD34D82BF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2" y="2931222"/>
                <a:ext cx="8602579" cy="11230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F6F147-1E73-4E9B-B8F5-DF4CE5BED76C}"/>
                  </a:ext>
                </a:extLst>
              </p:cNvPr>
              <p:cNvSpPr txBox="1"/>
              <p:nvPr/>
            </p:nvSpPr>
            <p:spPr>
              <a:xfrm>
                <a:off x="986589" y="4539045"/>
                <a:ext cx="7471611" cy="11037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𝛿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𝐷𝐶𝑀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𝐷𝐶𝑀</m:t>
                          </m:r>
                        </m:e>
                      </m:acc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𝐷𝐶𝑀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endParaRPr>
              </a:p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𝐿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Calibri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18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>
                                            <a:solidFill>
                                              <a:srgbClr val="000000"/>
                                            </a:solidFill>
                                          </a:u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8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>
                                            <a:solidFill>
                                              <a:srgbClr val="000000"/>
                                            </a:solidFill>
                                          </a:u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Calibri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kumimoji="0" lang="en-US" sz="18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>
                                            <a:solidFill>
                                              <a:srgbClr val="000000"/>
                                            </a:solidFill>
                                          </a:u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Calibri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∗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Calibri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18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>
                                            <a:solidFill>
                                              <a:srgbClr val="000000"/>
                                            </a:solidFill>
                                          </a:u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8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>
                                            <a:solidFill>
                                              <a:srgbClr val="000000"/>
                                            </a:solidFill>
                                          </a:u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Calibri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kumimoji="0" lang="en-US" sz="18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>
                                            <a:solidFill>
                                              <a:srgbClr val="000000"/>
                                            </a:solidFill>
                                          </a:u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Calibri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∗|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Calibri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Calibri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Calibri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F6F147-1E73-4E9B-B8F5-DF4CE5BED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589" y="4539045"/>
                <a:ext cx="7471611" cy="1103764"/>
              </a:xfrm>
              <a:prstGeom prst="rect">
                <a:avLst/>
              </a:prstGeom>
              <a:blipFill>
                <a:blip r:embed="rId3"/>
                <a:stretch>
                  <a:fillRect t="-55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927844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Resampling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0" y="1224814"/>
            <a:ext cx="9144000" cy="3984860"/>
          </a:xfrm>
        </p:spPr>
        <p:txBody>
          <a:bodyPr/>
          <a:lstStyle/>
          <a:p>
            <a:r>
              <a:rPr lang="en-US" dirty="0"/>
              <a:t>Select with Replacement</a:t>
            </a:r>
          </a:p>
          <a:p>
            <a:pPr lvl="1"/>
            <a:r>
              <a:rPr lang="en-US" dirty="0"/>
              <a:t>Particle Weights compared to a unit uniform distribution</a:t>
            </a:r>
          </a:p>
          <a:p>
            <a:pPr lvl="1"/>
            <a:r>
              <a:rPr lang="en-US" dirty="0"/>
              <a:t>When the sequential sum of particle weights is greater than a random number pulled from uniform distribution, the most recent particle in the sequential sum replaces all particles between it and the previous acceptable particle</a:t>
            </a:r>
          </a:p>
          <a:p>
            <a:pPr lvl="1"/>
            <a:r>
              <a:rPr lang="en-US" dirty="0"/>
              <a:t>Effective Sample Size threshold was full particle population (resample every step)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5BCFC-1431-2646-BCB0-E55931E8E7EE}"/>
              </a:ext>
            </a:extLst>
          </p:cNvPr>
          <p:cNvSpPr txBox="1"/>
          <p:nvPr/>
        </p:nvSpPr>
        <p:spPr>
          <a:xfrm>
            <a:off x="309282" y="6332029"/>
            <a:ext cx="21961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fld id="{288D6070-184F-0241-B647-1A39CF33618C}" type="slidenum">
              <a:rPr kumimoji="0" 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11</a:t>
            </a:fld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91256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66073A-9092-6E45-9971-DE7A9FF0588F}"/>
              </a:ext>
            </a:extLst>
          </p:cNvPr>
          <p:cNvSpPr txBox="1"/>
          <p:nvPr/>
        </p:nvSpPr>
        <p:spPr>
          <a:xfrm>
            <a:off x="309282" y="6332029"/>
            <a:ext cx="21961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fld id="{288D6070-184F-0241-B647-1A39CF33618C}" type="slidenum">
              <a:rPr kumimoji="0" 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12</a:t>
            </a:fld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911332-BDD5-486E-86AD-14F9F14F59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4496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310" y="-258353"/>
            <a:ext cx="6127643" cy="1143001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0" y="1224814"/>
            <a:ext cx="9144000" cy="3984860"/>
          </a:xfrm>
        </p:spPr>
        <p:txBody>
          <a:bodyPr/>
          <a:lstStyle/>
          <a:p>
            <a:r>
              <a:rPr lang="en-US" dirty="0"/>
              <a:t>We decided to compare the performance of our particle filter with two other AHRS</a:t>
            </a:r>
          </a:p>
          <a:p>
            <a:pPr lvl="1"/>
            <a:r>
              <a:rPr lang="en-US" dirty="0"/>
              <a:t>Multiplicative Extended Kalman Filter (MEKF)</a:t>
            </a:r>
          </a:p>
          <a:p>
            <a:pPr lvl="1"/>
            <a:r>
              <a:rPr lang="en-US" dirty="0"/>
              <a:t>Madgwick Filter</a:t>
            </a:r>
          </a:p>
          <a:p>
            <a:r>
              <a:rPr lang="en-US" dirty="0"/>
              <a:t>These were plotted against the internal Kalman Filter provided by the VectorNav IMUs used for data collection</a:t>
            </a:r>
          </a:p>
          <a:p>
            <a:pPr lvl="1"/>
            <a:r>
              <a:rPr lang="en-US" dirty="0"/>
              <a:t>We considered this attitude solution to be truth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5BCFC-1431-2646-BCB0-E55931E8E7EE}"/>
              </a:ext>
            </a:extLst>
          </p:cNvPr>
          <p:cNvSpPr txBox="1"/>
          <p:nvPr/>
        </p:nvSpPr>
        <p:spPr>
          <a:xfrm>
            <a:off x="309282" y="6332029"/>
            <a:ext cx="21961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fld id="{288D6070-184F-0241-B647-1A39CF33618C}" type="slidenum">
              <a:rPr kumimoji="0" 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13</a:t>
            </a:fld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014252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310" y="-258353"/>
            <a:ext cx="6127643" cy="1143001"/>
          </a:xfrm>
        </p:spPr>
        <p:txBody>
          <a:bodyPr/>
          <a:lstStyle/>
          <a:p>
            <a:r>
              <a:rPr lang="en-US" dirty="0"/>
              <a:t>Short Dynamic (SD) Data 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0" y="1224814"/>
            <a:ext cx="9144000" cy="3984860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5BCFC-1431-2646-BCB0-E55931E8E7EE}"/>
              </a:ext>
            </a:extLst>
          </p:cNvPr>
          <p:cNvSpPr txBox="1"/>
          <p:nvPr/>
        </p:nvSpPr>
        <p:spPr>
          <a:xfrm>
            <a:off x="309282" y="6332029"/>
            <a:ext cx="21961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fld id="{288D6070-184F-0241-B647-1A39CF33618C}" type="slidenum">
              <a:rPr kumimoji="0" 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14</a:t>
            </a:fld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E0FA57-CECE-4C59-875B-F491562D4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5"/>
          <a:stretch/>
        </p:blipFill>
        <p:spPr>
          <a:xfrm>
            <a:off x="-920641" y="1302829"/>
            <a:ext cx="10985281" cy="477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1249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 Particle Filter Data Error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0" y="1224814"/>
            <a:ext cx="9144000" cy="3984860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5BCFC-1431-2646-BCB0-E55931E8E7EE}"/>
              </a:ext>
            </a:extLst>
          </p:cNvPr>
          <p:cNvSpPr txBox="1"/>
          <p:nvPr/>
        </p:nvSpPr>
        <p:spPr>
          <a:xfrm>
            <a:off x="309282" y="6332029"/>
            <a:ext cx="21961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fld id="{288D6070-184F-0241-B647-1A39CF33618C}" type="slidenum">
              <a:rPr kumimoji="0" 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15</a:t>
            </a:fld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D9F6EF-DACF-4A16-B6ED-BC88F8CE83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92"/>
          <a:stretch/>
        </p:blipFill>
        <p:spPr>
          <a:xfrm>
            <a:off x="-920641" y="1302829"/>
            <a:ext cx="10985281" cy="476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7424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C53C6-E16E-4D3F-87FC-CB37B533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Quantified Error Comparison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3933129-D45A-4CBD-A649-BCBD08700CCD}"/>
                  </a:ext>
                </a:extLst>
              </p:cNvPr>
              <p:cNvSpPr>
                <a:spLocks noGrp="1"/>
              </p:cNvSpPr>
              <p:nvPr>
                <p:ph type="body" idx="10"/>
              </p:nvPr>
            </p:nvSpPr>
            <p:spPr/>
            <p:txBody>
              <a:bodyPr/>
              <a:lstStyle/>
              <a:p>
                <a:r>
                  <a:rPr lang="en-US" dirty="0"/>
                  <a:t>MEKF (SD Data)</a:t>
                </a:r>
              </a:p>
              <a:p>
                <a:pPr lvl="1" algn="l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𝑅𝑀𝑆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𝑦𝑎𝑤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52.8 </m:t>
                    </m:r>
                  </m:oMath>
                </a14:m>
                <a:r>
                  <a:rPr lang="en-US" sz="2000" i="1" dirty="0"/>
                  <a:t>degs</a:t>
                </a:r>
                <a:endParaRPr lang="en-US" sz="2400" i="1" dirty="0"/>
              </a:p>
              <a:p>
                <a:pPr lvl="1" algn="l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𝑅𝑀𝑆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𝑝𝑖𝑡𝑐h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i="1" dirty="0"/>
                  <a:t>degs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lvl="1" algn="l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𝑅𝑀𝑆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𝑟𝑜𝑙𝑙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sz="2000" i="1" dirty="0"/>
                  <a:t>degs</a:t>
                </a:r>
                <a:endParaRPr lang="en-US" sz="20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3933129-D45A-4CBD-A649-BCBD08700C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0"/>
              </p:nvPr>
            </p:nvSpPr>
            <p:spPr>
              <a:blipFill>
                <a:blip r:embed="rId2"/>
                <a:stretch>
                  <a:fillRect l="-4834" t="-1624" r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CC22ED8-E7E1-4466-9374-B20CDC484D2D}"/>
                  </a:ext>
                </a:extLst>
              </p:cNvPr>
              <p:cNvSpPr>
                <a:spLocks noGrp="1"/>
              </p:cNvSpPr>
              <p:nvPr>
                <p:ph type="body" idx="11"/>
              </p:nvPr>
            </p:nvSpPr>
            <p:spPr/>
            <p:txBody>
              <a:bodyPr/>
              <a:lstStyle/>
              <a:p>
                <a:pPr algn="l"/>
                <a:r>
                  <a:rPr lang="en-US" dirty="0"/>
                  <a:t>Particle Filter (SD Data)</a:t>
                </a:r>
              </a:p>
              <a:p>
                <a:pPr lvl="1" algn="l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𝑅𝑀𝑆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𝑦𝑎𝑤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=33.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1" dirty="0"/>
                  <a:t>degs</a:t>
                </a:r>
              </a:p>
              <a:p>
                <a:pPr lvl="1" algn="l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𝑅𝑀𝑆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𝑝𝑖𝑡𝑐h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=3.9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i="1" dirty="0"/>
                  <a:t>degs</a:t>
                </a: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lvl="1" algn="l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𝑅𝑀𝑆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𝑟𝑜𝑙𝑙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=6.9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sz="2000" i="1" dirty="0"/>
                  <a:t>degs</a:t>
                </a:r>
                <a:endParaRPr lang="en-US" sz="2000" b="0" dirty="0"/>
              </a:p>
              <a:p>
                <a:pPr marL="457200" lvl="1" indent="0" algn="l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CC22ED8-E7E1-4466-9374-B20CDC484D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1"/>
              </p:nvPr>
            </p:nvSpPr>
            <p:spPr>
              <a:blipFill>
                <a:blip r:embed="rId3"/>
                <a:stretch>
                  <a:fillRect l="-4827" t="-1624" r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74329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310" y="-258353"/>
            <a:ext cx="6053216" cy="1143001"/>
          </a:xfrm>
        </p:spPr>
        <p:txBody>
          <a:bodyPr/>
          <a:lstStyle/>
          <a:p>
            <a:r>
              <a:rPr lang="en-US" dirty="0"/>
              <a:t>Long Dynamic (LD) Data 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0" y="1224814"/>
            <a:ext cx="9144000" cy="3984860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5BCFC-1431-2646-BCB0-E55931E8E7EE}"/>
              </a:ext>
            </a:extLst>
          </p:cNvPr>
          <p:cNvSpPr txBox="1"/>
          <p:nvPr/>
        </p:nvSpPr>
        <p:spPr>
          <a:xfrm>
            <a:off x="309282" y="6332029"/>
            <a:ext cx="21961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fld id="{288D6070-184F-0241-B647-1A39CF33618C}" type="slidenum">
              <a:rPr kumimoji="0" 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17</a:t>
            </a:fld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823A93-CE70-459F-845B-A42E45E76A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5"/>
          <a:stretch/>
        </p:blipFill>
        <p:spPr>
          <a:xfrm>
            <a:off x="-920641" y="1302829"/>
            <a:ext cx="10985281" cy="477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362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 Particle Filter Data Error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0" y="1224814"/>
            <a:ext cx="9144000" cy="3984860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5BCFC-1431-2646-BCB0-E55931E8E7EE}"/>
              </a:ext>
            </a:extLst>
          </p:cNvPr>
          <p:cNvSpPr txBox="1"/>
          <p:nvPr/>
        </p:nvSpPr>
        <p:spPr>
          <a:xfrm>
            <a:off x="309282" y="6332029"/>
            <a:ext cx="21961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fld id="{288D6070-184F-0241-B647-1A39CF33618C}" type="slidenum">
              <a:rPr kumimoji="0" 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18</a:t>
            </a:fld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321E84-32E9-4F5C-B34A-671B7A5389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6"/>
          <a:stretch/>
        </p:blipFill>
        <p:spPr>
          <a:xfrm>
            <a:off x="-920641" y="1302829"/>
            <a:ext cx="10985281" cy="476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0150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C53C6-E16E-4D3F-87FC-CB37B533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Quantified Error Comparison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3933129-D45A-4CBD-A649-BCBD08700CCD}"/>
                  </a:ext>
                </a:extLst>
              </p:cNvPr>
              <p:cNvSpPr>
                <a:spLocks noGrp="1"/>
              </p:cNvSpPr>
              <p:nvPr>
                <p:ph type="body" idx="10"/>
              </p:nvPr>
            </p:nvSpPr>
            <p:spPr/>
            <p:txBody>
              <a:bodyPr/>
              <a:lstStyle/>
              <a:p>
                <a:r>
                  <a:rPr lang="en-US" dirty="0"/>
                  <a:t>MEKF (LD Data)</a:t>
                </a:r>
              </a:p>
              <a:p>
                <a:pPr lvl="1" algn="l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𝑅𝑀𝑆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𝑦𝑎𝑤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17.7 </m:t>
                    </m:r>
                  </m:oMath>
                </a14:m>
                <a:r>
                  <a:rPr lang="en-US" sz="2000" i="1" dirty="0"/>
                  <a:t>degs</a:t>
                </a:r>
              </a:p>
              <a:p>
                <a:pPr lvl="1" algn="l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𝑅𝑀𝑆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𝑝𝑖𝑡𝑐h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=1.8 </m:t>
                    </m:r>
                  </m:oMath>
                </a14:m>
                <a:r>
                  <a:rPr lang="en-US" sz="2000" i="1" dirty="0"/>
                  <a:t>degs</a:t>
                </a: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lvl="1" algn="l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𝑅𝑀𝑆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𝑟𝑜𝑙𝑙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=10.9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sz="2000" i="1" dirty="0"/>
                  <a:t>degs</a:t>
                </a:r>
                <a:endParaRPr lang="en-US" sz="2000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3933129-D45A-4CBD-A649-BCBD08700C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0"/>
              </p:nvPr>
            </p:nvSpPr>
            <p:spPr>
              <a:blipFill>
                <a:blip r:embed="rId2"/>
                <a:stretch>
                  <a:fillRect l="-4834" t="-1624" r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CC22ED8-E7E1-4466-9374-B20CDC484D2D}"/>
                  </a:ext>
                </a:extLst>
              </p:cNvPr>
              <p:cNvSpPr>
                <a:spLocks noGrp="1"/>
              </p:cNvSpPr>
              <p:nvPr>
                <p:ph type="body" idx="11"/>
              </p:nvPr>
            </p:nvSpPr>
            <p:spPr/>
            <p:txBody>
              <a:bodyPr/>
              <a:lstStyle/>
              <a:p>
                <a:pPr algn="l"/>
                <a:r>
                  <a:rPr lang="en-US" dirty="0"/>
                  <a:t>Particle Filter (LD Data)</a:t>
                </a:r>
              </a:p>
              <a:p>
                <a:pPr lvl="1" algn="l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𝑅𝑀𝑆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𝑦𝑎𝑤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24.6 </m:t>
                    </m:r>
                  </m:oMath>
                </a14:m>
                <a:r>
                  <a:rPr lang="en-US" sz="2000" i="1" dirty="0"/>
                  <a:t>degs</a:t>
                </a:r>
              </a:p>
              <a:p>
                <a:pPr lvl="1" algn="l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𝑅𝑀𝑆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𝑝𝑖𝑡𝑐h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=12.9 </m:t>
                    </m:r>
                  </m:oMath>
                </a14:m>
                <a:r>
                  <a:rPr lang="en-US" sz="2000" i="1" dirty="0"/>
                  <a:t>degs</a:t>
                </a: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lvl="1" algn="l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𝑅𝑀𝑆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𝑟𝑜𝑙𝑙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=26.7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sz="2000" i="1" dirty="0"/>
                  <a:t>degs</a:t>
                </a:r>
                <a:endParaRPr lang="en-US" sz="2000" b="0" dirty="0"/>
              </a:p>
              <a:p>
                <a:pPr algn="l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CC22ED8-E7E1-4466-9374-B20CDC484D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1"/>
              </p:nvPr>
            </p:nvSpPr>
            <p:spPr>
              <a:blipFill>
                <a:blip r:embed="rId3"/>
                <a:stretch>
                  <a:fillRect l="-4827" t="-1624" r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88615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1539"/>
            <a:ext cx="8229600" cy="5257802"/>
          </a:xfrm>
        </p:spPr>
        <p:txBody>
          <a:bodyPr/>
          <a:lstStyle/>
          <a:p>
            <a:r>
              <a:rPr lang="en-US" sz="2400" dirty="0"/>
              <a:t>Introduction</a:t>
            </a:r>
          </a:p>
          <a:p>
            <a:pPr lvl="1"/>
            <a:r>
              <a:rPr lang="en-US" sz="2000" dirty="0"/>
              <a:t>AHRS Explanation</a:t>
            </a:r>
          </a:p>
          <a:p>
            <a:pPr lvl="1"/>
            <a:r>
              <a:rPr lang="en-US" sz="2000" dirty="0"/>
              <a:t>A Brief Introduction to Quaternions</a:t>
            </a:r>
          </a:p>
          <a:p>
            <a:pPr lvl="1"/>
            <a:r>
              <a:rPr lang="en-US" sz="2000" dirty="0"/>
              <a:t>Plan of Action</a:t>
            </a:r>
          </a:p>
          <a:p>
            <a:r>
              <a:rPr lang="en-US" sz="2400" dirty="0"/>
              <a:t>AHRS Particle Filter Formulation</a:t>
            </a:r>
          </a:p>
          <a:p>
            <a:r>
              <a:rPr lang="en-US" sz="2400" dirty="0"/>
              <a:t>Results</a:t>
            </a:r>
          </a:p>
          <a:p>
            <a:r>
              <a:rPr lang="en-US" sz="2400" dirty="0"/>
              <a:t>Conclusions</a:t>
            </a:r>
          </a:p>
          <a:p>
            <a:r>
              <a:rPr lang="en-US" sz="2400" dirty="0"/>
              <a:t>References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804DF-137E-A442-A678-BF468D5D3D1A}"/>
              </a:ext>
            </a:extLst>
          </p:cNvPr>
          <p:cNvSpPr txBox="1"/>
          <p:nvPr/>
        </p:nvSpPr>
        <p:spPr>
          <a:xfrm>
            <a:off x="309282" y="6332029"/>
            <a:ext cx="21961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fld id="{288D6070-184F-0241-B647-1A39CF33618C}" type="slidenum">
              <a:rPr kumimoji="0" 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2</a:t>
            </a:fld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537328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Data 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0" y="1224814"/>
            <a:ext cx="9144000" cy="3984860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5BCFC-1431-2646-BCB0-E55931E8E7EE}"/>
              </a:ext>
            </a:extLst>
          </p:cNvPr>
          <p:cNvSpPr txBox="1"/>
          <p:nvPr/>
        </p:nvSpPr>
        <p:spPr>
          <a:xfrm>
            <a:off x="309282" y="6332029"/>
            <a:ext cx="21961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fld id="{288D6070-184F-0241-B647-1A39CF33618C}" type="slidenum">
              <a:rPr kumimoji="0" 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20</a:t>
            </a:fld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9BBC49-18C5-4A58-9289-88E7996C95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5" b="5608"/>
          <a:stretch/>
        </p:blipFill>
        <p:spPr>
          <a:xfrm>
            <a:off x="-920641" y="1297513"/>
            <a:ext cx="10985281" cy="475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5283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Particle Filter Data Error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0" y="1224814"/>
            <a:ext cx="9144000" cy="3984860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5BCFC-1431-2646-BCB0-E55931E8E7EE}"/>
              </a:ext>
            </a:extLst>
          </p:cNvPr>
          <p:cNvSpPr txBox="1"/>
          <p:nvPr/>
        </p:nvSpPr>
        <p:spPr>
          <a:xfrm>
            <a:off x="309282" y="6332029"/>
            <a:ext cx="21961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fld id="{288D6070-184F-0241-B647-1A39CF33618C}" type="slidenum">
              <a:rPr kumimoji="0" 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21</a:t>
            </a:fld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F0C486-8D5F-45AA-8C9D-18E8D44182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4"/>
          <a:stretch/>
        </p:blipFill>
        <p:spPr>
          <a:xfrm>
            <a:off x="-920641" y="1302829"/>
            <a:ext cx="10985281" cy="478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8871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C53C6-E16E-4D3F-87FC-CB37B533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Quantified Error Comparison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3933129-D45A-4CBD-A649-BCBD08700CCD}"/>
                  </a:ext>
                </a:extLst>
              </p:cNvPr>
              <p:cNvSpPr>
                <a:spLocks noGrp="1"/>
              </p:cNvSpPr>
              <p:nvPr>
                <p:ph type="body" idx="10"/>
              </p:nvPr>
            </p:nvSpPr>
            <p:spPr/>
            <p:txBody>
              <a:bodyPr/>
              <a:lstStyle/>
              <a:p>
                <a:r>
                  <a:rPr lang="en-US" dirty="0"/>
                  <a:t>MEKF </a:t>
                </a:r>
                <a:r>
                  <a:rPr lang="en-US"/>
                  <a:t>(Static </a:t>
                </a:r>
                <a:r>
                  <a:rPr lang="en-US" dirty="0"/>
                  <a:t>Data)</a:t>
                </a:r>
              </a:p>
              <a:p>
                <a:pPr lvl="1" algn="l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𝑅𝑀𝑆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𝑦𝑎𝑤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=12.7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i="1" dirty="0"/>
                  <a:t>degs</a:t>
                </a: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lvl="1" algn="l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𝑅𝑀𝑆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𝑝𝑖𝑡𝑐h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en-US" sz="2000" i="1" dirty="0"/>
                  <a:t>degs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lvl="1" algn="l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𝑅𝑀𝑆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𝑟𝑜𝑙𝑙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=1.1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sz="2000" i="1" dirty="0"/>
                  <a:t>degs</a:t>
                </a:r>
                <a:endParaRPr lang="en-US" sz="24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3933129-D45A-4CBD-A649-BCBD08700C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0"/>
              </p:nvPr>
            </p:nvSpPr>
            <p:spPr>
              <a:blipFill>
                <a:blip r:embed="rId2"/>
                <a:stretch>
                  <a:fillRect l="-4834" t="-1624" r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CC22ED8-E7E1-4466-9374-B20CDC484D2D}"/>
                  </a:ext>
                </a:extLst>
              </p:cNvPr>
              <p:cNvSpPr>
                <a:spLocks noGrp="1"/>
              </p:cNvSpPr>
              <p:nvPr>
                <p:ph type="body" idx="11"/>
              </p:nvPr>
            </p:nvSpPr>
            <p:spPr/>
            <p:txBody>
              <a:bodyPr/>
              <a:lstStyle/>
              <a:p>
                <a:pPr algn="l"/>
                <a:r>
                  <a:rPr lang="en-US" dirty="0"/>
                  <a:t>Particle Filter (Static Data)</a:t>
                </a:r>
              </a:p>
              <a:p>
                <a:pPr lvl="1" algn="l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𝑅𝑀𝑆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𝑦𝑎𝑤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=11.6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i="1" dirty="0"/>
                  <a:t>degs</a:t>
                </a: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lvl="1" algn="l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𝑅𝑀𝑆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𝑝𝑖𝑡𝑐h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=9.5 </m:t>
                    </m:r>
                  </m:oMath>
                </a14:m>
                <a:r>
                  <a:rPr lang="en-US" sz="2000" i="1" dirty="0"/>
                  <a:t>degs</a:t>
                </a: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lvl="1" algn="l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𝑅𝑀𝑆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𝑟𝑜𝑙𝑙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=14.7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sz="2000" i="1" dirty="0"/>
                  <a:t>degs</a:t>
                </a:r>
                <a:endParaRPr lang="en-US" sz="20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CC22ED8-E7E1-4466-9374-B20CDC484D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1"/>
              </p:nvPr>
            </p:nvSpPr>
            <p:spPr>
              <a:blipFill>
                <a:blip r:embed="rId3"/>
                <a:stretch>
                  <a:fillRect l="-4827" t="-1624" r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20165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66073A-9092-6E45-9971-DE7A9FF0588F}"/>
              </a:ext>
            </a:extLst>
          </p:cNvPr>
          <p:cNvSpPr txBox="1"/>
          <p:nvPr/>
        </p:nvSpPr>
        <p:spPr>
          <a:xfrm>
            <a:off x="309282" y="6332029"/>
            <a:ext cx="21961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fld id="{288D6070-184F-0241-B647-1A39CF33618C}" type="slidenum">
              <a:rPr kumimoji="0" 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23</a:t>
            </a:fld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911332-BDD5-486E-86AD-14F9F14F59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8571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0" y="1224814"/>
            <a:ext cx="9144000" cy="3984860"/>
          </a:xfrm>
        </p:spPr>
        <p:txBody>
          <a:bodyPr/>
          <a:lstStyle/>
          <a:p>
            <a:r>
              <a:rPr lang="en-US" dirty="0"/>
              <a:t>Although it performs decently well, the AHRS particle filter is not as robust as an MEKF</a:t>
            </a:r>
          </a:p>
          <a:p>
            <a:r>
              <a:rPr lang="en-US" dirty="0"/>
              <a:t>In addition to this, it is very computationally expensive</a:t>
            </a:r>
          </a:p>
          <a:p>
            <a:r>
              <a:rPr lang="en-US" dirty="0"/>
              <a:t>There is no practical reason to use an AHRS particle filter given the results of this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5BCFC-1431-2646-BCB0-E55931E8E7EE}"/>
              </a:ext>
            </a:extLst>
          </p:cNvPr>
          <p:cNvSpPr txBox="1"/>
          <p:nvPr/>
        </p:nvSpPr>
        <p:spPr>
          <a:xfrm>
            <a:off x="309282" y="6332029"/>
            <a:ext cx="21961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fld id="{288D6070-184F-0241-B647-1A39CF33618C}" type="slidenum">
              <a:rPr kumimoji="0" 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24</a:t>
            </a:fld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669541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0" y="1224814"/>
            <a:ext cx="9144000" cy="398486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N. Yadav and C. </a:t>
            </a:r>
            <a:r>
              <a:rPr lang="en-US" dirty="0" err="1"/>
              <a:t>Bleakley</a:t>
            </a:r>
            <a:r>
              <a:rPr lang="en-US" dirty="0"/>
              <a:t>, “Accurate Orientation Estimation Using AHRS under Conditions of Magnetic Distortion,” </a:t>
            </a:r>
            <a:r>
              <a:rPr lang="en-US" i="1" dirty="0"/>
              <a:t>Sensors</a:t>
            </a:r>
            <a:r>
              <a:rPr lang="en-US" dirty="0"/>
              <a:t>, vol. 14, no. 11, Art. no. 11, Nov. 2014, </a:t>
            </a:r>
            <a:r>
              <a:rPr lang="en-US" dirty="0" err="1"/>
              <a:t>doi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10.3390/s141120008</a:t>
            </a:r>
            <a:r>
              <a:rPr lang="en-US" dirty="0"/>
              <a:t>.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5BCFC-1431-2646-BCB0-E55931E8E7EE}"/>
              </a:ext>
            </a:extLst>
          </p:cNvPr>
          <p:cNvSpPr txBox="1"/>
          <p:nvPr/>
        </p:nvSpPr>
        <p:spPr>
          <a:xfrm>
            <a:off x="309282" y="6332029"/>
            <a:ext cx="21961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fld id="{288D6070-184F-0241-B647-1A39CF33618C}" type="slidenum">
              <a:rPr kumimoji="0" 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25</a:t>
            </a:fld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721413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8236212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66073A-9092-6E45-9971-DE7A9FF0588F}"/>
              </a:ext>
            </a:extLst>
          </p:cNvPr>
          <p:cNvSpPr txBox="1"/>
          <p:nvPr/>
        </p:nvSpPr>
        <p:spPr>
          <a:xfrm>
            <a:off x="309282" y="6332029"/>
            <a:ext cx="21961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fld id="{288D6070-184F-0241-B647-1A39CF33618C}" type="slidenum">
              <a:rPr kumimoji="0" 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3</a:t>
            </a:fld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32974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AHRS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4824"/>
            <a:ext cx="8229600" cy="3214829"/>
          </a:xfrm>
        </p:spPr>
        <p:txBody>
          <a:bodyPr/>
          <a:lstStyle/>
          <a:p>
            <a:r>
              <a:rPr lang="en-US" dirty="0"/>
              <a:t>What is an AHRS?</a:t>
            </a:r>
          </a:p>
          <a:p>
            <a:pPr lvl="1"/>
            <a:r>
              <a:rPr lang="en-US" dirty="0"/>
              <a:t>Attitude &amp; Heading Reference System</a:t>
            </a:r>
          </a:p>
          <a:p>
            <a:pPr lvl="1"/>
            <a:r>
              <a:rPr lang="en-US" dirty="0"/>
              <a:t>Employs an IMU (typically 9DOF) whose measurements are used to provide attitude states</a:t>
            </a:r>
          </a:p>
          <a:p>
            <a:pPr lvl="1"/>
            <a:r>
              <a:rPr lang="en-US" dirty="0"/>
              <a:t>Fusion of these measurements is often accomplished using a Kalman Filter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714774-86E8-1A40-92D5-F3DEF7736BE1}"/>
              </a:ext>
            </a:extLst>
          </p:cNvPr>
          <p:cNvSpPr txBox="1"/>
          <p:nvPr/>
        </p:nvSpPr>
        <p:spPr>
          <a:xfrm>
            <a:off x="309282" y="6332029"/>
            <a:ext cx="21961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fld id="{288D6070-184F-0241-B647-1A39CF33618C}" type="slidenum">
              <a:rPr kumimoji="0" 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4</a:t>
            </a:fld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4E8FC7-732D-477E-9F1E-129D846AD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686" y="4244539"/>
            <a:ext cx="3634627" cy="220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48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Quaternions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4824"/>
            <a:ext cx="8229600" cy="3214829"/>
          </a:xfrm>
        </p:spPr>
        <p:txBody>
          <a:bodyPr/>
          <a:lstStyle/>
          <a:p>
            <a:r>
              <a:rPr lang="en-US" dirty="0"/>
              <a:t>A 4 Dimensional way to Represent a 3-D rotation (attitude states)</a:t>
            </a:r>
          </a:p>
          <a:p>
            <a:pPr lvl="1"/>
            <a:r>
              <a:rPr lang="en-US" dirty="0"/>
              <a:t>3 elements represent axis of rotation</a:t>
            </a:r>
          </a:p>
          <a:p>
            <a:pPr lvl="1"/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element represents magnitude of rotation</a:t>
            </a:r>
          </a:p>
          <a:p>
            <a:pPr lvl="1"/>
            <a:r>
              <a:rPr lang="en-US" dirty="0"/>
              <a:t>Doesn’t have issues associated with rotation matrices “Gimbal Lock”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714774-86E8-1A40-92D5-F3DEF7736BE1}"/>
              </a:ext>
            </a:extLst>
          </p:cNvPr>
          <p:cNvSpPr txBox="1"/>
          <p:nvPr/>
        </p:nvSpPr>
        <p:spPr>
          <a:xfrm>
            <a:off x="309282" y="6332029"/>
            <a:ext cx="21961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fld id="{288D6070-184F-0241-B647-1A39CF33618C}" type="slidenum">
              <a:rPr kumimoji="0" 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5</a:t>
            </a:fld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453079-A339-4C07-A69E-0657EE59D397}"/>
                  </a:ext>
                </a:extLst>
              </p:cNvPr>
              <p:cNvSpPr txBox="1"/>
              <p:nvPr/>
            </p:nvSpPr>
            <p:spPr>
              <a:xfrm>
                <a:off x="2233777" y="4783121"/>
                <a:ext cx="3814506" cy="11278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𝑞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453079-A339-4C07-A69E-0657EE59D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777" y="4783121"/>
                <a:ext cx="3814506" cy="11278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2220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Action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4824"/>
            <a:ext cx="8229600" cy="3214829"/>
          </a:xfrm>
        </p:spPr>
        <p:txBody>
          <a:bodyPr/>
          <a:lstStyle/>
          <a:p>
            <a:r>
              <a:rPr lang="en-US" dirty="0"/>
              <a:t>Implement an AHRS as a particle filter for the sake of becoming familiar with them</a:t>
            </a:r>
          </a:p>
          <a:p>
            <a:r>
              <a:rPr lang="en-US" dirty="0"/>
              <a:t>Compare with existing AHRS fusion algorithms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714774-86E8-1A40-92D5-F3DEF7736BE1}"/>
              </a:ext>
            </a:extLst>
          </p:cNvPr>
          <p:cNvSpPr txBox="1"/>
          <p:nvPr/>
        </p:nvSpPr>
        <p:spPr>
          <a:xfrm>
            <a:off x="309282" y="6332029"/>
            <a:ext cx="21961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fld id="{288D6070-184F-0241-B647-1A39CF33618C}" type="slidenum">
              <a:rPr kumimoji="0" 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6</a:t>
            </a:fld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026" name="Picture 2" descr="Directory">
            <a:extLst>
              <a:ext uri="{FF2B5EF4-FFF2-40B4-BE49-F238E27FC236}">
                <a16:creationId xmlns:a16="http://schemas.microsoft.com/office/drawing/2014/main" id="{19C959EF-FF30-4F85-A7B0-4BF051E3F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256" y="3065933"/>
            <a:ext cx="2249488" cy="342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9403E5D6-579C-4B93-A8EE-33C1D5DA38BD}"/>
              </a:ext>
            </a:extLst>
          </p:cNvPr>
          <p:cNvSpPr/>
          <p:nvPr/>
        </p:nvSpPr>
        <p:spPr>
          <a:xfrm>
            <a:off x="5099774" y="2773885"/>
            <a:ext cx="1785842" cy="1167546"/>
          </a:xfrm>
          <a:prstGeom prst="wedgeEllipse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23A4C0-F513-444B-9283-C2F0D523F2A3}"/>
              </a:ext>
            </a:extLst>
          </p:cNvPr>
          <p:cNvSpPr txBox="1"/>
          <p:nvPr/>
        </p:nvSpPr>
        <p:spPr>
          <a:xfrm>
            <a:off x="5227115" y="3107429"/>
            <a:ext cx="170606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Everything always traces back to AHRS!</a:t>
            </a:r>
          </a:p>
        </p:txBody>
      </p:sp>
    </p:spTree>
    <p:extLst>
      <p:ext uri="{BB962C8B-B14F-4D97-AF65-F5344CB8AC3E}">
        <p14:creationId xmlns:p14="http://schemas.microsoft.com/office/powerpoint/2010/main" val="302567310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Filter Formulation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66073A-9092-6E45-9971-DE7A9FF0588F}"/>
              </a:ext>
            </a:extLst>
          </p:cNvPr>
          <p:cNvSpPr txBox="1"/>
          <p:nvPr/>
        </p:nvSpPr>
        <p:spPr>
          <a:xfrm>
            <a:off x="309282" y="6332029"/>
            <a:ext cx="21961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fld id="{288D6070-184F-0241-B647-1A39CF33618C}" type="slidenum">
              <a:rPr kumimoji="0" 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7</a:t>
            </a:fld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442832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310" y="-258353"/>
            <a:ext cx="6500343" cy="1143001"/>
          </a:xfrm>
        </p:spPr>
        <p:txBody>
          <a:bodyPr/>
          <a:lstStyle/>
          <a:p>
            <a:r>
              <a:rPr lang="en-US" dirty="0"/>
              <a:t>AHRS Particle Filter Formulation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714774-86E8-1A40-92D5-F3DEF7736BE1}"/>
              </a:ext>
            </a:extLst>
          </p:cNvPr>
          <p:cNvSpPr txBox="1"/>
          <p:nvPr/>
        </p:nvSpPr>
        <p:spPr>
          <a:xfrm>
            <a:off x="309282" y="6332029"/>
            <a:ext cx="21961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fld id="{288D6070-184F-0241-B647-1A39CF33618C}" type="slidenum">
              <a:rPr kumimoji="0" 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8</a:t>
            </a:fld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A5905-C036-4015-B98B-667A695FD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24824"/>
            <a:ext cx="8229600" cy="2877944"/>
          </a:xfrm>
        </p:spPr>
        <p:txBody>
          <a:bodyPr/>
          <a:lstStyle/>
          <a:p>
            <a:r>
              <a:rPr lang="en-US" dirty="0"/>
              <a:t>2000 Particles</a:t>
            </a:r>
          </a:p>
          <a:p>
            <a:r>
              <a:rPr lang="en-US" dirty="0"/>
              <a:t>A uniform multivariate distribution used to propagate particles</a:t>
            </a:r>
          </a:p>
          <a:p>
            <a:pPr lvl="1"/>
            <a:r>
              <a:rPr lang="en-US" dirty="0"/>
              <a:t>Distribution informed from Gyroscope noise floor</a:t>
            </a:r>
          </a:p>
          <a:p>
            <a:r>
              <a:rPr lang="en-US" dirty="0"/>
              <a:t>Mechanized Gyroscope formed time update: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B97D3C-EFA0-40C4-9D1B-26AA7A1BFAC6}"/>
                  </a:ext>
                </a:extLst>
              </p:cNvPr>
              <p:cNvSpPr txBox="1"/>
              <p:nvPr/>
            </p:nvSpPr>
            <p:spPr>
              <a:xfrm>
                <a:off x="818147" y="4155646"/>
                <a:ext cx="7471611" cy="13260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sSubSup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𝑞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𝑝</m:t>
                          </m:r>
                        </m:sub>
                        <m:sup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−</m:t>
                          </m:r>
                        </m:sup>
                      </m:sSubSup>
                      <m:r>
                        <a:rPr kumimoji="0" lang="en-US" sz="1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−0.5</m:t>
                                </m:r>
                                <m:sSub>
                                  <m:sSub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𝑑𝑡</m:t>
                                </m:r>
                              </m:e>
                              <m:e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−0.5</m:t>
                                </m:r>
                                <m:sSub>
                                  <m:sSub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𝑑𝑡</m:t>
                                </m:r>
                              </m:e>
                              <m:e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−0.5</m:t>
                                </m:r>
                                <m:sSub>
                                  <m:sSub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𝑑𝑡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0.5</m:t>
                                </m:r>
                                <m:sSub>
                                  <m:sSub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𝑑𝑡</m:t>
                                </m:r>
                              </m:e>
                              <m:e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0.5</m:t>
                                </m:r>
                                <m:sSub>
                                  <m:sSub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𝑑𝑡</m:t>
                                </m:r>
                              </m:e>
                              <m:e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−0.5</m:t>
                                </m:r>
                                <m:sSub>
                                  <m:sSub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𝑑𝑡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0.5</m:t>
                                </m:r>
                                <m:sSub>
                                  <m:sSub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𝑑𝑡</m:t>
                                </m:r>
                              </m:e>
                              <m:e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−0.5</m:t>
                                </m:r>
                                <m:sSub>
                                  <m:sSub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𝑑𝑡</m:t>
                                </m:r>
                              </m:e>
                              <m:e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0.5</m:t>
                                </m:r>
                                <m:sSub>
                                  <m:sSub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𝑑𝑡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0.5</m:t>
                                </m:r>
                                <m:sSub>
                                  <m:sSub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𝑑𝑡</m:t>
                                </m:r>
                              </m:e>
                              <m:e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0.5</m:t>
                                </m:r>
                                <m:sSub>
                                  <m:sSub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𝑋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𝑑𝑡</m:t>
                                </m:r>
                              </m:e>
                              <m:e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−0.5</m:t>
                                </m:r>
                                <m:sSub>
                                  <m:sSub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𝑑𝑡</m:t>
                                </m:r>
                              </m:e>
                              <m:e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B97D3C-EFA0-40C4-9D1B-26AA7A1BF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47" y="4155646"/>
                <a:ext cx="7471611" cy="13260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57448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Update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01B732-9099-0547-B4A1-2BFACDD3C9E9}"/>
              </a:ext>
            </a:extLst>
          </p:cNvPr>
          <p:cNvSpPr txBox="1"/>
          <p:nvPr/>
        </p:nvSpPr>
        <p:spPr>
          <a:xfrm>
            <a:off x="309282" y="6332029"/>
            <a:ext cx="21961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fld id="{288D6070-184F-0241-B647-1A39CF33618C}" type="slidenum">
              <a:rPr kumimoji="0" 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9</a:t>
            </a:fld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3E37DD-A6D6-4AC9-9D73-73F84AB8CE80}"/>
                  </a:ext>
                </a:extLst>
              </p:cNvPr>
              <p:cNvSpPr txBox="1"/>
              <p:nvPr/>
            </p:nvSpPr>
            <p:spPr>
              <a:xfrm>
                <a:off x="309282" y="1173559"/>
                <a:ext cx="7700210" cy="5684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𝜃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=</m:t>
                      </m:r>
                      <m:func>
                        <m:func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8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atan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Calibri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sz="18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>
                                            <a:solidFill>
                                              <a:srgbClr val="000000"/>
                                            </a:solidFill>
                                          </a:u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8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>
                                            <a:solidFill>
                                              <a:srgbClr val="000000"/>
                                            </a:solidFill>
                                          </a:u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Calibri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kumimoji="0" lang="en-US" sz="18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>
                                            <a:solidFill>
                                              <a:srgbClr val="000000"/>
                                            </a:solidFill>
                                          </a:u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Calibri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kumimoji="0" lang="en-US" sz="18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>
                                            <a:solidFill>
                                              <a:srgbClr val="000000"/>
                                            </a:solidFill>
                                          </a:u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Calibri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Sup>
                                        <m:sSubSupPr>
                                          <m:ctrlPr>
                                            <a:rPr kumimoji="0" lang="en-US" sz="18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>
                                                <a:solidFill>
                                                  <a:srgbClr val="000000"/>
                                                </a:solidFill>
                                              </a:u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Calibri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en-US" sz="18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>
                                                <a:solidFill>
                                                  <a:srgbClr val="000000"/>
                                                </a:solidFill>
                                              </a:u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Calibri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8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>
                                                <a:solidFill>
                                                  <a:srgbClr val="000000"/>
                                                </a:solidFill>
                                              </a:u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Calibri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kumimoji="0" lang="en-US" sz="18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>
                                                <a:solidFill>
                                                  <a:srgbClr val="000000"/>
                                                </a:solidFill>
                                              </a:u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Calibri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kumimoji="0" lang="en-US" sz="18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>
                                            <a:solidFill>
                                              <a:srgbClr val="000000"/>
                                            </a:solidFill>
                                          </a:u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Calibri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kumimoji="0" lang="en-US" sz="18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>
                                                <a:solidFill>
                                                  <a:srgbClr val="000000"/>
                                                </a:solidFill>
                                              </a:u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Calibri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en-US" sz="18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>
                                                <a:solidFill>
                                                  <a:srgbClr val="000000"/>
                                                </a:solidFill>
                                              </a:u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Calibri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8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>
                                                <a:solidFill>
                                                  <a:srgbClr val="000000"/>
                                                </a:solidFill>
                                              </a:u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Calibri"/>
                                            </a:rPr>
                                            <m:t>𝑧</m:t>
                                          </m:r>
                                        </m:sub>
                                        <m:sup>
                                          <m:r>
                                            <a:rPr kumimoji="0" lang="en-US" sz="18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>
                                                <a:solidFill>
                                                  <a:srgbClr val="000000"/>
                                                </a:solidFill>
                                              </a:u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Calibri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rad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Calibri"/>
                                    </a:rPr>
                                    <m:t> 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endParaRPr>
              </a:p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endParaRPr>
              </a:p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𝜙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=</m:t>
                      </m:r>
                      <m:func>
                        <m:func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8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atan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Calibri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sz="18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>
                                            <a:solidFill>
                                              <a:srgbClr val="000000"/>
                                            </a:solidFill>
                                          </a:u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8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>
                                            <a:solidFill>
                                              <a:srgbClr val="000000"/>
                                            </a:solidFill>
                                          </a:u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Calibri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kumimoji="0" lang="en-US" sz="18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>
                                            <a:solidFill>
                                              <a:srgbClr val="000000"/>
                                            </a:solidFill>
                                          </a:u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Calibri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sz="18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>
                                            <a:solidFill>
                                              <a:srgbClr val="000000"/>
                                            </a:solidFill>
                                          </a:u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8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>
                                            <a:solidFill>
                                              <a:srgbClr val="000000"/>
                                            </a:solidFill>
                                          </a:u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Calibri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kumimoji="0" lang="en-US" sz="18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>
                                            <a:solidFill>
                                              <a:srgbClr val="000000"/>
                                            </a:solidFill>
                                          </a:u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Calibri"/>
                                        </a:rPr>
                                        <m:t>𝑧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endParaRPr>
              </a:p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endParaRPr>
              </a:p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𝜓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=</m:t>
                      </m:r>
                      <m:func>
                        <m:func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8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atan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Calibri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sz="18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>
                                            <a:solidFill>
                                              <a:srgbClr val="000000"/>
                                            </a:solidFill>
                                          </a:u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8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>
                                            <a:solidFill>
                                              <a:srgbClr val="000000"/>
                                            </a:solidFill>
                                          </a:u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Calibri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kumimoji="0" lang="en-US" sz="18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>
                                            <a:solidFill>
                                              <a:srgbClr val="000000"/>
                                            </a:solidFill>
                                          </a:u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Calibri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Calibri"/>
                                    </a:rPr>
                                    <m:t>∗</m:t>
                                  </m:r>
                                  <m:func>
                                    <m:funcPr>
                                      <m:ctrlPr>
                                        <a:rPr kumimoji="0" lang="en-US" sz="18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>
                                            <a:solidFill>
                                              <a:srgbClr val="000000"/>
                                            </a:solidFill>
                                          </a:u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Calibri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0" lang="en-US" sz="1800" b="0" i="0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>
                                            <a:solidFill>
                                              <a:srgbClr val="000000"/>
                                            </a:solidFill>
                                          </a:u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Calibri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kumimoji="0" lang="en-US" sz="18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>
                                                <a:solidFill>
                                                  <a:srgbClr val="000000"/>
                                                </a:solidFill>
                                              </a:u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Calibr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18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>
                                                <a:solidFill>
                                                  <a:srgbClr val="000000"/>
                                                </a:solidFill>
                                              </a:u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Calibri"/>
                                            </a:rPr>
                                            <m:t>𝜙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Calibri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0" lang="en-US" sz="18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>
                                            <a:solidFill>
                                              <a:srgbClr val="000000"/>
                                            </a:solidFill>
                                          </a:u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8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>
                                            <a:solidFill>
                                              <a:srgbClr val="000000"/>
                                            </a:solidFill>
                                          </a:u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Calibri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kumimoji="0" lang="en-US" sz="18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>
                                            <a:solidFill>
                                              <a:srgbClr val="000000"/>
                                            </a:solidFill>
                                          </a:u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Calibri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Calibri"/>
                                    </a:rPr>
                                    <m:t>∗</m:t>
                                  </m:r>
                                  <m:r>
                                    <m:rPr>
                                      <m:sty m:val="p"/>
                                    </m:rPr>
                                    <a:rPr kumimoji="0" lang="en-US" sz="1800" b="0" i="0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Calibri"/>
                                    </a:rPr>
                                    <m:t>cos</m:t>
                                  </m:r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Calibri"/>
                                    </a:rPr>
                                    <m:t>⁡(</m:t>
                                  </m:r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Calibri"/>
                                    </a:rPr>
                                    <m:t>𝜙</m:t>
                                  </m:r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Calibri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sz="18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>
                                            <a:solidFill>
                                              <a:srgbClr val="000000"/>
                                            </a:solidFill>
                                          </a:u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8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>
                                            <a:solidFill>
                                              <a:srgbClr val="000000"/>
                                            </a:solidFill>
                                          </a:u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Calibri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kumimoji="0" lang="en-US" sz="18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>
                                            <a:solidFill>
                                              <a:srgbClr val="000000"/>
                                            </a:solidFill>
                                          </a:u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Calibri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Calibri"/>
                                    </a:rPr>
                                    <m:t>∗</m:t>
                                  </m:r>
                                  <m:func>
                                    <m:funcPr>
                                      <m:ctrlPr>
                                        <a:rPr kumimoji="0" lang="en-US" sz="18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>
                                            <a:solidFill>
                                              <a:srgbClr val="000000"/>
                                            </a:solidFill>
                                          </a:u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Calibri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0" lang="en-US" sz="1800" b="0" i="0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>
                                            <a:solidFill>
                                              <a:srgbClr val="000000"/>
                                            </a:solidFill>
                                          </a:u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Calibri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kumimoji="0" lang="en-US" sz="18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>
                                                <a:solidFill>
                                                  <a:srgbClr val="000000"/>
                                                </a:solidFill>
                                              </a:u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Calibr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18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>
                                                <a:solidFill>
                                                  <a:srgbClr val="000000"/>
                                                </a:solidFill>
                                              </a:u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Calibri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Calibri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0" lang="en-US" sz="18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>
                                            <a:solidFill>
                                              <a:srgbClr val="000000"/>
                                            </a:solidFill>
                                          </a:u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8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>
                                            <a:solidFill>
                                              <a:srgbClr val="000000"/>
                                            </a:solidFill>
                                          </a:u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Calibri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kumimoji="0" lang="en-US" sz="18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>
                                            <a:solidFill>
                                              <a:srgbClr val="000000"/>
                                            </a:solidFill>
                                          </a:u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Calibri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Calibri"/>
                                    </a:rPr>
                                    <m:t>∗</m:t>
                                  </m:r>
                                  <m:func>
                                    <m:funcPr>
                                      <m:ctrlPr>
                                        <a:rPr kumimoji="0" lang="en-US" sz="18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>
                                            <a:solidFill>
                                              <a:srgbClr val="000000"/>
                                            </a:solidFill>
                                          </a:u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Calibri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0" lang="en-US" sz="1800" b="0" i="0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>
                                            <a:solidFill>
                                              <a:srgbClr val="000000"/>
                                            </a:solidFill>
                                          </a:u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Calibri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kumimoji="0" lang="en-US" sz="18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>
                                                <a:solidFill>
                                                  <a:srgbClr val="000000"/>
                                                </a:solidFill>
                                              </a:u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Calibr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18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>
                                                <a:solidFill>
                                                  <a:srgbClr val="000000"/>
                                                </a:solidFill>
                                              </a:u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Calibri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func>
                                  <m:func>
                                    <m:funcPr>
                                      <m:ctrlPr>
                                        <a:rPr kumimoji="0" lang="en-US" sz="18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>
                                            <a:solidFill>
                                              <a:srgbClr val="000000"/>
                                            </a:solidFill>
                                          </a:u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Calibri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0" lang="en-US" sz="1800" b="0" i="0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>
                                            <a:solidFill>
                                              <a:srgbClr val="000000"/>
                                            </a:solidFill>
                                          </a:u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Calibri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kumimoji="0" lang="en-US" sz="18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>
                                                <a:solidFill>
                                                  <a:srgbClr val="000000"/>
                                                </a:solidFill>
                                              </a:u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Calibr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18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>
                                                <a:solidFill>
                                                  <a:srgbClr val="000000"/>
                                                </a:solidFill>
                                              </a:u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Calibri"/>
                                            </a:rPr>
                                            <m:t>𝜙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Calibri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0" lang="en-US" sz="18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>
                                            <a:solidFill>
                                              <a:srgbClr val="000000"/>
                                            </a:solidFill>
                                          </a:u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8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>
                                            <a:solidFill>
                                              <a:srgbClr val="000000"/>
                                            </a:solidFill>
                                          </a:u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Calibri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kumimoji="0" lang="en-US" sz="18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>
                                            <a:solidFill>
                                              <a:srgbClr val="000000"/>
                                            </a:solidFill>
                                          </a:u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Calibri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kumimoji="0" lang="en-US" sz="18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>
                                            <a:solidFill>
                                              <a:srgbClr val="000000"/>
                                            </a:solidFill>
                                          </a:u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Calibri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0" lang="en-US" sz="1800" b="0" i="0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>
                                            <a:solidFill>
                                              <a:srgbClr val="000000"/>
                                            </a:solidFill>
                                          </a:u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Calibri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kumimoji="0" lang="en-US" sz="18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>
                                                <a:solidFill>
                                                  <a:srgbClr val="000000"/>
                                                </a:solidFill>
                                              </a:u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Calibr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18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>
                                                <a:solidFill>
                                                  <a:srgbClr val="000000"/>
                                                </a:solidFill>
                                              </a:u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Calibri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func>
                                  <m:func>
                                    <m:funcPr>
                                      <m:ctrlPr>
                                        <a:rPr kumimoji="0" lang="en-US" sz="18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>
                                            <a:solidFill>
                                              <a:srgbClr val="000000"/>
                                            </a:solidFill>
                                          </a:u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Calibri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0" lang="en-US" sz="1800" b="0" i="0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>
                                            <a:solidFill>
                                              <a:srgbClr val="000000"/>
                                            </a:solidFill>
                                          </a:u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Calibri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kumimoji="0" lang="en-US" sz="18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>
                                                <a:solidFill>
                                                  <a:srgbClr val="000000"/>
                                                </a:solidFill>
                                              </a:u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Calibr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18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>
                                                <a:solidFill>
                                                  <a:srgbClr val="000000"/>
                                                </a:solidFill>
                                              </a:u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Calibri"/>
                                            </a:rPr>
                                            <m:t>𝜙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endParaRPr>
              </a:p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endParaRPr>
              </a:p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𝑞</m:t>
                          </m:r>
                        </m:e>
                      </m:acc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0" lang="en-US" sz="1800" b="0" i="0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0" lang="en-US" sz="1800" b="0" i="0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0" lang="en-US" sz="18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Calibri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  <m:t>𝜓</m:t>
                                            </m:r>
                                          </m:num>
                                          <m:den>
                                            <m: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0" lang="en-US" sz="1800" b="0" i="0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0" lang="en-US" sz="1800" b="0" i="0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0" lang="en-US" sz="18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Calibri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  <m:t>𝜃</m:t>
                                            </m:r>
                                          </m:num>
                                          <m:den>
                                            <m: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0" lang="en-US" sz="1800" b="0" i="0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0" lang="en-US" sz="1800" b="0" i="0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0" lang="en-US" sz="18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Calibri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  <m:t>𝜙</m:t>
                                            </m:r>
                                          </m:num>
                                          <m:den>
                                            <m: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0" lang="en-US" sz="1800" b="0" i="0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0" lang="en-US" sz="1800" b="0" i="0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0" lang="en-US" sz="18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Calibri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  <m:t>𝜓</m:t>
                                            </m:r>
                                          </m:num>
                                          <m:den>
                                            <m: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0" lang="en-US" sz="1800" b="0" i="0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0" lang="en-US" sz="1800" b="0" i="0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0" lang="en-US" sz="18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Calibri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  <m:t>𝜃</m:t>
                                            </m:r>
                                          </m:num>
                                          <m:den>
                                            <m: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0" lang="en-US" sz="1800" b="0" i="0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0" lang="en-US" sz="1800" b="0" i="0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0" lang="en-US" sz="18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Calibri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  <m:t>𝜙</m:t>
                                            </m:r>
                                          </m:num>
                                          <m:den>
                                            <m: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1800" b="0" i="0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0" lang="en-US" sz="18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Calibri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  <m:t>𝜓</m:t>
                                            </m:r>
                                          </m:num>
                                          <m:den>
                                            <m: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1800" b="0" i="0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0" lang="en-US" sz="18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Calibri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  <m:t>𝜃</m:t>
                                            </m:r>
                                          </m:num>
                                          <m:den>
                                            <m: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1800" b="0" i="0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0" lang="en-US" sz="18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Calibri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  <m:t>𝜙</m:t>
                                            </m:r>
                                          </m:num>
                                          <m:den>
                                            <m: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 −</m:t>
                                </m:r>
                                <m:func>
                                  <m:func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1800" b="0" i="0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0" lang="en-US" sz="18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Calibri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  <m:t>𝜓</m:t>
                                            </m:r>
                                          </m:num>
                                          <m:den>
                                            <m: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1800" b="0" i="0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0" lang="en-US" sz="18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Calibri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  <m:t>𝜃</m:t>
                                            </m:r>
                                          </m:num>
                                          <m:den>
                                            <m: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1800" b="0" i="0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0" lang="en-US" sz="18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Calibri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  <m:t>𝜙</m:t>
                                            </m:r>
                                          </m:num>
                                          <m:den>
                                            <m: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1800" b="0" i="0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0" lang="en-US" sz="18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Calibri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  <m:t>𝜓</m:t>
                                            </m:r>
                                          </m:num>
                                          <m:den>
                                            <m: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1800" b="0" i="0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0" lang="en-US" sz="18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Calibri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  <m:t>𝜃</m:t>
                                            </m:r>
                                          </m:num>
                                          <m:den>
                                            <m: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1800" b="0" i="0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0" lang="en-US" sz="18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Calibri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  <m:t>𝜙</m:t>
                                            </m:r>
                                          </m:num>
                                          <m:den>
                                            <m: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1800" b="0" i="0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0" lang="en-US" sz="18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Calibri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  <m:t>𝜓</m:t>
                                            </m:r>
                                          </m:num>
                                          <m:den>
                                            <m: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1800" b="0" i="0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0" lang="en-US" sz="18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Calibri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  <m:t>𝜃</m:t>
                                            </m:r>
                                          </m:num>
                                          <m:den>
                                            <m: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kumimoji="0" lang="en-US" sz="18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Calibri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0" lang="en-US" sz="1800" b="0" i="0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Calibri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kumimoji="0" lang="en-US" sz="1800" b="0" i="1" u="none" strike="noStrike" cap="none" spc="0" normalizeH="0" baseline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uFill>
                                                      <a:solidFill>
                                                        <a:srgbClr val="000000"/>
                                                      </a:solidFill>
                                                    </a:u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  <a:sym typeface="Calibri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kumimoji="0" lang="en-US" sz="1800" b="0" i="1" u="none" strike="noStrike" cap="none" spc="0" normalizeH="0" baseline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uFill>
                                                      <a:solidFill>
                                                        <a:srgbClr val="000000"/>
                                                      </a:solidFill>
                                                    </a:u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  <a:sym typeface="Calibri"/>
                                                  </a:rPr>
                                                  <m:t>𝜙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kumimoji="0" lang="en-US" sz="1800" b="0" i="1" u="none" strike="noStrike" cap="none" spc="0" normalizeH="0" baseline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uFill>
                                                      <a:solidFill>
                                                        <a:srgbClr val="000000"/>
                                                      </a:solidFill>
                                                    </a:u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  <a:sym typeface="Calibri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func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1800" b="0" i="0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0" lang="en-US" sz="18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Calibri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  <m:t>𝜓</m:t>
                                            </m:r>
                                          </m:num>
                                          <m:den>
                                            <m: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1800" b="0" i="0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0" lang="en-US" sz="18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Calibri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  <m:t>𝜃</m:t>
                                            </m:r>
                                          </m:num>
                                          <m:den>
                                            <m: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1800" b="0" i="0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0" lang="en-US" sz="18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Calibri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  <m:t>𝜙</m:t>
                                            </m:r>
                                          </m:num>
                                          <m:den>
                                            <m: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Calibri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1800" b="0" i="0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0" lang="en-US" sz="18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Calibri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  <m:t>𝜓</m:t>
                                            </m:r>
                                          </m:num>
                                          <m:den>
                                            <m: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1800" b="0" i="0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0" lang="en-US" sz="18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Calibri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  <m:t>𝜃</m:t>
                                            </m:r>
                                          </m:num>
                                          <m:den>
                                            <m: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kumimoji="0" lang="en-US" sz="18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1800" b="0" i="0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0" lang="en-US" sz="18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Calibri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  <m:t>𝜙</m:t>
                                            </m:r>
                                          </m:num>
                                          <m:den>
                                            <m:r>
                                              <a:rPr kumimoji="0" lang="en-US" sz="1800" b="0" i="1" u="none" strike="noStrike" cap="none" spc="0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Calibri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3E37DD-A6D6-4AC9-9D73-73F84AB8C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82" y="1173559"/>
                <a:ext cx="7700210" cy="5684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32410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14859</TotalTime>
  <Words>620</Words>
  <Application>Microsoft Office PowerPoint</Application>
  <PresentationFormat>On-screen Show (4:3)</PresentationFormat>
  <Paragraphs>123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 Math</vt:lpstr>
      <vt:lpstr>Gill Sans</vt:lpstr>
      <vt:lpstr>Lucida Grande</vt:lpstr>
      <vt:lpstr>White</vt:lpstr>
      <vt:lpstr>An AHRS Particle Filter Compared to Conventional Estimation Techniques</vt:lpstr>
      <vt:lpstr>Outline</vt:lpstr>
      <vt:lpstr>Introduction</vt:lpstr>
      <vt:lpstr>AHRS</vt:lpstr>
      <vt:lpstr>Quaternions</vt:lpstr>
      <vt:lpstr>Plan of Action</vt:lpstr>
      <vt:lpstr>Particle Filter Formulation</vt:lpstr>
      <vt:lpstr>AHRS Particle Filter Formulation</vt:lpstr>
      <vt:lpstr>Measurement Update</vt:lpstr>
      <vt:lpstr>Likelihood Function</vt:lpstr>
      <vt:lpstr>Particle Resampling</vt:lpstr>
      <vt:lpstr>Results</vt:lpstr>
      <vt:lpstr>Comparison</vt:lpstr>
      <vt:lpstr>Short Dynamic (SD) Data Results</vt:lpstr>
      <vt:lpstr>SD Particle Filter Data Error</vt:lpstr>
      <vt:lpstr>Quantified Error Comparison </vt:lpstr>
      <vt:lpstr>Long Dynamic (LD) Data Results</vt:lpstr>
      <vt:lpstr>LD Particle Filter Data Error</vt:lpstr>
      <vt:lpstr>Quantified Error Comparison </vt:lpstr>
      <vt:lpstr>Static Data Results</vt:lpstr>
      <vt:lpstr>Static Particle Filter Data Error</vt:lpstr>
      <vt:lpstr>Quantified Error Comparison </vt:lpstr>
      <vt:lpstr>Conclusions</vt:lpstr>
      <vt:lpstr>Conclusions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Ott</dc:creator>
  <cp:lastModifiedBy>Nicholas Ott</cp:lastModifiedBy>
  <cp:revision>202</cp:revision>
  <cp:lastPrinted>2017-08-01T11:51:19Z</cp:lastPrinted>
  <dcterms:modified xsi:type="dcterms:W3CDTF">2022-05-11T18:53:35Z</dcterms:modified>
</cp:coreProperties>
</file>