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7295"/>
  </p:normalViewPr>
  <p:slideViewPr>
    <p:cSldViewPr snapToGrid="0" snapToObjects="1">
      <p:cViewPr>
        <p:scale>
          <a:sx n="97" d="100"/>
          <a:sy n="97" d="100"/>
        </p:scale>
        <p:origin x="624" y="-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4475121849191"/>
          <c:y val="0.0375712291936495"/>
          <c:w val="0.706796805135914"/>
          <c:h val="0.8247201612744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CUDA Launch</c:v>
                </c:pt>
              </c:strCache>
            </c:strRef>
          </c:tx>
          <c:spPr>
            <a:pattFill prst="horzBrick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128.0</c:v>
                </c:pt>
                <c:pt idx="1">
                  <c:v>256.0</c:v>
                </c:pt>
                <c:pt idx="2">
                  <c:v>512.0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0.001467</c:v>
                </c:pt>
                <c:pt idx="1">
                  <c:v>0.00337</c:v>
                </c:pt>
                <c:pt idx="2">
                  <c:v>0.00617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Persistent Kernel</c:v>
                </c:pt>
              </c:strCache>
            </c:strRef>
          </c:tx>
          <c:spPr>
            <a:pattFill prst="dkUpDiag">
              <a:fgClr>
                <a:srgbClr val="FF0000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128.0</c:v>
                </c:pt>
                <c:pt idx="1">
                  <c:v>256.0</c:v>
                </c:pt>
                <c:pt idx="2">
                  <c:v>512.0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0.00129</c:v>
                </c:pt>
                <c:pt idx="1">
                  <c:v>0.00294</c:v>
                </c:pt>
                <c:pt idx="2">
                  <c:v>0.00543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44268320"/>
        <c:axId val="-2143961488"/>
      </c:barChart>
      <c:catAx>
        <c:axId val="-2144268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3961488"/>
        <c:crosses val="autoZero"/>
        <c:auto val="1"/>
        <c:lblAlgn val="ctr"/>
        <c:lblOffset val="100"/>
        <c:noMultiLvlLbl val="0"/>
      </c:catAx>
      <c:valAx>
        <c:axId val="-214396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4268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88270605870246"/>
          <c:y val="0.0310099529761736"/>
          <c:w val="0.721211683578407"/>
          <c:h val="0.10633325543351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950152632472"/>
          <c:y val="0.0305708829801948"/>
          <c:w val="0.838566844401096"/>
          <c:h val="0.7693968788644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30% filled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1"/>
              </a:solidFill>
              <a:ln w="50800"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6.55</c:v>
                </c:pt>
                <c:pt idx="1">
                  <c:v>5.75</c:v>
                </c:pt>
                <c:pt idx="2">
                  <c:v>5.81</c:v>
                </c:pt>
                <c:pt idx="3">
                  <c:v>5.95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50% filled</c:v>
                </c:pt>
              </c:strCache>
            </c:strRef>
          </c:tx>
          <c:spPr>
            <a:ln w="19050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square"/>
            <c:size val="9"/>
            <c:spPr>
              <a:solidFill>
                <a:schemeClr val="accent6">
                  <a:lumMod val="50000"/>
                </a:schemeClr>
              </a:solidFill>
              <a:ln w="50800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25.39</c:v>
                </c:pt>
                <c:pt idx="1">
                  <c:v>21.8</c:v>
                </c:pt>
                <c:pt idx="2">
                  <c:v>22.01</c:v>
                </c:pt>
                <c:pt idx="3">
                  <c:v>22.32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70% filled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9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46.8</c:v>
                </c:pt>
                <c:pt idx="1">
                  <c:v>42.55</c:v>
                </c:pt>
                <c:pt idx="2">
                  <c:v>41.29</c:v>
                </c:pt>
                <c:pt idx="3">
                  <c:v>39.89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7223536"/>
        <c:axId val="2126857136"/>
      </c:lineChart>
      <c:catAx>
        <c:axId val="2117223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6857136"/>
        <c:crosses val="autoZero"/>
        <c:auto val="1"/>
        <c:lblAlgn val="ctr"/>
        <c:lblOffset val="100"/>
        <c:noMultiLvlLbl val="0"/>
      </c:catAx>
      <c:valAx>
        <c:axId val="2126857136"/>
        <c:scaling>
          <c:logBase val="2.0"/>
          <c:orientation val="minMax"/>
          <c:min val="4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7223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536860326552465"/>
          <c:y val="0.0107670944453331"/>
          <c:w val="0.9"/>
          <c:h val="0.1124359808050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 smtClean="0">
                <a:solidFill>
                  <a:schemeClr val="tx1"/>
                </a:solidFill>
              </a:rPr>
              <a:t>Sparse</a:t>
            </a:r>
            <a:r>
              <a:rPr lang="en-US" b="1" baseline="0" dirty="0" smtClean="0">
                <a:solidFill>
                  <a:schemeClr val="tx1"/>
                </a:solidFill>
              </a:rPr>
              <a:t> </a:t>
            </a:r>
            <a:r>
              <a:rPr lang="en-US" b="1" baseline="0" dirty="0" err="1" smtClean="0">
                <a:solidFill>
                  <a:schemeClr val="tx1"/>
                </a:solidFill>
              </a:rPr>
              <a:t>Cholesky</a:t>
            </a:r>
            <a:endParaRPr lang="en-US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05013981809807"/>
          <c:y val="0.136679676664781"/>
          <c:w val="0.743636962487198"/>
          <c:h val="0.6793850864797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Blocking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0.0979</c:v>
                </c:pt>
                <c:pt idx="1">
                  <c:v>0.062</c:v>
                </c:pt>
                <c:pt idx="2">
                  <c:v>0.0395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Non-blocking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0.0946</c:v>
                </c:pt>
                <c:pt idx="1">
                  <c:v>0.0552</c:v>
                </c:pt>
                <c:pt idx="2">
                  <c:v>0.036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8287376"/>
        <c:axId val="2128290656"/>
      </c:barChart>
      <c:catAx>
        <c:axId val="2128287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8290656"/>
        <c:crosses val="autoZero"/>
        <c:auto val="1"/>
        <c:lblAlgn val="ctr"/>
        <c:lblOffset val="100"/>
        <c:noMultiLvlLbl val="0"/>
      </c:catAx>
      <c:valAx>
        <c:axId val="2128290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8287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14084601223731"/>
          <c:y val="0.17878794746346"/>
          <c:w val="0.478015544052731"/>
          <c:h val="0.14396979452394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 smtClean="0">
                <a:solidFill>
                  <a:schemeClr val="tx1"/>
                </a:solidFill>
              </a:rPr>
              <a:t>2.5 Cannon</a:t>
            </a:r>
            <a:endParaRPr lang="en-US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6976784690704"/>
          <c:y val="0.115873483440533"/>
          <c:w val="0.841674159606301"/>
          <c:h val="0.7130736722476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Blocking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5.226999999999999</c:v>
                </c:pt>
                <c:pt idx="1">
                  <c:v>3.83</c:v>
                </c:pt>
                <c:pt idx="2">
                  <c:v>2.706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Non-blocking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5.222</c:v>
                </c:pt>
                <c:pt idx="1">
                  <c:v>3.52</c:v>
                </c:pt>
                <c:pt idx="2">
                  <c:v>2.522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41896704"/>
        <c:axId val="-2141981040"/>
      </c:barChart>
      <c:catAx>
        <c:axId val="-214189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1981040"/>
        <c:crosses val="autoZero"/>
        <c:auto val="1"/>
        <c:lblAlgn val="ctr"/>
        <c:lblOffset val="100"/>
        <c:noMultiLvlLbl val="0"/>
      </c:catAx>
      <c:valAx>
        <c:axId val="-2141981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1896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25637361212149"/>
          <c:y val="0.173899344656241"/>
          <c:w val="0.418766633626198"/>
          <c:h val="0.13507479136771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 smtClean="0">
                <a:solidFill>
                  <a:schemeClr val="tx1"/>
                </a:solidFill>
              </a:rPr>
              <a:t>3D</a:t>
            </a:r>
            <a:r>
              <a:rPr lang="en-US" b="1" baseline="0" dirty="0" smtClean="0">
                <a:solidFill>
                  <a:schemeClr val="tx1"/>
                </a:solidFill>
              </a:rPr>
              <a:t> Stencil</a:t>
            </a:r>
            <a:endParaRPr lang="en-US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05013981809807"/>
          <c:y val="0.112288154310818"/>
          <c:w val="0.743636962487198"/>
          <c:h val="0.7037765295661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Blocking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6.4</c:v>
                </c:pt>
                <c:pt idx="1">
                  <c:v>3.906</c:v>
                </c:pt>
                <c:pt idx="2">
                  <c:v>3.351999999999998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Non-blocking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6.4</c:v>
                </c:pt>
                <c:pt idx="1">
                  <c:v>3.68</c:v>
                </c:pt>
                <c:pt idx="2">
                  <c:v>2.354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43568656"/>
        <c:axId val="-2143402896"/>
      </c:barChart>
      <c:catAx>
        <c:axId val="-2143568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3402896"/>
        <c:crosses val="autoZero"/>
        <c:auto val="1"/>
        <c:lblAlgn val="ctr"/>
        <c:lblOffset val="100"/>
        <c:noMultiLvlLbl val="0"/>
      </c:catAx>
      <c:valAx>
        <c:axId val="-2143402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3568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78238232870922"/>
          <c:y val="0.158605491282136"/>
          <c:w val="0.51751481767042"/>
          <c:h val="0.11723558973007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 smtClean="0">
                <a:solidFill>
                  <a:schemeClr val="tx1"/>
                </a:solidFill>
              </a:rPr>
              <a:t>Sparse</a:t>
            </a:r>
            <a:r>
              <a:rPr lang="en-US" b="1" baseline="0" dirty="0" smtClean="0">
                <a:solidFill>
                  <a:schemeClr val="tx1"/>
                </a:solidFill>
              </a:rPr>
              <a:t> </a:t>
            </a:r>
            <a:r>
              <a:rPr lang="en-US" b="1" baseline="0" dirty="0" err="1" smtClean="0">
                <a:solidFill>
                  <a:schemeClr val="tx1"/>
                </a:solidFill>
              </a:rPr>
              <a:t>Cholesky</a:t>
            </a:r>
            <a:endParaRPr lang="en-US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05013981809807"/>
          <c:y val="0.136679676664781"/>
          <c:w val="0.743636962487198"/>
          <c:h val="0.6793850864797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 Overlap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0.9641</c:v>
                </c:pt>
                <c:pt idx="1">
                  <c:v>0.531</c:v>
                </c:pt>
                <c:pt idx="2">
                  <c:v>0.2487</c:v>
                </c:pt>
                <c:pt idx="3">
                  <c:v>0.1478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Overlap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0.9357</c:v>
                </c:pt>
                <c:pt idx="1">
                  <c:v>0.508</c:v>
                </c:pt>
                <c:pt idx="2">
                  <c:v>0.2333</c:v>
                </c:pt>
                <c:pt idx="3">
                  <c:v>0.1334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41985056"/>
        <c:axId val="-2141906400"/>
      </c:barChart>
      <c:catAx>
        <c:axId val="-2141985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1906400"/>
        <c:crosses val="autoZero"/>
        <c:auto val="1"/>
        <c:lblAlgn val="ctr"/>
        <c:lblOffset val="100"/>
        <c:noMultiLvlLbl val="0"/>
      </c:catAx>
      <c:valAx>
        <c:axId val="-2141906400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1985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07436562455972"/>
          <c:y val="0.200740271548136"/>
          <c:w val="0.478015544052731"/>
          <c:h val="0.14396979452394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 smtClean="0">
                <a:solidFill>
                  <a:schemeClr val="tx1"/>
                </a:solidFill>
              </a:rPr>
              <a:t>3D</a:t>
            </a:r>
            <a:r>
              <a:rPr lang="en-US" b="1" baseline="0" dirty="0" smtClean="0">
                <a:solidFill>
                  <a:schemeClr val="tx1"/>
                </a:solidFill>
              </a:rPr>
              <a:t> Stencil</a:t>
            </a:r>
            <a:endParaRPr lang="en-US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05013981809807"/>
          <c:y val="0.112288154310818"/>
          <c:w val="0.743636962487198"/>
          <c:h val="0.7037765295661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 Overlap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4.0</c:v>
                </c:pt>
                <c:pt idx="1">
                  <c:v>8.0</c:v>
                </c:pt>
                <c:pt idx="2">
                  <c:v>16.0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2.692</c:v>
                </c:pt>
                <c:pt idx="1">
                  <c:v>1.911</c:v>
                </c:pt>
                <c:pt idx="2">
                  <c:v>1.554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Overlap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4.0</c:v>
                </c:pt>
                <c:pt idx="1">
                  <c:v>8.0</c:v>
                </c:pt>
                <c:pt idx="2">
                  <c:v>16.0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1.963</c:v>
                </c:pt>
                <c:pt idx="1">
                  <c:v>1.241</c:v>
                </c:pt>
                <c:pt idx="2">
                  <c:v>0.841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43566848"/>
        <c:axId val="2126639504"/>
      </c:barChart>
      <c:catAx>
        <c:axId val="-2143566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6639504"/>
        <c:crosses val="autoZero"/>
        <c:auto val="1"/>
        <c:lblAlgn val="ctr"/>
        <c:lblOffset val="100"/>
        <c:noMultiLvlLbl val="0"/>
      </c:catAx>
      <c:valAx>
        <c:axId val="2126639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3566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62438523423847"/>
          <c:y val="0.16582938106468"/>
          <c:w val="0.51751481767042"/>
          <c:h val="0.11723558973007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 smtClean="0">
                <a:solidFill>
                  <a:schemeClr val="tx1"/>
                </a:solidFill>
              </a:rPr>
              <a:t>Original 2D Cannon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05013981809807"/>
          <c:y val="0.112288154310818"/>
          <c:w val="0.743636962487198"/>
          <c:h val="0.7037765295661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 Overlap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4.0</c:v>
                </c:pt>
                <c:pt idx="1">
                  <c:v>8.0</c:v>
                </c:pt>
                <c:pt idx="2">
                  <c:v>16.0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1.146</c:v>
                </c:pt>
                <c:pt idx="1">
                  <c:v>1.916</c:v>
                </c:pt>
                <c:pt idx="2">
                  <c:v>2.027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Overlap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4.0</c:v>
                </c:pt>
                <c:pt idx="1">
                  <c:v>8.0</c:v>
                </c:pt>
                <c:pt idx="2">
                  <c:v>16.0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1.049</c:v>
                </c:pt>
                <c:pt idx="1">
                  <c:v>1.803</c:v>
                </c:pt>
                <c:pt idx="2">
                  <c:v>1.792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47345424"/>
        <c:axId val="-2140645184"/>
      </c:barChart>
      <c:catAx>
        <c:axId val="-214734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0645184"/>
        <c:crosses val="autoZero"/>
        <c:auto val="1"/>
        <c:lblAlgn val="ctr"/>
        <c:lblOffset val="100"/>
        <c:noMultiLvlLbl val="0"/>
      </c:catAx>
      <c:valAx>
        <c:axId val="-2140645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7345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0691283940995"/>
          <c:y val="0.132118017832515"/>
          <c:w val="0.44641612515858"/>
          <c:h val="0.11723558973007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smtClean="0">
                <a:solidFill>
                  <a:schemeClr val="tx1"/>
                </a:solidFill>
              </a:rPr>
              <a:t>Communication Avoiding </a:t>
            </a:r>
            <a:r>
              <a:rPr lang="en-US" b="1" dirty="0" smtClean="0">
                <a:solidFill>
                  <a:schemeClr val="tx1"/>
                </a:solidFill>
              </a:rPr>
              <a:t>(2.5D) Cannon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05013981809807"/>
          <c:y val="0.112288154310818"/>
          <c:w val="0.743636962487198"/>
          <c:h val="0.7037765295661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 Overlap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16, 1</c:v>
                </c:pt>
                <c:pt idx="1">
                  <c:v>32, 2</c:v>
                </c:pt>
                <c:pt idx="2">
                  <c:v>64, 4</c:v>
                </c:pt>
                <c:pt idx="3">
                  <c:v>64, 1</c:v>
                </c:pt>
                <c:pt idx="4">
                  <c:v>128, 2</c:v>
                </c:pt>
                <c:pt idx="5">
                  <c:v>256, 1</c:v>
                </c:pt>
                <c:pt idx="6">
                  <c:v>256, 4</c:v>
                </c:pt>
                <c:pt idx="7">
                  <c:v>512, 2</c:v>
                </c:pt>
                <c:pt idx="8">
                  <c:v>512, 8</c:v>
                </c:pt>
                <c:pt idx="9">
                  <c:v>1024, 4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0.286</c:v>
                </c:pt>
                <c:pt idx="1">
                  <c:v>0.285</c:v>
                </c:pt>
                <c:pt idx="2">
                  <c:v>0.197</c:v>
                </c:pt>
                <c:pt idx="3">
                  <c:v>0.589</c:v>
                </c:pt>
                <c:pt idx="4">
                  <c:v>0.385</c:v>
                </c:pt>
                <c:pt idx="5">
                  <c:v>1.119</c:v>
                </c:pt>
                <c:pt idx="6">
                  <c:v>0.347</c:v>
                </c:pt>
                <c:pt idx="7">
                  <c:v>0.883</c:v>
                </c:pt>
                <c:pt idx="8">
                  <c:v>0.523</c:v>
                </c:pt>
                <c:pt idx="9">
                  <c:v>0.713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Overlap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16, 1</c:v>
                </c:pt>
                <c:pt idx="1">
                  <c:v>32, 2</c:v>
                </c:pt>
                <c:pt idx="2">
                  <c:v>64, 4</c:v>
                </c:pt>
                <c:pt idx="3">
                  <c:v>64, 1</c:v>
                </c:pt>
                <c:pt idx="4">
                  <c:v>128, 2</c:v>
                </c:pt>
                <c:pt idx="5">
                  <c:v>256, 1</c:v>
                </c:pt>
                <c:pt idx="6">
                  <c:v>256, 4</c:v>
                </c:pt>
                <c:pt idx="7">
                  <c:v>512, 2</c:v>
                </c:pt>
                <c:pt idx="8">
                  <c:v>512, 8</c:v>
                </c:pt>
                <c:pt idx="9">
                  <c:v>1024, 4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0.264</c:v>
                </c:pt>
                <c:pt idx="1">
                  <c:v>0.283</c:v>
                </c:pt>
                <c:pt idx="2">
                  <c:v>0.202</c:v>
                </c:pt>
                <c:pt idx="3">
                  <c:v>0.403</c:v>
                </c:pt>
                <c:pt idx="4">
                  <c:v>0.284</c:v>
                </c:pt>
                <c:pt idx="5">
                  <c:v>0.748</c:v>
                </c:pt>
                <c:pt idx="6">
                  <c:v>0.259</c:v>
                </c:pt>
                <c:pt idx="7">
                  <c:v>0.532</c:v>
                </c:pt>
                <c:pt idx="8">
                  <c:v>0.447</c:v>
                </c:pt>
                <c:pt idx="9">
                  <c:v>0.366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2631376"/>
        <c:axId val="2119104400"/>
      </c:barChart>
      <c:catAx>
        <c:axId val="2122631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9104400"/>
        <c:crosses val="autoZero"/>
        <c:auto val="1"/>
        <c:lblAlgn val="ctr"/>
        <c:lblOffset val="100"/>
        <c:noMultiLvlLbl val="0"/>
      </c:catAx>
      <c:valAx>
        <c:axId val="2119104400"/>
        <c:scaling>
          <c:orientation val="minMax"/>
          <c:max val="1.2"/>
          <c:min val="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2631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265974566732412"/>
          <c:y val="0.161444059803731"/>
          <c:w val="0.2211034174868"/>
          <c:h val="0.1432983212954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2CA11-7EE6-B24B-971C-86EC08AA14C2}" type="datetimeFigureOut">
              <a:rPr lang="en-US" smtClean="0"/>
              <a:t>4/3/17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483B6-7902-BF43-8613-138EEEE0C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2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MPIRUN_CMD_OK=1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chol_seed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=3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=32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r_n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=512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chol_p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=.1 check=1 RAMBUTAN_KNOB_METIS=1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=rand ~/gasnet-Oct2016/bin/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gasnetrun_mpi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-n 1 -v ./app/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cholesky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MPIRUN_CMD_OK=1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chol_seed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=3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=32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r_n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=512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chol_p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=.04 check=1 RAMBUTAN_KNOB_METIS=1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=rand ~/gasnet-Oct2016/bin/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gasnetrun_mpi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-n 1 -v ./app/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cholesky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MPIRUN_CMD_OK=1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chol_seed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=3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=32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r_n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=512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chol_p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=.025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check=1 RAMBUTAN_KNOB_METIS=1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=rand ~/gasnet-Oct2016/bin/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gasnetrun_mpi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-n 1 -v ./app/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cholesky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483B6-7902-BF43-8613-138EEEE0CF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17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6C86-942F-6B45-93C5-23F74F0A3B49}" type="datetimeFigureOut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1291-5581-D545-9CBA-EF4CCE6A2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28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6C86-942F-6B45-93C5-23F74F0A3B49}" type="datetimeFigureOut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1291-5581-D545-9CBA-EF4CCE6A2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55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6C86-942F-6B45-93C5-23F74F0A3B49}" type="datetimeFigureOut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1291-5581-D545-9CBA-EF4CCE6A2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3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6C86-942F-6B45-93C5-23F74F0A3B49}" type="datetimeFigureOut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1291-5581-D545-9CBA-EF4CCE6A2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76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6C86-942F-6B45-93C5-23F74F0A3B49}" type="datetimeFigureOut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1291-5581-D545-9CBA-EF4CCE6A2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78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6C86-942F-6B45-93C5-23F74F0A3B49}" type="datetimeFigureOut">
              <a:rPr lang="en-US" smtClean="0"/>
              <a:t>4/3/17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1291-5581-D545-9CBA-EF4CCE6A2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28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6C86-942F-6B45-93C5-23F74F0A3B49}" type="datetimeFigureOut">
              <a:rPr lang="en-US" smtClean="0"/>
              <a:t>4/3/17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1291-5581-D545-9CBA-EF4CCE6A2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9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6C86-942F-6B45-93C5-23F74F0A3B49}" type="datetimeFigureOut">
              <a:rPr lang="en-US" smtClean="0"/>
              <a:t>4/3/17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1291-5581-D545-9CBA-EF4CCE6A2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5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6C86-942F-6B45-93C5-23F74F0A3B49}" type="datetimeFigureOut">
              <a:rPr lang="en-US" smtClean="0"/>
              <a:t>4/3/17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1291-5581-D545-9CBA-EF4CCE6A2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4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6C86-942F-6B45-93C5-23F74F0A3B49}" type="datetimeFigureOut">
              <a:rPr lang="en-US" smtClean="0"/>
              <a:t>4/3/17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1291-5581-D545-9CBA-EF4CCE6A2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5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6C86-942F-6B45-93C5-23F74F0A3B49}" type="datetimeFigureOut">
              <a:rPr lang="en-US" smtClean="0"/>
              <a:t>4/3/17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1291-5581-D545-9CBA-EF4CCE6A2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0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C6C86-942F-6B45-93C5-23F74F0A3B49}" type="datetimeFigureOut">
              <a:rPr lang="en-US" smtClean="0"/>
              <a:t>4/3/17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01291-5581-D545-9CBA-EF4CCE6A2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7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4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4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465855277"/>
              </p:ext>
            </p:extLst>
          </p:nvPr>
        </p:nvGraphicFramePr>
        <p:xfrm>
          <a:off x="819835" y="1545734"/>
          <a:ext cx="2811262" cy="4578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 rot="16200000">
            <a:off x="46967" y="3165156"/>
            <a:ext cx="123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  <a:r>
              <a:rPr lang="en-US" b="1" dirty="0" smtClean="0"/>
              <a:t>econds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898035" y="5700393"/>
            <a:ext cx="123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Matrix size</a:t>
            </a:r>
            <a:endParaRPr lang="en-US" dirty="0"/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1329738308"/>
              </p:ext>
            </p:extLst>
          </p:nvPr>
        </p:nvGraphicFramePr>
        <p:xfrm>
          <a:off x="3992570" y="1521390"/>
          <a:ext cx="2506611" cy="4894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1"/>
          <p:cNvSpPr txBox="1"/>
          <p:nvPr/>
        </p:nvSpPr>
        <p:spPr>
          <a:xfrm rot="16200000">
            <a:off x="3017280" y="3165156"/>
            <a:ext cx="158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milliseconds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437749" y="5696905"/>
            <a:ext cx="194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en-US" dirty="0" smtClean="0"/>
              <a:t>Workers/GPUs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987329" y="4952389"/>
            <a:ext cx="224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✔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28011" y="2307637"/>
            <a:ext cx="224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✔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96071" y="3098172"/>
            <a:ext cx="224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✔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1510523" y="2914507"/>
            <a:ext cx="238539" cy="3673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64409" y="2730843"/>
            <a:ext cx="1237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Down is good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7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134101410"/>
              </p:ext>
            </p:extLst>
          </p:nvPr>
        </p:nvGraphicFramePr>
        <p:xfrm>
          <a:off x="949168" y="998274"/>
          <a:ext cx="3215249" cy="5206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696349" y="6425662"/>
            <a:ext cx="4089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tsize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=64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r_n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=2048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chol_p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=.02</a:t>
            </a:r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768090537"/>
              </p:ext>
            </p:extLst>
          </p:nvPr>
        </p:nvGraphicFramePr>
        <p:xfrm>
          <a:off x="4221778" y="998274"/>
          <a:ext cx="3215249" cy="5139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43895" y="1593443"/>
            <a:ext cx="1237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seconds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2135047" y="5914797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Menlo-Regular" charset="0"/>
              </a:rPr>
              <a:t>(a) N=2048</a:t>
            </a:r>
            <a:endParaRPr lang="en-US" dirty="0"/>
          </a:p>
        </p:txBody>
      </p: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77745849"/>
              </p:ext>
            </p:extLst>
          </p:nvPr>
        </p:nvGraphicFramePr>
        <p:xfrm>
          <a:off x="7274878" y="998274"/>
          <a:ext cx="3215249" cy="5274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Rectangle 13"/>
          <p:cNvSpPr/>
          <p:nvPr/>
        </p:nvSpPr>
        <p:spPr>
          <a:xfrm>
            <a:off x="7534203" y="5887635"/>
            <a:ext cx="2973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mtClean="0">
                <a:solidFill>
                  <a:srgbClr val="000000"/>
                </a:solidFill>
                <a:latin typeface="Menlo-Regular" charset="0"/>
              </a:rPr>
              <a:t>(c) 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N=512, 400 </a:t>
            </a:r>
            <a:r>
              <a:rPr lang="en-US" dirty="0" err="1" smtClean="0">
                <a:solidFill>
                  <a:srgbClr val="000000"/>
                </a:solidFill>
                <a:latin typeface="Menlo-Regular" charset="0"/>
              </a:rPr>
              <a:t>iters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03183" y="1655704"/>
            <a:ext cx="1237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seconds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866217" y="1579587"/>
            <a:ext cx="1237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seconds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5228726" y="5901490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Menlo-Regular" charset="0"/>
              </a:rPr>
              <a:t>(b) N=8192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556792" y="5555612"/>
            <a:ext cx="7216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#GPUs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5657443" y="5555612"/>
            <a:ext cx="7216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#GPUs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8760898" y="5555611"/>
            <a:ext cx="7216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#GPUs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4164417" y="331358"/>
            <a:ext cx="4368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Up to 4 nodes, 1 GPUs per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90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363781505"/>
              </p:ext>
            </p:extLst>
          </p:nvPr>
        </p:nvGraphicFramePr>
        <p:xfrm>
          <a:off x="366073" y="998274"/>
          <a:ext cx="3901845" cy="5206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776973499"/>
              </p:ext>
            </p:extLst>
          </p:nvPr>
        </p:nvGraphicFramePr>
        <p:xfrm>
          <a:off x="4306388" y="998274"/>
          <a:ext cx="3215249" cy="5274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Rectangle 13"/>
          <p:cNvSpPr/>
          <p:nvPr/>
        </p:nvSpPr>
        <p:spPr>
          <a:xfrm>
            <a:off x="4760264" y="5914797"/>
            <a:ext cx="31454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solidFill>
                  <a:srgbClr val="000000"/>
                </a:solidFill>
                <a:latin typeface="Menlo-Regular" charset="0"/>
              </a:rPr>
              <a:t>(b) Strong </a:t>
            </a:r>
            <a:r>
              <a:rPr lang="de-DE" dirty="0" err="1" smtClean="0">
                <a:solidFill>
                  <a:srgbClr val="000000"/>
                </a:solidFill>
                <a:latin typeface="Menlo-Regular" charset="0"/>
              </a:rPr>
              <a:t>Scaling</a:t>
            </a:r>
            <a:r>
              <a:rPr lang="de-DE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N=512, 400 iterations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973697" y="5555612"/>
            <a:ext cx="7216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#GPUs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5792408" y="5555611"/>
            <a:ext cx="7216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#GPUs</a:t>
            </a:r>
            <a:endParaRPr 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1437501" y="1691585"/>
            <a:ext cx="5689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1.03x</a:t>
            </a:r>
            <a:endParaRPr lang="en-US" sz="1300" dirty="0"/>
          </a:p>
        </p:txBody>
      </p:sp>
      <p:sp>
        <p:nvSpPr>
          <p:cNvPr id="18" name="TextBox 17"/>
          <p:cNvSpPr txBox="1"/>
          <p:nvPr/>
        </p:nvSpPr>
        <p:spPr>
          <a:xfrm>
            <a:off x="2166372" y="3196785"/>
            <a:ext cx="5689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1.05x</a:t>
            </a:r>
            <a:endParaRPr lang="en-US" sz="1300" dirty="0"/>
          </a:p>
        </p:txBody>
      </p:sp>
      <p:sp>
        <p:nvSpPr>
          <p:cNvPr id="19" name="TextBox 18"/>
          <p:cNvSpPr txBox="1"/>
          <p:nvPr/>
        </p:nvSpPr>
        <p:spPr>
          <a:xfrm>
            <a:off x="2901217" y="4146579"/>
            <a:ext cx="5689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1.07x</a:t>
            </a:r>
            <a:endParaRPr lang="en-US" sz="1300" dirty="0"/>
          </a:p>
        </p:txBody>
      </p:sp>
      <p:sp>
        <p:nvSpPr>
          <p:cNvPr id="20" name="TextBox 19"/>
          <p:cNvSpPr txBox="1"/>
          <p:nvPr/>
        </p:nvSpPr>
        <p:spPr>
          <a:xfrm>
            <a:off x="3635209" y="4516879"/>
            <a:ext cx="5689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1.11x</a:t>
            </a:r>
            <a:endParaRPr lang="en-US" sz="1300" dirty="0"/>
          </a:p>
        </p:txBody>
      </p:sp>
      <p:sp>
        <p:nvSpPr>
          <p:cNvPr id="21" name="TextBox 20"/>
          <p:cNvSpPr txBox="1"/>
          <p:nvPr/>
        </p:nvSpPr>
        <p:spPr>
          <a:xfrm>
            <a:off x="5292037" y="2568578"/>
            <a:ext cx="6714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1.37x</a:t>
            </a:r>
            <a:endParaRPr lang="en-US" sz="1300" dirty="0"/>
          </a:p>
        </p:txBody>
      </p:sp>
      <p:sp>
        <p:nvSpPr>
          <p:cNvPr id="22" name="TextBox 21"/>
          <p:cNvSpPr txBox="1"/>
          <p:nvPr/>
        </p:nvSpPr>
        <p:spPr>
          <a:xfrm>
            <a:off x="6079162" y="3489173"/>
            <a:ext cx="5689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1.54x</a:t>
            </a:r>
            <a:endParaRPr lang="en-US" sz="1300" dirty="0"/>
          </a:p>
        </p:txBody>
      </p:sp>
      <p:sp>
        <p:nvSpPr>
          <p:cNvPr id="23" name="TextBox 22"/>
          <p:cNvSpPr txBox="1"/>
          <p:nvPr/>
        </p:nvSpPr>
        <p:spPr>
          <a:xfrm>
            <a:off x="6873198" y="3999835"/>
            <a:ext cx="5689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1.85x</a:t>
            </a:r>
            <a:endParaRPr lang="en-US" sz="1300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37" y="2869950"/>
            <a:ext cx="123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  <a:r>
              <a:rPr lang="en-US" b="1" dirty="0" smtClean="0"/>
              <a:t>econds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3835875" y="2869950"/>
            <a:ext cx="123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  <a:r>
              <a:rPr lang="en-US" b="1" dirty="0" smtClean="0"/>
              <a:t>econds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4164417" y="331358"/>
            <a:ext cx="4368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Up to 4 nodes, 4 GPUs per node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7517785" y="2869949"/>
            <a:ext cx="123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  <a:r>
              <a:rPr lang="en-US" b="1" dirty="0" smtClean="0"/>
              <a:t>econds</a:t>
            </a:r>
            <a:endParaRPr lang="en-US" b="1" dirty="0"/>
          </a:p>
        </p:txBody>
      </p:sp>
      <p:sp>
        <p:nvSpPr>
          <p:cNvPr id="39" name="Rectangle 38"/>
          <p:cNvSpPr/>
          <p:nvPr/>
        </p:nvSpPr>
        <p:spPr>
          <a:xfrm>
            <a:off x="8508351" y="5919225"/>
            <a:ext cx="35913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(c) Weak Scaling    N=8192 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x (#GPUs/4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)</a:t>
            </a:r>
            <a:r>
              <a:rPr lang="en-US" baseline="30000" dirty="0" smtClean="0">
                <a:solidFill>
                  <a:srgbClr val="000000"/>
                </a:solidFill>
                <a:latin typeface="Menlo-Regular" charset="0"/>
              </a:rPr>
              <a:t>(1/3</a:t>
            </a:r>
            <a:r>
              <a:rPr lang="en-US" baseline="30000" dirty="0">
                <a:solidFill>
                  <a:srgbClr val="000000"/>
                </a:solidFill>
                <a:latin typeface="Menlo-Regular" charset="0"/>
              </a:rPr>
              <a:t>)</a:t>
            </a:r>
            <a:endParaRPr lang="en-US" baseline="30000" dirty="0"/>
          </a:p>
        </p:txBody>
      </p:sp>
      <p:sp>
        <p:nvSpPr>
          <p:cNvPr id="40" name="Rectangle 39"/>
          <p:cNvSpPr/>
          <p:nvPr/>
        </p:nvSpPr>
        <p:spPr>
          <a:xfrm>
            <a:off x="9509675" y="5555612"/>
            <a:ext cx="7216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Menlo-Regular" charset="0"/>
              </a:rPr>
              <a:t>#GPUs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10764735" y="2315569"/>
            <a:ext cx="5689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smtClean="0"/>
              <a:t>1.13x</a:t>
            </a:r>
            <a:endParaRPr lang="en-US" sz="1300" dirty="0"/>
          </a:p>
        </p:txBody>
      </p:sp>
      <p:sp>
        <p:nvSpPr>
          <p:cNvPr id="42" name="TextBox 41"/>
          <p:cNvSpPr txBox="1"/>
          <p:nvPr/>
        </p:nvSpPr>
        <p:spPr>
          <a:xfrm>
            <a:off x="9933611" y="2315946"/>
            <a:ext cx="5689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smtClean="0"/>
              <a:t>1.08x</a:t>
            </a:r>
            <a:endParaRPr lang="en-US" sz="1300" dirty="0"/>
          </a:p>
        </p:txBody>
      </p:sp>
      <p:sp>
        <p:nvSpPr>
          <p:cNvPr id="43" name="TextBox 42"/>
          <p:cNvSpPr txBox="1"/>
          <p:nvPr/>
        </p:nvSpPr>
        <p:spPr>
          <a:xfrm>
            <a:off x="9132263" y="3466099"/>
            <a:ext cx="5689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smtClean="0"/>
              <a:t>1.09x</a:t>
            </a:r>
            <a:endParaRPr lang="en-US" sz="1300" dirty="0"/>
          </a:p>
        </p:txBody>
      </p:sp>
      <p:graphicFrame>
        <p:nvGraphicFramePr>
          <p:cNvPr id="44" name="Chart 43"/>
          <p:cNvGraphicFramePr/>
          <p:nvPr>
            <p:extLst>
              <p:ext uri="{D42A27DB-BD31-4B8C-83A1-F6EECF244321}">
                <p14:modId xmlns:p14="http://schemas.microsoft.com/office/powerpoint/2010/main" val="174325711"/>
              </p:ext>
            </p:extLst>
          </p:nvPr>
        </p:nvGraphicFramePr>
        <p:xfrm>
          <a:off x="8159866" y="998274"/>
          <a:ext cx="3215249" cy="5274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6" name="Rectangle 45"/>
          <p:cNvSpPr/>
          <p:nvPr/>
        </p:nvSpPr>
        <p:spPr>
          <a:xfrm>
            <a:off x="1162597" y="5894980"/>
            <a:ext cx="34538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solidFill>
                  <a:srgbClr val="000000"/>
                </a:solidFill>
                <a:latin typeface="Menlo-Regular" charset="0"/>
              </a:rPr>
              <a:t>(a) Strong </a:t>
            </a:r>
            <a:r>
              <a:rPr lang="de-DE" dirty="0" err="1" smtClean="0">
                <a:solidFill>
                  <a:srgbClr val="000000"/>
                </a:solidFill>
                <a:latin typeface="Menlo-Regular" charset="0"/>
              </a:rPr>
              <a:t>Scaling</a:t>
            </a:r>
            <a:r>
              <a:rPr lang="de-DE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N=1024, </a:t>
            </a:r>
            <a:r>
              <a:rPr lang="en-US" dirty="0" err="1" smtClean="0">
                <a:solidFill>
                  <a:srgbClr val="000000"/>
                </a:solidFill>
                <a:latin typeface="Menlo-Regular" charset="0"/>
              </a:rPr>
              <a:t>tileSize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= 32x32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746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5679881" y="2498889"/>
            <a:ext cx="123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  <a:r>
              <a:rPr lang="en-US" b="1" dirty="0" smtClean="0"/>
              <a:t>econds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8348869" y="6281445"/>
            <a:ext cx="35913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N=4096, 16 GPUs</a:t>
            </a:r>
            <a:endParaRPr lang="en-US" baseline="30000" dirty="0"/>
          </a:p>
        </p:txBody>
      </p:sp>
      <p:sp>
        <p:nvSpPr>
          <p:cNvPr id="6" name="Rectangle 5"/>
          <p:cNvSpPr/>
          <p:nvPr/>
        </p:nvSpPr>
        <p:spPr>
          <a:xfrm>
            <a:off x="7527809" y="5504464"/>
            <a:ext cx="3810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Menlo-Regular" charset="0"/>
              </a:rPr>
              <a:t>#Tasks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, Replication Factor</a:t>
            </a:r>
            <a:endParaRPr lang="en-US" dirty="0"/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1909220903"/>
              </p:ext>
            </p:extLst>
          </p:nvPr>
        </p:nvGraphicFramePr>
        <p:xfrm>
          <a:off x="5764697" y="466656"/>
          <a:ext cx="6334538" cy="5274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5993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1661</TotalTime>
  <Words>196</Words>
  <Application>Microsoft Macintosh PowerPoint</Application>
  <PresentationFormat>Widescreen</PresentationFormat>
  <Paragraphs>53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Menlo-Regular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Nguyen</dc:creator>
  <cp:lastModifiedBy>Tan Nguyen</cp:lastModifiedBy>
  <cp:revision>404</cp:revision>
  <cp:lastPrinted>2016-10-23T06:27:45Z</cp:lastPrinted>
  <dcterms:created xsi:type="dcterms:W3CDTF">2016-10-12T16:42:14Z</dcterms:created>
  <dcterms:modified xsi:type="dcterms:W3CDTF">2017-04-03T08:57:46Z</dcterms:modified>
</cp:coreProperties>
</file>