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B908CE-07B1-4FDF-9F71-7E48373678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1E3268-057D-4CE2-A487-B112D77EB4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F01D2C-65AA-43BB-B891-6B449880C3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195423-74EE-4E5E-AB04-D671CD5E3F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C52134-2462-4EF5-95B3-FBAEBB41FE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A8E125-C350-4090-ADDC-5300449BE5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191D54-415D-45C1-B1F1-75911ECADAE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B65CDC-DBA0-4F19-847A-B5CF3F2526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A80FA3-3DBF-4213-B0D1-FB1533238E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88E46A-F0F7-4F04-8DF5-24001A2C2B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8CB5FD-6993-4A57-9313-B0ADF7E61E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11ABB9-22B5-4DD6-9775-5A5420A64D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C8CF32E2-B7E8-4D1C-8E6B-593B21C91FB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517680"/>
            <a:ext cx="9071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Medical Image Segmentation utilizing </a:t>
            </a:r>
            <a:br>
              <a:rPr sz="4400"/>
            </a:br>
            <a:r>
              <a:rPr b="0" lang="en-US" sz="4400" spc="-1" strike="noStrike">
                <a:latin typeface="Arial"/>
              </a:rPr>
              <a:t>Federated 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3183480"/>
            <a:ext cx="9071640" cy="212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2500" spc="-1" strike="noStrike">
                <a:solidFill>
                  <a:srgbClr val="666666"/>
                </a:solidFill>
                <a:latin typeface="Arial"/>
              </a:rPr>
              <a:t>Presented by</a:t>
            </a:r>
            <a:endParaRPr b="0" lang="en-US" sz="2500" spc="-1" strike="noStrike">
              <a:solidFill>
                <a:srgbClr val="666666"/>
              </a:solidFill>
              <a:latin typeface="Arial"/>
            </a:endParaRPr>
          </a:p>
          <a:p>
            <a:pPr indent="0" algn="r">
              <a:buNone/>
            </a:pPr>
            <a:r>
              <a:rPr b="0" lang="en-US" sz="2500" spc="-1" strike="noStrike">
                <a:solidFill>
                  <a:srgbClr val="666666"/>
                </a:solidFill>
                <a:latin typeface="Arial"/>
              </a:rPr>
              <a:t>Tanni Das</a:t>
            </a:r>
            <a:endParaRPr b="0" lang="en-US" sz="2500" spc="-1" strike="noStrike">
              <a:solidFill>
                <a:srgbClr val="666666"/>
              </a:solidFill>
              <a:latin typeface="Arial"/>
            </a:endParaRPr>
          </a:p>
          <a:p>
            <a:pPr indent="0" algn="r">
              <a:buNone/>
            </a:pPr>
            <a:r>
              <a:rPr b="0" lang="en-US" sz="2500" spc="-1" strike="noStrike">
                <a:solidFill>
                  <a:srgbClr val="666666"/>
                </a:solidFill>
                <a:latin typeface="Arial"/>
              </a:rPr>
              <a:t>Graduate Research Assistant</a:t>
            </a:r>
            <a:endParaRPr b="0" lang="en-US" sz="2500" spc="-1" strike="noStrike">
              <a:solidFill>
                <a:srgbClr val="666666"/>
              </a:solidFill>
              <a:latin typeface="Arial"/>
            </a:endParaRPr>
          </a:p>
          <a:p>
            <a:pPr indent="0" algn="r">
              <a:buNone/>
            </a:pPr>
            <a:r>
              <a:rPr b="0" lang="en-US" sz="2500" spc="-1" strike="noStrike">
                <a:solidFill>
                  <a:srgbClr val="666666"/>
                </a:solidFill>
                <a:latin typeface="Arial"/>
              </a:rPr>
              <a:t>Video Processing Lab</a:t>
            </a:r>
            <a:endParaRPr b="0" lang="en-US" sz="2500" spc="-1" strike="noStrike">
              <a:solidFill>
                <a:srgbClr val="666666"/>
              </a:solidFill>
              <a:latin typeface="Arial"/>
            </a:endParaRPr>
          </a:p>
          <a:p>
            <a:pPr indent="0" algn="r">
              <a:buNone/>
            </a:pPr>
            <a:r>
              <a:rPr b="0" lang="en-US" sz="2500" spc="-1" strike="noStrike">
                <a:solidFill>
                  <a:srgbClr val="666666"/>
                </a:solidFill>
                <a:latin typeface="Arial"/>
              </a:rPr>
              <a:t>Gachon University, Korea</a:t>
            </a:r>
            <a:endParaRPr b="0" lang="en-US" sz="2500" spc="-1" strike="noStrike">
              <a:solidFill>
                <a:srgbClr val="666666"/>
              </a:solidFill>
              <a:latin typeface="Arial"/>
            </a:endParaRPr>
          </a:p>
          <a:p>
            <a:pPr indent="0" algn="r">
              <a:buNone/>
            </a:pPr>
            <a:endParaRPr b="0" lang="en-US" sz="25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Contents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71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Motivation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Previous works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Proposal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References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A92167-FF75-451C-A11B-04FDEEEBA93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Motivation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Medical image segmentation requires a lot of diverse dataset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federated learning paradigm, data privacy is a target issue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So, the direct inter-client data share is discouraged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 a result, due to lack of data model generalization becomes tough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Some researches show various way to share data in inter-institutional mode by having privacy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Having this kind of work, maximum researches focus on only data sharing protocol not in model development which can tackle generalization problem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my research, I will try to fill this gap 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C1F8F1-416E-471A-A545-92CE3A9D3AD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Previous 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Sheller et. al. [1] suggested a very basic way to use segmentation model in a federated learning way. But in their model no scheme for protected data sharing is proposed</a:t>
            </a:r>
            <a:endParaRPr b="0" lang="en-US" sz="2000" spc="-1" strike="noStrike"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918240" y="2057400"/>
            <a:ext cx="4808160" cy="3485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2C4E22-8C3B-498F-B9CF-017D4B9C5137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Previous 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Liu et. al. [2] proposed a frequency domain based data sharing scheme and implemented in medical image segmentation</a:t>
            </a:r>
            <a:endParaRPr b="0" lang="en-US" sz="2000" spc="-1" strike="noStrike"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99360" y="2057400"/>
            <a:ext cx="9802440" cy="2999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E70ED4-E6B3-4854-9A15-636C0E2E2BE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Previous Works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182600"/>
            <a:ext cx="9071640" cy="7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Wang et. al. [3] proposed a method where federated learning works in two steps: feature level and prediction level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67360" y="2006640"/>
            <a:ext cx="9144000" cy="3154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097EC1-23A5-46BE-9211-1FB84EAB713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My proposal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order to make a generalized medical image segmentation model, previous efforts are made into data sharing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But deep learning model design also contributes to be a generalized model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So, my target will be to develop an efficient CNN model from the previous ideas of U-net, U-net++, and attention U-net etc.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B6FEAE-F0AA-4D9C-AE7A-04FDDC45877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References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1600" spc="-1" strike="noStrike">
                <a:latin typeface="Arial"/>
              </a:rPr>
              <a:t>[1] M. J. Sheller, G. A. Reina, B. Edwards, J. Martin, and S. Bakas, “Multi-Institutional Deep Learning Modeling Without Sharing Patient Data: A Feasibility Study on Brain Tumor Segmentation.” arXiv, Oct. 22, 2018. doi: 10.48550/arXiv.1810.04304.</a:t>
            </a:r>
            <a:endParaRPr b="0" lang="en-US" sz="1600" spc="-1" strike="noStrike"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1600" spc="-1" strike="noStrike">
                <a:latin typeface="Arial"/>
              </a:rPr>
              <a:t>[2] Q. Liu, C. Chen, J. Qin, Q. Dou, and P.-A. Heng, “FedDG: Federated Domain Generalization on Medical Image Segmentation via Episodic Learning in Continuous Frequency Space.” arXiv, Mar. 10, 2021. doi: 10.48550/arXiv.2103.06030.</a:t>
            </a:r>
            <a:endParaRPr b="0" lang="en-US" sz="1600" spc="-1" strike="noStrike"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1600" spc="-1" strike="noStrike">
                <a:latin typeface="Arial"/>
              </a:rPr>
              <a:t>[3] J. Wang, Y. Jin, and L. Wang, “Personalizing Federated Medical Image Segmentation via Local Calibration.” arXiv, Jul. 11, 2022. doi: 10.48550/arXiv.2207.04655.</a:t>
            </a:r>
            <a:endParaRPr b="0" lang="en-US" sz="1600" spc="-1" strike="noStrike"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CB0FA8-F4E0-4041-8045-57651670845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253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latin typeface="Arial"/>
              </a:rPr>
              <a:t>Thank You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D48BB7-E676-4CEC-9ACD-37316A3ECED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Application>LibreOffice/7.4.1.2$Windows_X86_64 LibreOffice_project/3c58a8f3a960df8bc8fd77b461821e42c061c5f0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2022-10-11T23:00:06Z</dcterms:modified>
  <cp:revision>70</cp:revision>
  <dc:subject/>
  <dc:title/>
</cp:coreProperties>
</file>