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9" r:id="rId3"/>
    <p:sldId id="262" r:id="rId4"/>
    <p:sldId id="263" r:id="rId5"/>
    <p:sldId id="264" r:id="rId6"/>
    <p:sldId id="265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tli" initials="T" lastIdx="1" clrIdx="0">
    <p:extLst>
      <p:ext uri="{19B8F6BF-5375-455C-9EA6-DF929625EA0E}">
        <p15:presenceInfo xmlns:p15="http://schemas.microsoft.com/office/powerpoint/2012/main" userId="Tit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D12"/>
    <a:srgbClr val="00CC66"/>
    <a:srgbClr val="FFFF99"/>
    <a:srgbClr val="FE9C94"/>
    <a:srgbClr val="55D96E"/>
    <a:srgbClr val="856181"/>
    <a:srgbClr val="FC4436"/>
    <a:srgbClr val="4F9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4FB6A-751D-46D1-BB39-1E018CA156F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3E57-7FE7-4556-8D47-7FB46BA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9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74a90b617e98b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74a90b617e98b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79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6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3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8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7EA4-816E-4134-899C-B48C98CFE1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7156-F53F-4945-B7F3-AF6D9AAEF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6754" y="0"/>
            <a:ext cx="11861075" cy="2405575"/>
          </a:xfrm>
          <a:prstGeom prst="roundRect">
            <a:avLst/>
          </a:prstGeom>
          <a:gradFill flip="none" rotWithShape="1">
            <a:gsLst>
              <a:gs pos="0">
                <a:srgbClr val="0D6D12"/>
              </a:gs>
              <a:gs pos="77000">
                <a:srgbClr val="00B05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812" y="2405575"/>
            <a:ext cx="11844997" cy="4262511"/>
          </a:xfrm>
          <a:prstGeom prst="rect">
            <a:avLst/>
          </a:prstGeom>
          <a:solidFill>
            <a:srgbClr val="0D6D12"/>
          </a:solidFill>
          <a:ln>
            <a:solidFill>
              <a:srgbClr val="0D6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812" y="2196568"/>
            <a:ext cx="11859065" cy="259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744" y="5085473"/>
            <a:ext cx="11859065" cy="259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liver can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20" y="2455816"/>
            <a:ext cx="4370789" cy="26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11" y="2366386"/>
            <a:ext cx="4584589" cy="2853175"/>
          </a:xfrm>
          <a:prstGeom prst="rect">
            <a:avLst/>
          </a:prstGeom>
        </p:spPr>
      </p:pic>
      <p:pic>
        <p:nvPicPr>
          <p:cNvPr id="3078" name="Picture 6" descr="blood cells call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92" y="2462999"/>
            <a:ext cx="3134908" cy="26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938974" y="605145"/>
            <a:ext cx="75764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Detect early </a:t>
            </a:r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warning signs</a:t>
            </a:r>
            <a:endParaRPr lang="en-US" sz="4400" dirty="0">
              <a:latin typeface="Century Gothic" panose="020B0502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4516" y="153122"/>
            <a:ext cx="2507689" cy="1880693"/>
            <a:chOff x="1149911" y="976082"/>
            <a:chExt cx="1632478" cy="1149139"/>
          </a:xfrm>
        </p:grpSpPr>
        <p:sp>
          <p:nvSpPr>
            <p:cNvPr id="14" name="Rectangle 13"/>
            <p:cNvSpPr/>
            <p:nvPr/>
          </p:nvSpPr>
          <p:spPr>
            <a:xfrm>
              <a:off x="1149911" y="976082"/>
              <a:ext cx="1436535" cy="102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960" y="1047430"/>
              <a:ext cx="1622429" cy="1077791"/>
            </a:xfrm>
            <a:prstGeom prst="rect">
              <a:avLst/>
            </a:prstGeom>
          </p:spPr>
        </p:pic>
      </p:grpSp>
      <p:sp>
        <p:nvSpPr>
          <p:cNvPr id="20" name="Subtitle 2"/>
          <p:cNvSpPr txBox="1">
            <a:spLocks/>
          </p:cNvSpPr>
          <p:nvPr/>
        </p:nvSpPr>
        <p:spPr>
          <a:xfrm>
            <a:off x="8334103" y="5507474"/>
            <a:ext cx="4075612" cy="872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INSIGHT FELLOW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Tannistha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Maiti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10" y="2779836"/>
            <a:ext cx="3542725" cy="1828800"/>
          </a:xfrm>
          <a:prstGeom prst="rect">
            <a:avLst/>
          </a:prstGeom>
        </p:spPr>
      </p:pic>
      <p:pic>
        <p:nvPicPr>
          <p:cNvPr id="1028" name="Picture 4" descr="Image result for laboratory 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67" y="1106316"/>
            <a:ext cx="1816259" cy="2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52870" y="3217845"/>
            <a:ext cx="1854927" cy="60960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ED3D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3315" y="3217845"/>
            <a:ext cx="2019625" cy="730591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ED3D4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009" y="64208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8456" y="1043012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4946" y="104870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60320" y="916408"/>
            <a:ext cx="11218320" cy="2076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4048" y="362739"/>
            <a:ext cx="562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</a:rPr>
              <a:t>PRODUCT</a:t>
            </a:r>
            <a:endParaRPr lang="en-US" sz="3600" dirty="0">
              <a:latin typeface="Franklin Gothic Book" panose="020B0503020102020204" pitchFamily="34" charset="0"/>
            </a:endParaRPr>
          </a:p>
        </p:txBody>
      </p:sp>
      <p:pic>
        <p:nvPicPr>
          <p:cNvPr id="1026" name="Picture 2" descr="Image result for blood cells with liver canc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0" t="2525"/>
          <a:stretch/>
        </p:blipFill>
        <p:spPr bwMode="auto">
          <a:xfrm>
            <a:off x="555169" y="1557521"/>
            <a:ext cx="3878416" cy="35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8716943" y="5369991"/>
            <a:ext cx="2335237" cy="119962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Fed it to LIVE-r: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EARLY DETECTION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45554" y="2484913"/>
            <a:ext cx="1609746" cy="612837"/>
          </a:xfrm>
          <a:prstGeom prst="straightConnector1">
            <a:avLst/>
          </a:prstGeom>
          <a:ln w="1270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58867" y="5369991"/>
            <a:ext cx="2335237" cy="119962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DETECT</a:t>
            </a:r>
          </a:p>
          <a:p>
            <a:pPr algn="ctr">
              <a:defRPr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CLASSIFY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28711" y="1058780"/>
            <a:ext cx="4245427" cy="6096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Raman spectroscopy 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687273" y="1540591"/>
            <a:ext cx="4052" cy="1677254"/>
          </a:xfrm>
          <a:prstGeom prst="straightConnector1">
            <a:avLst/>
          </a:prstGeom>
          <a:ln w="1270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784080" y="3866603"/>
            <a:ext cx="29468" cy="1484067"/>
          </a:xfrm>
          <a:prstGeom prst="straightConnector1">
            <a:avLst/>
          </a:prstGeom>
          <a:ln w="1270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11222" y="5969801"/>
            <a:ext cx="1990881" cy="0"/>
          </a:xfrm>
          <a:prstGeom prst="straightConnector1">
            <a:avLst/>
          </a:prstGeom>
          <a:ln w="1270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3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09" y="64208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8456" y="1043012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946" y="104870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0320" y="916408"/>
            <a:ext cx="11218320" cy="2076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048" y="362739"/>
            <a:ext cx="562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</a:rPr>
              <a:t>MODEL</a:t>
            </a:r>
            <a:endParaRPr lang="en-US" sz="3600" dirty="0">
              <a:latin typeface="Franklin Gothic Book" panose="020B0503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40955" y="1490839"/>
            <a:ext cx="3728910" cy="1946365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Binary Classification </a:t>
            </a:r>
            <a:endParaRPr lang="en-US" sz="28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Accuracy: 91%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 descr="Image result for Xgboo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5538" r="20676"/>
          <a:stretch/>
        </p:blipFill>
        <p:spPr bwMode="auto">
          <a:xfrm>
            <a:off x="2584466" y="4218432"/>
            <a:ext cx="3276070" cy="270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66" y="1007150"/>
            <a:ext cx="6101071" cy="31413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40955" y="1490838"/>
            <a:ext cx="3728910" cy="1946365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Multiclass </a:t>
            </a:r>
            <a:r>
              <a:rPr lang="en-US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</a:t>
            </a:r>
            <a:endParaRPr lang="en-US" sz="28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of “Type 2”: 80%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“Normal”: 75%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09" y="64208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8456" y="1043012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946" y="104870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0320" y="916408"/>
            <a:ext cx="11218320" cy="2076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048" y="362739"/>
            <a:ext cx="562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</a:rPr>
              <a:t>RAMAN SPECTROSCOPY</a:t>
            </a:r>
            <a:endParaRPr lang="en-US" sz="3600" dirty="0">
              <a:latin typeface="Franklin Gothic Book" panose="020B05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/>
          <a:stretch/>
        </p:blipFill>
        <p:spPr>
          <a:xfrm>
            <a:off x="1541417" y="1180172"/>
            <a:ext cx="8869680" cy="2988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b="13061"/>
          <a:stretch/>
        </p:blipFill>
        <p:spPr>
          <a:xfrm>
            <a:off x="1476100" y="3657600"/>
            <a:ext cx="10293531" cy="278238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784332" y="1180171"/>
            <a:ext cx="10593" cy="2477429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86343" y="3148873"/>
            <a:ext cx="13063" cy="3260633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5475" y="1478113"/>
            <a:ext cx="1632857" cy="1672046"/>
          </a:xfrm>
          <a:prstGeom prst="rect">
            <a:avLst/>
          </a:prstGeom>
          <a:noFill/>
          <a:ln w="22225">
            <a:solidFill>
              <a:srgbClr val="7030A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84332" y="3317456"/>
            <a:ext cx="908542" cy="25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53691" y="2872770"/>
            <a:ext cx="70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Δ</a:t>
            </a:r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8446" y="4508979"/>
            <a:ext cx="1632857" cy="1672046"/>
          </a:xfrm>
          <a:prstGeom prst="rect">
            <a:avLst/>
          </a:prstGeom>
          <a:noFill/>
          <a:ln w="22225">
            <a:solidFill>
              <a:srgbClr val="7030A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82297" y="1317332"/>
            <a:ext cx="263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7977" y="4105940"/>
            <a:ext cx="263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DISEASED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09" y="64208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8456" y="1043012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946" y="104870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0320" y="916408"/>
            <a:ext cx="11218320" cy="2076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048" y="362739"/>
            <a:ext cx="562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</a:rPr>
              <a:t>FEATURES</a:t>
            </a:r>
            <a:endParaRPr lang="en-US" sz="3600" dirty="0">
              <a:latin typeface="Franklin Gothic Book" panose="020B0503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4" y="1562739"/>
            <a:ext cx="12192000" cy="39871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94114" y="3696789"/>
            <a:ext cx="966651" cy="76289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442754" y="2014343"/>
            <a:ext cx="2959240" cy="1659565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60765" y="4107772"/>
            <a:ext cx="2430132" cy="591618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" b="10571"/>
          <a:stretch/>
        </p:blipFill>
        <p:spPr>
          <a:xfrm>
            <a:off x="5290897" y="1499659"/>
            <a:ext cx="6891406" cy="346021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6186952" y="3026792"/>
            <a:ext cx="282987" cy="647114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748058" y="3595749"/>
            <a:ext cx="365419" cy="807832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08908" y="3599555"/>
            <a:ext cx="227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88053" y="4300613"/>
            <a:ext cx="227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09" y="64208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8456" y="1043012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946" y="104870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0320" y="916408"/>
            <a:ext cx="11218320" cy="2076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048" y="362739"/>
            <a:ext cx="562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</a:rPr>
              <a:t>CHALLENGES</a:t>
            </a:r>
            <a:endParaRPr lang="en-US" sz="3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09" y="64208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8456" y="1043012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946" y="1048709"/>
            <a:ext cx="274320" cy="27432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50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0320" y="916408"/>
            <a:ext cx="11218320" cy="2076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048" y="362739"/>
            <a:ext cx="562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Book" panose="020B0503020102020204" pitchFamily="34" charset="0"/>
              </a:rPr>
              <a:t>WEB APPLICATION</a:t>
            </a:r>
            <a:endParaRPr lang="en-US" sz="3600" dirty="0">
              <a:latin typeface="Franklin Gothic Book" panose="020B05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241349"/>
            <a:ext cx="3154442" cy="20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584033" y="547533"/>
            <a:ext cx="97828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>
                <a:solidFill>
                  <a:schemeClr val="lt1"/>
                </a:solidFill>
              </a:rPr>
              <a:t>Laura Urbisci</a:t>
            </a:r>
            <a:endParaRPr sz="2667" dirty="0">
              <a:solidFill>
                <a:schemeClr val="lt1"/>
              </a:solidFill>
            </a:endParaRPr>
          </a:p>
          <a:p>
            <a:r>
              <a:rPr lang="en" sz="2667" dirty="0">
                <a:solidFill>
                  <a:schemeClr val="lt1"/>
                </a:solidFill>
              </a:rPr>
              <a:t>PhD and MA from UC Santa Barbara</a:t>
            </a:r>
            <a:endParaRPr sz="2667" dirty="0">
              <a:solidFill>
                <a:schemeClr val="lt1"/>
              </a:solidFill>
            </a:endParaRPr>
          </a:p>
          <a:p>
            <a:r>
              <a:rPr lang="en" sz="2667" dirty="0">
                <a:solidFill>
                  <a:schemeClr val="lt1"/>
                </a:solidFill>
              </a:rPr>
              <a:t>Insight Data Science Fellow</a:t>
            </a:r>
            <a:endParaRPr sz="2667" dirty="0">
              <a:solidFill>
                <a:schemeClr val="lt1"/>
              </a:solidFill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301" y="7018665"/>
            <a:ext cx="2813046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-23991"/>
            <a:ext cx="12192000" cy="1153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26" y="1447599"/>
            <a:ext cx="1636347" cy="91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27" y="1225969"/>
            <a:ext cx="1208991" cy="120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91;p33"/>
          <p:cNvSpPr txBox="1"/>
          <p:nvPr/>
        </p:nvSpPr>
        <p:spPr>
          <a:xfrm>
            <a:off x="273767" y="14495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lt1"/>
                </a:solidFill>
              </a:rPr>
              <a:t>WHO I AM</a:t>
            </a:r>
            <a:endParaRPr sz="3200" dirty="0">
              <a:solidFill>
                <a:schemeClr val="lt1"/>
              </a:solidFill>
            </a:endParaRPr>
          </a:p>
        </p:txBody>
      </p:sp>
      <p:pic>
        <p:nvPicPr>
          <p:cNvPr id="3086" name="Picture 14" descr="IIT Kharagpur Logo Vec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4517"/>
            <a:ext cx="1476277" cy="14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549" y="3245662"/>
            <a:ext cx="6603986" cy="3823364"/>
          </a:xfrm>
          <a:prstGeom prst="rect">
            <a:avLst/>
          </a:prstGeom>
        </p:spPr>
      </p:pic>
      <p:pic>
        <p:nvPicPr>
          <p:cNvPr id="3" name="Picture 4" descr="https://cdn-images-1.medium.com/max/800/1*sTs04P4zW4C89KJlbJY-p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t="1332" r="2792" b="8671"/>
          <a:stretch/>
        </p:blipFill>
        <p:spPr bwMode="auto">
          <a:xfrm>
            <a:off x="6347012" y="806824"/>
            <a:ext cx="5674659" cy="43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3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76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Franklin Gothic Book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Titli</dc:creator>
  <cp:lastModifiedBy>Titli</cp:lastModifiedBy>
  <cp:revision>56</cp:revision>
  <dcterms:created xsi:type="dcterms:W3CDTF">2019-06-04T07:54:14Z</dcterms:created>
  <dcterms:modified xsi:type="dcterms:W3CDTF">2019-06-06T17:08:57Z</dcterms:modified>
</cp:coreProperties>
</file>