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7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8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9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10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1" r:id="rId2"/>
    <p:sldMasterId id="2147483665" r:id="rId3"/>
    <p:sldMasterId id="2147483670" r:id="rId4"/>
    <p:sldMasterId id="2147483675" r:id="rId5"/>
    <p:sldMasterId id="2147483678" r:id="rId6"/>
    <p:sldMasterId id="2147483687" r:id="rId7"/>
    <p:sldMasterId id="2147483691" r:id="rId8"/>
    <p:sldMasterId id="2147483695" r:id="rId9"/>
    <p:sldMasterId id="2147483706" r:id="rId10"/>
    <p:sldMasterId id="2147483713" r:id="rId11"/>
  </p:sldMasterIdLst>
  <p:notesMasterIdLst>
    <p:notesMasterId r:id="rId17"/>
  </p:notesMasterIdLst>
  <p:sldIdLst>
    <p:sldId id="256" r:id="rId12"/>
    <p:sldId id="28761" r:id="rId13"/>
    <p:sldId id="35599" r:id="rId14"/>
    <p:sldId id="35600" r:id="rId15"/>
    <p:sldId id="35598" r:id="rId16"/>
  </p:sldIdLst>
  <p:sldSz cx="12192000" cy="6858000"/>
  <p:notesSz cx="9906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6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6B3632-594A-4EC3-B095-15E6C1726216}">
  <a:tblStyle styleId="{956B3632-594A-4EC3-B095-15E6C172621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5CCB103E-CDA9-4371-9B11-47E39CCF134B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60" y="52"/>
      </p:cViewPr>
      <p:guideLst>
        <p:guide orient="horz" pos="2880"/>
        <p:guide pos="26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10" Type="http://schemas.openxmlformats.org/officeDocument/2006/relationships/slideMaster" Target="slideMasters/slideMaster10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2926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611813" y="0"/>
            <a:ext cx="42926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895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42926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611813" y="6513513"/>
            <a:ext cx="42926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45324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>
            <a:spLocks noGrp="1"/>
          </p:cNvSpPr>
          <p:nvPr>
            <p:ph type="body" idx="1"/>
          </p:nvPr>
        </p:nvSpPr>
        <p:spPr>
          <a:xfrm>
            <a:off x="674212" y="4716077"/>
            <a:ext cx="5393690" cy="385860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1225550"/>
            <a:ext cx="5878513" cy="33067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035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8567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6226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4925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9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9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9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0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0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2989227" y="3380308"/>
            <a:ext cx="621354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11957538" y="6670325"/>
            <a:ext cx="236805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38100" marR="0" lvl="1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38100" marR="0" lvl="2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38100" marR="0" lvl="3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38100" marR="0" lvl="4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38100" marR="0" lvl="5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8100" marR="0" lvl="6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8100" marR="0" lvl="7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38100" marR="0" lvl="8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3C7472-241B-44C0-BE1F-567B5DF6D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37" y="0"/>
            <a:ext cx="12167726" cy="685800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561FCFB-4FF3-4DFC-B250-8FE8603E84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38400" y="598"/>
            <a:ext cx="9753600" cy="76140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rgbClr val="05469B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Box 13">
            <a:extLst>
              <a:ext uri="{FF2B5EF4-FFF2-40B4-BE49-F238E27FC236}">
                <a16:creationId xmlns:a16="http://schemas.microsoft.com/office/drawing/2014/main" id="{419563ED-CFCF-45D8-B479-7812D1F764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046060" y="6568436"/>
            <a:ext cx="11254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defTabSz="990362"/>
            <a:fld id="{25535C33-7C7F-4F86-BF0D-A7E98E0FB05F}" type="slidenum">
              <a:rPr lang="en-US" altLang="en-US" sz="1200">
                <a:solidFill>
                  <a:srgbClr val="000000"/>
                </a:solidFill>
                <a:latin typeface="Cambria" panose="02040503050406030204" pitchFamily="18" charset="0"/>
              </a:rPr>
              <a:pPr algn="r" defTabSz="990362"/>
              <a:t>‹#›</a:t>
            </a:fld>
            <a:endParaRPr lang="en-US" altLang="en-US" sz="120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30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B54FD8-5E77-4993-AEC4-BB8FF6846F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" y="689"/>
            <a:ext cx="12179525" cy="6856621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2907323" y="2819401"/>
            <a:ext cx="6377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b="1">
                <a:solidFill>
                  <a:srgbClr val="00529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TRÂN TRỌNG CẢM ƠN</a:t>
            </a:r>
          </a:p>
        </p:txBody>
      </p:sp>
      <p:sp>
        <p:nvSpPr>
          <p:cNvPr id="4" name="TextBox 13">
            <a:extLst>
              <a:ext uri="{FF2B5EF4-FFF2-40B4-BE49-F238E27FC236}">
                <a16:creationId xmlns:a16="http://schemas.microsoft.com/office/drawing/2014/main" id="{F3491DAF-6136-49F8-9099-E3C508B7969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046060" y="6568436"/>
            <a:ext cx="11254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defTabSz="990362"/>
            <a:fld id="{25535C33-7C7F-4F86-BF0D-A7E98E0FB05F}" type="slidenum">
              <a:rPr lang="en-US" altLang="en-US" sz="1200">
                <a:solidFill>
                  <a:srgbClr val="000000"/>
                </a:solidFill>
                <a:latin typeface="Cambria" panose="02040503050406030204" pitchFamily="18" charset="0"/>
              </a:rPr>
              <a:pPr algn="r" defTabSz="990362"/>
              <a:t>‹#›</a:t>
            </a:fld>
            <a:endParaRPr lang="en-US" altLang="en-US" sz="120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395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561FCFB-4FF3-4DFC-B250-8FE8603E84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40000" y="599"/>
            <a:ext cx="9652000" cy="7315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rgbClr val="05469B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6981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A8D8557-A9B2-4563-B3C5-3AFFBDBE23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" y="0"/>
            <a:ext cx="12179525" cy="6858000"/>
          </a:xfrm>
          <a:prstGeom prst="rect">
            <a:avLst/>
          </a:prstGeom>
        </p:spPr>
      </p:pic>
      <p:sp>
        <p:nvSpPr>
          <p:cNvPr id="8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057986" y="2641600"/>
            <a:ext cx="10076033" cy="609600"/>
          </a:xfrm>
          <a:prstGeom prst="rect">
            <a:avLst/>
          </a:prstGeo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3200" b="1" kern="1200" baseline="0" smtClean="0">
                <a:solidFill>
                  <a:srgbClr val="ED1C24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TIÊU ĐỀ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310866" y="3429000"/>
            <a:ext cx="7570273" cy="457200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2500" b="1" kern="1200" baseline="0" smtClean="0">
                <a:solidFill>
                  <a:srgbClr val="01519B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ĐƠN VỊ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10866" y="5715000"/>
            <a:ext cx="7570273" cy="457200"/>
          </a:xfrm>
          <a:prstGeom prst="rect">
            <a:avLst/>
          </a:prstGeo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kern="1200" baseline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……, ngày ….. tháng ….. năm</a:t>
            </a: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7CAC5012-20DF-4087-82A1-165425BA6B5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796052" y="6580404"/>
            <a:ext cx="1385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defTabSz="990362"/>
            <a:fld id="{25535C33-7C7F-4F86-BF0D-A7E98E0FB05F}" type="slidenum">
              <a:rPr lang="en-US" altLang="en-US" sz="1200">
                <a:solidFill>
                  <a:srgbClr val="000000"/>
                </a:solidFill>
                <a:latin typeface="Cambria" panose="02040503050406030204" pitchFamily="18" charset="0"/>
              </a:rPr>
              <a:pPr algn="r" defTabSz="990362"/>
              <a:t>‹#›</a:t>
            </a:fld>
            <a:endParaRPr lang="en-US" altLang="en-US" sz="120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723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2218D9-8849-4240-B762-3B6C3AC2DB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41" y="0"/>
            <a:ext cx="12186642" cy="685800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561FCFB-4FF3-4DFC-B250-8FE8603E84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38400" y="598"/>
            <a:ext cx="9753600" cy="76140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rgbClr val="05469B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E82AFBF3-F338-4FE0-B0AD-53B08B2253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796052" y="6580404"/>
            <a:ext cx="1385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defTabSz="990362"/>
            <a:fld id="{25535C33-7C7F-4F86-BF0D-A7E98E0FB05F}" type="slidenum">
              <a:rPr lang="en-US" altLang="en-US" sz="1200">
                <a:solidFill>
                  <a:srgbClr val="000000"/>
                </a:solidFill>
                <a:latin typeface="Cambria" panose="02040503050406030204" pitchFamily="18" charset="0"/>
              </a:rPr>
              <a:pPr algn="r" defTabSz="990362"/>
              <a:t>‹#›</a:t>
            </a:fld>
            <a:endParaRPr lang="en-US" altLang="en-US" sz="120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434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EFBB44E-13B5-4CDF-810F-B07246B909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" y="0"/>
            <a:ext cx="1217952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2907323" y="2819401"/>
            <a:ext cx="6377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b="1">
                <a:solidFill>
                  <a:srgbClr val="00529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TRÂN TRỌNG CẢM ƠN</a:t>
            </a:r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3583B46F-C70C-4858-90A8-5DE61B18D56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796052" y="6580404"/>
            <a:ext cx="1385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defTabSz="990362"/>
            <a:fld id="{25535C33-7C7F-4F86-BF0D-A7E98E0FB05F}" type="slidenum">
              <a:rPr lang="en-US" altLang="en-US" sz="1200">
                <a:solidFill>
                  <a:srgbClr val="000000"/>
                </a:solidFill>
                <a:latin typeface="Cambria" panose="02040503050406030204" pitchFamily="18" charset="0"/>
              </a:rPr>
              <a:pPr algn="r" defTabSz="990362"/>
              <a:t>‹#›</a:t>
            </a:fld>
            <a:endParaRPr lang="en-US" altLang="en-US" sz="120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719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3">
            <a:extLst>
              <a:ext uri="{FF2B5EF4-FFF2-40B4-BE49-F238E27FC236}">
                <a16:creationId xmlns:a16="http://schemas.microsoft.com/office/drawing/2014/main" id="{419563ED-CFCF-45D8-B479-7812D1F764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046061" y="6568436"/>
            <a:ext cx="1125417" cy="242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defTabSz="804669"/>
            <a:fld id="{25535C33-7C7F-4F86-BF0D-A7E98E0FB05F}" type="slidenum">
              <a:rPr lang="en-US" altLang="en-US" sz="975">
                <a:solidFill>
                  <a:srgbClr val="000000"/>
                </a:solidFill>
                <a:latin typeface="Cambria" panose="02040503050406030204" pitchFamily="18" charset="0"/>
              </a:rPr>
              <a:pPr algn="r" defTabSz="804669"/>
              <a:t>‹#›</a:t>
            </a:fld>
            <a:endParaRPr lang="en-US" altLang="en-US" sz="975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F0E583-1E54-4B05-99E6-976AABC788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"/>
            <a:ext cx="12190066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6B2CAE-6732-4C79-985E-6B7E1C79AD31}"/>
              </a:ext>
            </a:extLst>
          </p:cNvPr>
          <p:cNvSpPr txBox="1"/>
          <p:nvPr userDrawn="1"/>
        </p:nvSpPr>
        <p:spPr>
          <a:xfrm>
            <a:off x="6672064" y="116632"/>
            <a:ext cx="2016224" cy="504056"/>
          </a:xfrm>
          <a:prstGeom prst="rect">
            <a:avLst/>
          </a:prstGeom>
          <a:solidFill>
            <a:srgbClr val="FFFCD7"/>
          </a:solidFill>
        </p:spPr>
        <p:txBody>
          <a:bodyPr wrap="square" rtlCol="0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430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561FCFB-4FF3-4DFC-B250-8FE8603E84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2160" y="598"/>
            <a:ext cx="10149840" cy="7315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rgbClr val="05469B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18FDF137-EB24-426A-958B-90CAD0DDDD1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59048" y="6611779"/>
            <a:ext cx="36561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6035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5535C33-7C7F-4F86-BF0D-A7E98E0FB05F}" type="slidenum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pPr marL="0" marR="0" lvl="0" indent="0" algn="r" defTabSz="603502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754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057986" y="2641600"/>
            <a:ext cx="10076033" cy="609600"/>
          </a:xfrm>
          <a:prstGeom prst="rect">
            <a:avLst/>
          </a:prstGeo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3200" b="1" kern="1200" baseline="0" smtClean="0">
                <a:solidFill>
                  <a:srgbClr val="ED1C24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TIÊU ĐỀ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310866" y="3429000"/>
            <a:ext cx="7570273" cy="457200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2500" b="1" kern="1200" baseline="0" smtClean="0">
                <a:solidFill>
                  <a:srgbClr val="01519B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ĐƠN VỊ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10866" y="5715000"/>
            <a:ext cx="7570273" cy="457200"/>
          </a:xfrm>
          <a:prstGeom prst="rect">
            <a:avLst/>
          </a:prstGeo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kern="1200" baseline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……, ngày ….. tháng ….. năm</a:t>
            </a:r>
          </a:p>
        </p:txBody>
      </p:sp>
    </p:spTree>
    <p:extLst>
      <p:ext uri="{BB962C8B-B14F-4D97-AF65-F5344CB8AC3E}">
        <p14:creationId xmlns:p14="http://schemas.microsoft.com/office/powerpoint/2010/main" val="29849081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561FCFB-4FF3-4DFC-B250-8FE8603E84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2160" y="598"/>
            <a:ext cx="10149840" cy="7315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rgbClr val="05469B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18FDF137-EB24-426A-958B-90CAD0DDDD1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59048" y="6611779"/>
            <a:ext cx="36561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6035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5535C33-7C7F-4F86-BF0D-A7E98E0FB05F}" type="slidenum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pPr marL="0" marR="0" lvl="0" indent="0" algn="r" defTabSz="603502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70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75" y="0"/>
            <a:ext cx="12190123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/>
          <p:nvPr/>
        </p:nvSpPr>
        <p:spPr>
          <a:xfrm>
            <a:off x="6846277" y="152400"/>
            <a:ext cx="1688123" cy="457200"/>
          </a:xfrm>
          <a:custGeom>
            <a:avLst/>
            <a:gdLst/>
            <a:ahLst/>
            <a:cxnLst/>
            <a:rect l="l" t="t" r="r" b="b"/>
            <a:pathLst>
              <a:path w="1371600" h="457200" extrusionOk="0">
                <a:moveTo>
                  <a:pt x="1371600" y="0"/>
                </a:moveTo>
                <a:lnTo>
                  <a:pt x="0" y="0"/>
                </a:lnTo>
                <a:lnTo>
                  <a:pt x="0" y="457200"/>
                </a:lnTo>
                <a:lnTo>
                  <a:pt x="1371600" y="4572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BD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0" y="3284220"/>
            <a:ext cx="12192000" cy="661670"/>
          </a:xfrm>
          <a:custGeom>
            <a:avLst/>
            <a:gdLst/>
            <a:ahLst/>
            <a:cxnLst/>
            <a:rect l="l" t="t" r="r" b="b"/>
            <a:pathLst>
              <a:path w="9906000" h="661670" extrusionOk="0">
                <a:moveTo>
                  <a:pt x="9906000" y="0"/>
                </a:moveTo>
                <a:lnTo>
                  <a:pt x="0" y="0"/>
                </a:lnTo>
                <a:lnTo>
                  <a:pt x="0" y="661415"/>
                </a:lnTo>
                <a:lnTo>
                  <a:pt x="9906000" y="661415"/>
                </a:lnTo>
                <a:lnTo>
                  <a:pt x="9906000" y="0"/>
                </a:lnTo>
                <a:close/>
              </a:path>
            </a:pathLst>
          </a:custGeom>
          <a:solidFill>
            <a:srgbClr val="B4C6E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2989227" y="3380308"/>
            <a:ext cx="621354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11957538" y="6670325"/>
            <a:ext cx="236805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38100" marR="0" lvl="1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38100" marR="0" lvl="2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38100" marR="0" lvl="3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38100" marR="0" lvl="4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38100" marR="0" lvl="5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8100" marR="0" lvl="6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8100" marR="0" lvl="7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38100" marR="0" lvl="8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2907323" y="2819401"/>
            <a:ext cx="6377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0529C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TRÂN TRỌNG CẢM ƠN</a:t>
            </a:r>
          </a:p>
        </p:txBody>
      </p:sp>
    </p:spTree>
    <p:extLst>
      <p:ext uri="{BB962C8B-B14F-4D97-AF65-F5344CB8AC3E}">
        <p14:creationId xmlns:p14="http://schemas.microsoft.com/office/powerpoint/2010/main" val="7171354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057986" y="2641600"/>
            <a:ext cx="10076033" cy="609600"/>
          </a:xfrm>
          <a:prstGeom prst="rect">
            <a:avLst/>
          </a:prstGeo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3200" b="1" kern="1200" baseline="0" smtClean="0">
                <a:solidFill>
                  <a:srgbClr val="ED1C24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TIÊU ĐỀ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310866" y="3429000"/>
            <a:ext cx="7570273" cy="457200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2500" b="1" kern="1200" baseline="0" smtClean="0">
                <a:solidFill>
                  <a:srgbClr val="01519B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ĐƠN VỊ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10866" y="5715000"/>
            <a:ext cx="7570273" cy="457200"/>
          </a:xfrm>
          <a:prstGeom prst="rect">
            <a:avLst/>
          </a:prstGeo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kern="1200" baseline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……, ngày ….. tháng ….. năm</a:t>
            </a:r>
          </a:p>
        </p:txBody>
      </p:sp>
    </p:spTree>
    <p:extLst>
      <p:ext uri="{BB962C8B-B14F-4D97-AF65-F5344CB8AC3E}">
        <p14:creationId xmlns:p14="http://schemas.microsoft.com/office/powerpoint/2010/main" val="4109594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561FCFB-4FF3-4DFC-B250-8FE8603E84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2160" y="598"/>
            <a:ext cx="10149840" cy="7315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rgbClr val="05469B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18FDF137-EB24-426A-958B-90CAD0DDDD1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59048" y="6611779"/>
            <a:ext cx="36561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6035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5535C33-7C7F-4F86-BF0D-A7E98E0FB05F}" type="slidenum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pPr marL="0" marR="0" lvl="0" indent="0" algn="r" defTabSz="603502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0093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2907323" y="2819401"/>
            <a:ext cx="6377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0529C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TRÂN TRỌNG CẢM ƠN</a:t>
            </a:r>
          </a:p>
        </p:txBody>
      </p:sp>
    </p:spTree>
    <p:extLst>
      <p:ext uri="{BB962C8B-B14F-4D97-AF65-F5344CB8AC3E}">
        <p14:creationId xmlns:p14="http://schemas.microsoft.com/office/powerpoint/2010/main" val="29746806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057986" y="2641600"/>
            <a:ext cx="10076033" cy="609600"/>
          </a:xfrm>
          <a:prstGeom prst="rect">
            <a:avLst/>
          </a:prstGeo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3200" b="1" kern="1200" baseline="0" smtClean="0">
                <a:solidFill>
                  <a:srgbClr val="ED1C24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TIÊU ĐỀ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310866" y="3429000"/>
            <a:ext cx="7570273" cy="457200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2500" b="1" kern="1200" baseline="0" smtClean="0">
                <a:solidFill>
                  <a:srgbClr val="01519B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ĐƠN VỊ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10866" y="5715000"/>
            <a:ext cx="7570273" cy="457200"/>
          </a:xfrm>
          <a:prstGeom prst="rect">
            <a:avLst/>
          </a:prstGeo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kern="1200" baseline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……, ngày ….. tháng ….. năm</a:t>
            </a:r>
          </a:p>
        </p:txBody>
      </p:sp>
    </p:spTree>
    <p:extLst>
      <p:ext uri="{BB962C8B-B14F-4D97-AF65-F5344CB8AC3E}">
        <p14:creationId xmlns:p14="http://schemas.microsoft.com/office/powerpoint/2010/main" val="39811863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561FCFB-4FF3-4DFC-B250-8FE8603E84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2160" y="598"/>
            <a:ext cx="10149840" cy="7315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rgbClr val="05469B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18FDF137-EB24-426A-958B-90CAD0DDDD1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59048" y="6611779"/>
            <a:ext cx="36561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6035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5535C33-7C7F-4F86-BF0D-A7E98E0FB05F}" type="slidenum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pPr marL="0" marR="0" lvl="0" indent="0" algn="r" defTabSz="603502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4070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2907323" y="2819401"/>
            <a:ext cx="6377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0529C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TRÂN TRỌNG CẢM ƠN</a:t>
            </a:r>
          </a:p>
        </p:txBody>
      </p:sp>
    </p:spTree>
    <p:extLst>
      <p:ext uri="{BB962C8B-B14F-4D97-AF65-F5344CB8AC3E}">
        <p14:creationId xmlns:p14="http://schemas.microsoft.com/office/powerpoint/2010/main" val="21036741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5" y="0"/>
            <a:ext cx="1217980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7"/>
          <p:cNvSpPr txBox="1">
            <a:spLocks noGrp="1"/>
          </p:cNvSpPr>
          <p:nvPr>
            <p:ph type="body" idx="1"/>
          </p:nvPr>
        </p:nvSpPr>
        <p:spPr>
          <a:xfrm>
            <a:off x="1057986" y="3060700"/>
            <a:ext cx="10076033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1C24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ED1C24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431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431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431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431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body" idx="2"/>
          </p:nvPr>
        </p:nvSpPr>
        <p:spPr>
          <a:xfrm>
            <a:off x="2310866" y="4000500"/>
            <a:ext cx="757027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519B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01519B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431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431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431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431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body" idx="3"/>
          </p:nvPr>
        </p:nvSpPr>
        <p:spPr>
          <a:xfrm>
            <a:off x="2310866" y="5962650"/>
            <a:ext cx="757027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431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431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431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431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0863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20" y="689"/>
            <a:ext cx="12185761" cy="6860132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1057986" y="2641600"/>
            <a:ext cx="10076033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1C24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ED1C24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431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431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431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431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body" idx="2"/>
          </p:nvPr>
        </p:nvSpPr>
        <p:spPr>
          <a:xfrm>
            <a:off x="2310866" y="3429000"/>
            <a:ext cx="757027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519B"/>
              </a:buClr>
              <a:buSzPts val="2500"/>
              <a:buFont typeface="Arial"/>
              <a:buNone/>
              <a:defRPr sz="2500" b="1" i="0" u="none" strike="noStrike" cap="none">
                <a:solidFill>
                  <a:srgbClr val="01519B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431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431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431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431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31"/>
          <p:cNvSpPr txBox="1">
            <a:spLocks noGrp="1"/>
          </p:cNvSpPr>
          <p:nvPr>
            <p:ph type="body" idx="3"/>
          </p:nvPr>
        </p:nvSpPr>
        <p:spPr>
          <a:xfrm>
            <a:off x="2310866" y="5715000"/>
            <a:ext cx="757027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431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431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431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431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58146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20" y="689"/>
            <a:ext cx="12185761" cy="6860132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2"/>
          <p:cNvSpPr txBox="1">
            <a:spLocks noGrp="1"/>
          </p:cNvSpPr>
          <p:nvPr>
            <p:ph type="body" idx="1"/>
          </p:nvPr>
        </p:nvSpPr>
        <p:spPr>
          <a:xfrm>
            <a:off x="2310866" y="3200400"/>
            <a:ext cx="757027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519B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1519B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431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431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431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431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34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11957538" y="6670325"/>
            <a:ext cx="236805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spcBef>
                <a:spcPts val="0"/>
              </a:spcBef>
              <a:buNone/>
              <a:defRPr sz="800" b="0" i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38100" marR="0" lvl="1" indent="0" algn="l">
              <a:spcBef>
                <a:spcPts val="0"/>
              </a:spcBef>
              <a:buNone/>
              <a:defRPr sz="800" b="0" i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38100" marR="0" lvl="2" indent="0" algn="l">
              <a:spcBef>
                <a:spcPts val="0"/>
              </a:spcBef>
              <a:buNone/>
              <a:defRPr sz="800" b="0" i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38100" marR="0" lvl="3" indent="0" algn="l">
              <a:spcBef>
                <a:spcPts val="0"/>
              </a:spcBef>
              <a:buNone/>
              <a:defRPr sz="800" b="0" i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38100" marR="0" lvl="4" indent="0" algn="l">
              <a:spcBef>
                <a:spcPts val="0"/>
              </a:spcBef>
              <a:buNone/>
              <a:defRPr sz="800" b="0" i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38100" marR="0" lvl="5" indent="0" algn="l">
              <a:spcBef>
                <a:spcPts val="0"/>
              </a:spcBef>
              <a:buNone/>
              <a:defRPr sz="800" b="0" i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8100" marR="0" lvl="6" indent="0" algn="l">
              <a:spcBef>
                <a:spcPts val="0"/>
              </a:spcBef>
              <a:buNone/>
              <a:defRPr sz="800" b="0" i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8100" marR="0" lvl="7" indent="0" algn="l">
              <a:spcBef>
                <a:spcPts val="0"/>
              </a:spcBef>
              <a:buNone/>
              <a:defRPr sz="800" b="0" i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38100" marR="0" lvl="8" indent="0" algn="l">
              <a:spcBef>
                <a:spcPts val="0"/>
              </a:spcBef>
              <a:buNone/>
              <a:defRPr sz="800" b="0" i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-6691"/>
            <a:ext cx="12193057" cy="686469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3"/>
          <p:cNvSpPr txBox="1">
            <a:spLocks noGrp="1"/>
          </p:cNvSpPr>
          <p:nvPr>
            <p:ph type="sldNum" idx="12"/>
          </p:nvPr>
        </p:nvSpPr>
        <p:spPr>
          <a:xfrm>
            <a:off x="10928098" y="6492878"/>
            <a:ext cx="126390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10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10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10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10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10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10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10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10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" name="Google Shape;3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112" y="66674"/>
            <a:ext cx="2203527" cy="6295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49610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lide tiêu đề cấp Tổng công ty">
  <p:cSld name="1_Slide tiêu đề cấp Tổng công t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7088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3C7472-241B-44C0-BE1F-567B5DF6D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37" y="0"/>
            <a:ext cx="12167726" cy="685800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561FCFB-4FF3-4DFC-B250-8FE8603E84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38400" y="598"/>
            <a:ext cx="9753600" cy="76140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rgbClr val="05469B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Box 13">
            <a:extLst>
              <a:ext uri="{FF2B5EF4-FFF2-40B4-BE49-F238E27FC236}">
                <a16:creationId xmlns:a16="http://schemas.microsoft.com/office/drawing/2014/main" id="{419563ED-CFCF-45D8-B479-7812D1F764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046060" y="6568436"/>
            <a:ext cx="11254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defTabSz="99036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5535C33-7C7F-4F86-BF0D-A7E98E0FB05F}" type="slidenum">
              <a:rPr lang="en-US" altLang="en-US" sz="1200">
                <a:solidFill>
                  <a:srgbClr val="00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pPr algn="r" defTabSz="9903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1200">
              <a:solidFill>
                <a:srgbClr val="000000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4077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3C7472-241B-44C0-BE1F-567B5DF6D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37" y="0"/>
            <a:ext cx="12167726" cy="685800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561FCFB-4FF3-4DFC-B250-8FE8603E84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38400" y="598"/>
            <a:ext cx="9753600" cy="76140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rgbClr val="05469B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Box 13">
            <a:extLst>
              <a:ext uri="{FF2B5EF4-FFF2-40B4-BE49-F238E27FC236}">
                <a16:creationId xmlns:a16="http://schemas.microsoft.com/office/drawing/2014/main" id="{419563ED-CFCF-45D8-B479-7812D1F764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046060" y="6568436"/>
            <a:ext cx="11254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defTabSz="99036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5535C33-7C7F-4F86-BF0D-A7E98E0FB05F}" type="slidenum">
              <a:rPr lang="en-US" altLang="en-US" sz="1200">
                <a:solidFill>
                  <a:srgbClr val="00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pPr algn="r" defTabSz="9903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1200">
              <a:solidFill>
                <a:srgbClr val="000000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2930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3C7472-241B-44C0-BE1F-567B5DF6D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37" y="0"/>
            <a:ext cx="12167726" cy="685800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561FCFB-4FF3-4DFC-B250-8FE8603E84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38400" y="598"/>
            <a:ext cx="9753600" cy="76140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rgbClr val="05469B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Box 13">
            <a:extLst>
              <a:ext uri="{FF2B5EF4-FFF2-40B4-BE49-F238E27FC236}">
                <a16:creationId xmlns:a16="http://schemas.microsoft.com/office/drawing/2014/main" id="{419563ED-CFCF-45D8-B479-7812D1F764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046060" y="6568436"/>
            <a:ext cx="11254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defTabSz="99036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5535C33-7C7F-4F86-BF0D-A7E98E0FB05F}" type="slidenum">
              <a:rPr lang="en-US" altLang="en-US" sz="1200">
                <a:solidFill>
                  <a:srgbClr val="00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pPr algn="r" defTabSz="9903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1200">
              <a:solidFill>
                <a:srgbClr val="000000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8012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561FCFB-4FF3-4DFC-B250-8FE8603E84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2160" y="598"/>
            <a:ext cx="10149840" cy="7315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rgbClr val="05469B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18FDF137-EB24-426A-958B-90CAD0DDDD1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59048" y="6611779"/>
            <a:ext cx="36561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6035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5535C33-7C7F-4F86-BF0D-A7E98E0FB05F}" type="slidenum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pPr marL="0" marR="0" lvl="0" indent="0" algn="r" defTabSz="603502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5714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8" y="-6691"/>
            <a:ext cx="12193057" cy="6864691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561FCFB-4FF3-4DFC-B250-8FE8603E84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09800" y="-6691"/>
            <a:ext cx="9982200" cy="7315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rgbClr val="05469B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Box 13">
            <a:extLst>
              <a:ext uri="{FF2B5EF4-FFF2-40B4-BE49-F238E27FC236}">
                <a16:creationId xmlns:a16="http://schemas.microsoft.com/office/drawing/2014/main" id="{D28E4CAC-E8FE-4E4E-BD98-7693ED0A27A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796052" y="6580404"/>
            <a:ext cx="1385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defTabSz="990362" eaLnBrk="0" fontAlgn="base" hangingPunct="0">
              <a:spcBef>
                <a:spcPct val="0"/>
              </a:spcBef>
              <a:spcAft>
                <a:spcPct val="0"/>
              </a:spcAft>
            </a:pPr>
            <a:fld id="{25535C33-7C7F-4F86-BF0D-A7E98E0FB05F}" type="slidenum">
              <a:rPr lang="en-US" altLang="en-US" sz="1200">
                <a:solidFill>
                  <a:srgbClr val="00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pPr algn="r" defTabSz="990362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1200">
              <a:solidFill>
                <a:srgbClr val="000000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9149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887BD8A-7199-4E7F-9517-47D9609230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" y="689"/>
            <a:ext cx="12185761" cy="6860132"/>
          </a:xfrm>
          <a:prstGeom prst="rect">
            <a:avLst/>
          </a:prstGeom>
        </p:spPr>
      </p:pic>
      <p:sp>
        <p:nvSpPr>
          <p:cNvPr id="8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057986" y="2641600"/>
            <a:ext cx="10076033" cy="609600"/>
          </a:xfrm>
          <a:prstGeom prst="rect">
            <a:avLst/>
          </a:prstGeo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3200" b="1" kern="1200" baseline="0" smtClean="0">
                <a:solidFill>
                  <a:srgbClr val="ED1C24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TIÊU ĐỀ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310866" y="3429000"/>
            <a:ext cx="7570273" cy="457200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2500" b="1" kern="1200" baseline="0" smtClean="0">
                <a:solidFill>
                  <a:srgbClr val="01519B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ĐƠN VỊ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10866" y="5715000"/>
            <a:ext cx="7570273" cy="457200"/>
          </a:xfrm>
          <a:prstGeom prst="rect">
            <a:avLst/>
          </a:prstGeo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kern="1200" baseline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……, ngày ….. tháng ….. năm</a:t>
            </a:r>
          </a:p>
        </p:txBody>
      </p:sp>
    </p:spTree>
    <p:extLst>
      <p:ext uri="{BB962C8B-B14F-4D97-AF65-F5344CB8AC3E}">
        <p14:creationId xmlns:p14="http://schemas.microsoft.com/office/powerpoint/2010/main" val="6575740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8" y="-6691"/>
            <a:ext cx="12193057" cy="6864691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561FCFB-4FF3-4DFC-B250-8FE8603E84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09800" y="-6691"/>
            <a:ext cx="9982200" cy="7315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rgbClr val="05469B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Box 13">
            <a:extLst>
              <a:ext uri="{FF2B5EF4-FFF2-40B4-BE49-F238E27FC236}">
                <a16:creationId xmlns:a16="http://schemas.microsoft.com/office/drawing/2014/main" id="{D28E4CAC-E8FE-4E4E-BD98-7693ED0A27A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796052" y="6580404"/>
            <a:ext cx="1385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9036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5535C33-7C7F-4F86-BF0D-A7E98E0FB05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pPr marL="0" marR="0" lvl="0" indent="0" algn="r" defTabSz="990362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4369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CCFF8B-1551-48E5-A7E6-46E760E0D6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" y="689"/>
            <a:ext cx="12185761" cy="6860132"/>
          </a:xfrm>
          <a:prstGeom prst="rect">
            <a:avLst/>
          </a:prstGeom>
        </p:spPr>
      </p:pic>
      <p:sp>
        <p:nvSpPr>
          <p:cNvPr id="9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310866" y="3200400"/>
            <a:ext cx="7570273" cy="457200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3000" b="1" kern="1200" baseline="0" smtClean="0">
                <a:solidFill>
                  <a:srgbClr val="01519B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TRÂN TRỌNG CẢM ƠN</a:t>
            </a:r>
          </a:p>
        </p:txBody>
      </p:sp>
    </p:spTree>
    <p:extLst>
      <p:ext uri="{BB962C8B-B14F-4D97-AF65-F5344CB8AC3E}">
        <p14:creationId xmlns:p14="http://schemas.microsoft.com/office/powerpoint/2010/main" val="1369330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11957538" y="6670325"/>
            <a:ext cx="236805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spcBef>
                <a:spcPts val="0"/>
              </a:spcBef>
              <a:buNone/>
              <a:defRPr sz="800" b="0" i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38100" marR="0" lvl="1" indent="0" algn="l">
              <a:spcBef>
                <a:spcPts val="0"/>
              </a:spcBef>
              <a:buNone/>
              <a:defRPr sz="800" b="0" i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38100" marR="0" lvl="2" indent="0" algn="l">
              <a:spcBef>
                <a:spcPts val="0"/>
              </a:spcBef>
              <a:buNone/>
              <a:defRPr sz="800" b="0" i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38100" marR="0" lvl="3" indent="0" algn="l">
              <a:spcBef>
                <a:spcPts val="0"/>
              </a:spcBef>
              <a:buNone/>
              <a:defRPr sz="800" b="0" i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38100" marR="0" lvl="4" indent="0" algn="l">
              <a:spcBef>
                <a:spcPts val="0"/>
              </a:spcBef>
              <a:buNone/>
              <a:defRPr sz="800" b="0" i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38100" marR="0" lvl="5" indent="0" algn="l">
              <a:spcBef>
                <a:spcPts val="0"/>
              </a:spcBef>
              <a:buNone/>
              <a:defRPr sz="800" b="0" i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8100" marR="0" lvl="6" indent="0" algn="l">
              <a:spcBef>
                <a:spcPts val="0"/>
              </a:spcBef>
              <a:buNone/>
              <a:defRPr sz="800" b="0" i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8100" marR="0" lvl="7" indent="0" algn="l">
              <a:spcBef>
                <a:spcPts val="0"/>
              </a:spcBef>
              <a:buNone/>
              <a:defRPr sz="800" b="0" i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38100" marR="0" lvl="8" indent="0" algn="l">
              <a:spcBef>
                <a:spcPts val="0"/>
              </a:spcBef>
              <a:buNone/>
              <a:defRPr sz="800" b="0" i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lide tiêu đề cấp Tổng công ty" userDrawn="1">
  <p:cSld name="1_Slide tiêu đề cấp Tổng công t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53213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3C7472-241B-44C0-BE1F-567B5DF6D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37" y="0"/>
            <a:ext cx="12167726" cy="685800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561FCFB-4FF3-4DFC-B250-8FE8603E84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38400" y="598"/>
            <a:ext cx="9753600" cy="70952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rgbClr val="05469B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70959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561FCFB-4FF3-4DFC-B250-8FE8603E84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2160" y="599"/>
            <a:ext cx="10149840" cy="7315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rgbClr val="05469B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18FDF137-EB24-426A-958B-90CAD0DDDD1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59048" y="6611780"/>
            <a:ext cx="3656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6034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5535C33-7C7F-4F86-BF0D-A7E98E0FB05F}" type="slidenum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pPr marL="0" marR="0" lvl="0" indent="0" algn="r" defTabSz="6034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483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197284-48BF-4A47-9E43-E5B27702C6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5" y="0"/>
            <a:ext cx="12179809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8C4FDD-F0B1-F594-2C99-EEBA8861390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057986" y="3060700"/>
            <a:ext cx="10076033" cy="609600"/>
          </a:xfrm>
          <a:prstGeom prst="rect">
            <a:avLst/>
          </a:prstGeom>
        </p:spPr>
        <p:txBody>
          <a:bodyPr anchor="ctr"/>
          <a:lstStyle>
            <a:lvl1pPr marL="0" indent="0" algn="ctr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lang="en-US" sz="3200" b="1" kern="1200" baseline="0" smtClean="0">
                <a:solidFill>
                  <a:srgbClr val="ED1C24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TIÊU ĐỀ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310866" y="4000500"/>
            <a:ext cx="7570273" cy="457200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smtClean="0">
                <a:solidFill>
                  <a:srgbClr val="01519B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ĐƠN VỊ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10866" y="5962650"/>
            <a:ext cx="7570273" cy="457200"/>
          </a:xfrm>
          <a:prstGeom prst="rect">
            <a:avLst/>
          </a:prstGeo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600" b="0" kern="1200" baseline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……, ngày ….. tháng ….. năm</a:t>
            </a:r>
          </a:p>
        </p:txBody>
      </p:sp>
    </p:spTree>
    <p:extLst>
      <p:ext uri="{BB962C8B-B14F-4D97-AF65-F5344CB8AC3E}">
        <p14:creationId xmlns:p14="http://schemas.microsoft.com/office/powerpoint/2010/main" val="15458353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8" y="-6691"/>
            <a:ext cx="12193057" cy="6864691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561FCFB-4FF3-4DFC-B250-8FE8603E84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-6691"/>
            <a:ext cx="10287000" cy="7315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rgbClr val="05469B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67432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844165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197284-48BF-4A47-9E43-E5B27702C6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5" y="0"/>
            <a:ext cx="12179809" cy="6858000"/>
          </a:xfrm>
          <a:prstGeom prst="rect">
            <a:avLst/>
          </a:prstGeom>
        </p:spPr>
      </p:pic>
      <p:sp>
        <p:nvSpPr>
          <p:cNvPr id="8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6102" y="3429000"/>
            <a:ext cx="12179802" cy="609600"/>
          </a:xfrm>
          <a:prstGeom prst="rect">
            <a:avLst/>
          </a:prstGeo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3200" b="1" kern="1200" baseline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TRÂN TRỌNG CẢM ƠN</a:t>
            </a:r>
          </a:p>
        </p:txBody>
      </p:sp>
    </p:spTree>
    <p:extLst>
      <p:ext uri="{BB962C8B-B14F-4D97-AF65-F5344CB8AC3E}">
        <p14:creationId xmlns:p14="http://schemas.microsoft.com/office/powerpoint/2010/main" val="28411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2989227" y="3380308"/>
            <a:ext cx="621354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11957538" y="6670325"/>
            <a:ext cx="236805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spcBef>
                <a:spcPts val="0"/>
              </a:spcBef>
              <a:buNone/>
              <a:defRPr sz="800" b="0" i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38100" marR="0" lvl="1" indent="0" algn="l">
              <a:spcBef>
                <a:spcPts val="0"/>
              </a:spcBef>
              <a:buNone/>
              <a:defRPr sz="800" b="0" i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38100" marR="0" lvl="2" indent="0" algn="l">
              <a:spcBef>
                <a:spcPts val="0"/>
              </a:spcBef>
              <a:buNone/>
              <a:defRPr sz="800" b="0" i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38100" marR="0" lvl="3" indent="0" algn="l">
              <a:spcBef>
                <a:spcPts val="0"/>
              </a:spcBef>
              <a:buNone/>
              <a:defRPr sz="800" b="0" i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38100" marR="0" lvl="4" indent="0" algn="l">
              <a:spcBef>
                <a:spcPts val="0"/>
              </a:spcBef>
              <a:buNone/>
              <a:defRPr sz="800" b="0" i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38100" marR="0" lvl="5" indent="0" algn="l">
              <a:spcBef>
                <a:spcPts val="0"/>
              </a:spcBef>
              <a:buNone/>
              <a:defRPr sz="800" b="0" i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8100" marR="0" lvl="6" indent="0" algn="l">
              <a:spcBef>
                <a:spcPts val="0"/>
              </a:spcBef>
              <a:buNone/>
              <a:defRPr sz="800" b="0" i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8100" marR="0" lvl="7" indent="0" algn="l">
              <a:spcBef>
                <a:spcPts val="0"/>
              </a:spcBef>
              <a:buNone/>
              <a:defRPr sz="800" b="0" i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38100" marR="0" lvl="8" indent="0" algn="l">
              <a:spcBef>
                <a:spcPts val="0"/>
              </a:spcBef>
              <a:buNone/>
              <a:defRPr sz="800" b="0" i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057986" y="2641600"/>
            <a:ext cx="10076033" cy="609600"/>
          </a:xfrm>
          <a:prstGeom prst="rect">
            <a:avLst/>
          </a:prstGeo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3200" b="1" kern="1200" baseline="0" smtClean="0">
                <a:solidFill>
                  <a:srgbClr val="ED1C24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TIÊU ĐỀ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310866" y="3429000"/>
            <a:ext cx="7570273" cy="457200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2500" b="1" kern="1200" baseline="0" smtClean="0">
                <a:solidFill>
                  <a:srgbClr val="01519B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ĐƠN VỊ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10866" y="5715000"/>
            <a:ext cx="7570273" cy="457200"/>
          </a:xfrm>
          <a:prstGeom prst="rect">
            <a:avLst/>
          </a:prstGeo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kern="1200" baseline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……, ngày ….. tháng ….. năm</a:t>
            </a:r>
          </a:p>
        </p:txBody>
      </p:sp>
    </p:spTree>
    <p:extLst>
      <p:ext uri="{BB962C8B-B14F-4D97-AF65-F5344CB8AC3E}">
        <p14:creationId xmlns:p14="http://schemas.microsoft.com/office/powerpoint/2010/main" val="177617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561FCFB-4FF3-4DFC-B250-8FE8603E84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2160" y="598"/>
            <a:ext cx="10149840" cy="7315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rgbClr val="05469B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18FDF137-EB24-426A-958B-90CAD0DDDD1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59048" y="6611779"/>
            <a:ext cx="36561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6035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5535C33-7C7F-4F86-BF0D-A7E98E0FB05F}" type="slidenum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pPr marL="0" marR="0" lvl="0" indent="0" algn="r" defTabSz="603502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69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2907323" y="2819401"/>
            <a:ext cx="6377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0529C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TRÂN TRỌNG CẢM ƠN</a:t>
            </a:r>
          </a:p>
        </p:txBody>
      </p:sp>
    </p:spTree>
    <p:extLst>
      <p:ext uri="{BB962C8B-B14F-4D97-AF65-F5344CB8AC3E}">
        <p14:creationId xmlns:p14="http://schemas.microsoft.com/office/powerpoint/2010/main" val="337574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6663C97-FFD3-46B4-B318-483D7160E7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" y="689"/>
            <a:ext cx="12179525" cy="6856621"/>
          </a:xfrm>
          <a:prstGeom prst="rect">
            <a:avLst/>
          </a:prstGeom>
        </p:spPr>
      </p:pic>
      <p:sp>
        <p:nvSpPr>
          <p:cNvPr id="8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057986" y="2641600"/>
            <a:ext cx="10076033" cy="609600"/>
          </a:xfrm>
          <a:prstGeom prst="rect">
            <a:avLst/>
          </a:prstGeo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3200" b="1" kern="1200" baseline="0" smtClean="0">
                <a:solidFill>
                  <a:srgbClr val="ED1C24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TIÊU ĐỀ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310866" y="3429000"/>
            <a:ext cx="7570273" cy="457200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2500" b="1" kern="1200" baseline="0" smtClean="0">
                <a:solidFill>
                  <a:srgbClr val="01519B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ĐƠN VỊ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10866" y="5715000"/>
            <a:ext cx="7570273" cy="457200"/>
          </a:xfrm>
          <a:prstGeom prst="rect">
            <a:avLst/>
          </a:prstGeo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kern="1200" baseline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……, ngày ….. tháng ….. năm</a:t>
            </a: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23A8C682-F1CF-461C-B1CA-F22372B5761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046060" y="6568436"/>
            <a:ext cx="11254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defTabSz="990362"/>
            <a:fld id="{25535C33-7C7F-4F86-BF0D-A7E98E0FB05F}" type="slidenum">
              <a:rPr lang="en-US" altLang="en-US" sz="1200">
                <a:solidFill>
                  <a:srgbClr val="000000"/>
                </a:solidFill>
                <a:latin typeface="Cambria" panose="02040503050406030204" pitchFamily="18" charset="0"/>
              </a:rPr>
              <a:pPr algn="r" defTabSz="990362"/>
              <a:t>‹#›</a:t>
            </a:fld>
            <a:endParaRPr lang="en-US" altLang="en-US" sz="120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2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7" Type="http://schemas.openxmlformats.org/officeDocument/2006/relationships/theme" Target="../theme/theme10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5" Type="http://schemas.openxmlformats.org/officeDocument/2006/relationships/theme" Target="../theme/theme11.xml"/><Relationship Id="rId4" Type="http://schemas.openxmlformats.org/officeDocument/2006/relationships/slideLayout" Target="../slideLayouts/slideLayout46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jp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jp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.jp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.jpg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theme" Target="../theme/theme9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502" y="0"/>
            <a:ext cx="12184497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2989227" y="3380308"/>
            <a:ext cx="621354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1957538" y="6670325"/>
            <a:ext cx="236805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38100" marR="0" lvl="1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38100" marR="0" lvl="2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38100" marR="0" lvl="3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38100" marR="0" lvl="4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38100" marR="0" lvl="5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8100" marR="0" lvl="6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8100" marR="0" lvl="7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38100" marR="0" lvl="8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3">
            <a:extLst>
              <a:ext uri="{FF2B5EF4-FFF2-40B4-BE49-F238E27FC236}">
                <a16:creationId xmlns:a16="http://schemas.microsoft.com/office/drawing/2014/main" id="{5C3038B0-5516-4A99-8F2D-57A50A0AEF6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796052" y="6580404"/>
            <a:ext cx="1385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9036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5535C33-7C7F-4F86-BF0D-A7E98E0FB05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pPr marL="0" marR="0" lvl="0" indent="0" algn="r" defTabSz="990362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94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098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" y="689"/>
            <a:ext cx="12179525" cy="685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8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3">
            <a:extLst>
              <a:ext uri="{FF2B5EF4-FFF2-40B4-BE49-F238E27FC236}">
                <a16:creationId xmlns:a16="http://schemas.microsoft.com/office/drawing/2014/main" id="{F4ED9092-87ED-4AF1-926E-E86648722B2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046060" y="6568436"/>
            <a:ext cx="11254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defTabSz="990362"/>
            <a:fld id="{25535C33-7C7F-4F86-BF0D-A7E98E0FB05F}" type="slidenum">
              <a:rPr lang="en-US" altLang="en-US" sz="1200">
                <a:solidFill>
                  <a:srgbClr val="000000"/>
                </a:solidFill>
                <a:latin typeface="Cambria" panose="02040503050406030204" pitchFamily="18" charset="0"/>
              </a:rPr>
              <a:pPr algn="r" defTabSz="990362"/>
              <a:t>‹#›</a:t>
            </a:fld>
            <a:endParaRPr lang="en-US" altLang="en-US" sz="120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54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3">
            <a:extLst>
              <a:ext uri="{FF2B5EF4-FFF2-40B4-BE49-F238E27FC236}">
                <a16:creationId xmlns:a16="http://schemas.microsoft.com/office/drawing/2014/main" id="{A9754D54-424C-4F4B-9688-B592E1BB8F6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796052" y="6580404"/>
            <a:ext cx="1385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defTabSz="990362"/>
            <a:fld id="{25535C33-7C7F-4F86-BF0D-A7E98E0FB05F}" type="slidenum">
              <a:rPr lang="en-US" altLang="en-US" sz="1200">
                <a:solidFill>
                  <a:srgbClr val="000000"/>
                </a:solidFill>
                <a:latin typeface="Cambria" panose="02040503050406030204" pitchFamily="18" charset="0"/>
              </a:rPr>
              <a:pPr algn="r" defTabSz="990362"/>
              <a:t>‹#›</a:t>
            </a:fld>
            <a:endParaRPr lang="en-US" altLang="en-US" sz="120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71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3">
            <a:extLst>
              <a:ext uri="{FF2B5EF4-FFF2-40B4-BE49-F238E27FC236}">
                <a16:creationId xmlns:a16="http://schemas.microsoft.com/office/drawing/2014/main" id="{F4ED9092-87ED-4AF1-926E-E86648722B2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046060" y="6568436"/>
            <a:ext cx="11254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9036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5535C33-7C7F-4F86-BF0D-A7E98E0FB05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pPr marL="0" marR="0" lvl="0" indent="0" algn="r" defTabSz="99036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87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" y="689"/>
            <a:ext cx="12179525" cy="685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21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" y="689"/>
            <a:ext cx="12179525" cy="685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" y="689"/>
            <a:ext cx="12179525" cy="685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2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/>
        </p:nvSpPr>
        <p:spPr>
          <a:xfrm>
            <a:off x="10796052" y="6580404"/>
            <a:ext cx="138512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sz="1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1532422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 txBox="1">
            <a:spLocks noGrp="1"/>
          </p:cNvSpPr>
          <p:nvPr>
            <p:ph type="body" idx="1"/>
          </p:nvPr>
        </p:nvSpPr>
        <p:spPr>
          <a:xfrm>
            <a:off x="1057986" y="3060700"/>
            <a:ext cx="10076033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>
                <a:solidFill>
                  <a:srgbClr val="FF0000"/>
                </a:solidFill>
              </a:rPr>
              <a:t>BÁO CÁO KẾT QUẢ VÀ KẾ HOẠCH TUẦN MỚI</a:t>
            </a:r>
          </a:p>
        </p:txBody>
      </p:sp>
      <p:sp>
        <p:nvSpPr>
          <p:cNvPr id="117" name="Google Shape;117;p1"/>
          <p:cNvSpPr txBox="1">
            <a:spLocks noGrp="1"/>
          </p:cNvSpPr>
          <p:nvPr>
            <p:ph type="body" idx="2"/>
          </p:nvPr>
        </p:nvSpPr>
        <p:spPr>
          <a:xfrm>
            <a:off x="2310861" y="5867400"/>
            <a:ext cx="757027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519B"/>
              </a:buClr>
              <a:buSzPts val="1800"/>
              <a:buNone/>
            </a:pPr>
            <a:r>
              <a:rPr lang="en-US" sz="1800" b="0" i="1" dirty="0" err="1"/>
              <a:t>Núi</a:t>
            </a:r>
            <a:r>
              <a:rPr lang="en-US" sz="1800" b="0" i="1" dirty="0"/>
              <a:t> Thành, ngày 24 </a:t>
            </a:r>
            <a:r>
              <a:rPr lang="en-US" sz="1800" b="0" i="1" dirty="0" err="1"/>
              <a:t>tháng</a:t>
            </a:r>
            <a:r>
              <a:rPr lang="en-US" sz="1800" b="0" i="1"/>
              <a:t> 03 </a:t>
            </a:r>
            <a:r>
              <a:rPr lang="en-US" sz="1800" b="0" i="1" dirty="0" err="1"/>
              <a:t>năm</a:t>
            </a:r>
            <a:r>
              <a:rPr lang="en-US" sz="1800" b="0" i="1" dirty="0"/>
              <a:t> 2023</a:t>
            </a:r>
            <a:endParaRPr dirty="0"/>
          </a:p>
        </p:txBody>
      </p:sp>
      <p:sp>
        <p:nvSpPr>
          <p:cNvPr id="118" name="Google Shape;118;p1"/>
          <p:cNvSpPr/>
          <p:nvPr/>
        </p:nvSpPr>
        <p:spPr>
          <a:xfrm>
            <a:off x="3222171" y="3886200"/>
            <a:ext cx="58057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29C"/>
              </a:buClr>
              <a:buSzPts val="2800"/>
              <a:buFont typeface="Cambria"/>
              <a:buNone/>
              <a:tabLst/>
              <a:defRPr/>
            </a:pPr>
            <a:r>
              <a:rPr lang="en-US" sz="2800" b="1">
                <a:solidFill>
                  <a:srgbClr val="00529C"/>
                </a:solidFill>
                <a:latin typeface="Cambria"/>
                <a:ea typeface="Cambria"/>
                <a:cs typeface="Cambria"/>
                <a:sym typeface="Cambria"/>
              </a:rPr>
              <a:t>NHÓM CNTT</a:t>
            </a:r>
            <a:endParaRPr kumimoji="0" lang="en-US" sz="2800" b="1" i="0" u="none" strike="noStrike" kern="0" cap="none" spc="0" normalizeH="0" baseline="0" noProof="0">
              <a:ln>
                <a:noFill/>
              </a:ln>
              <a:solidFill>
                <a:srgbClr val="00529C"/>
              </a:solidFill>
              <a:effectLst/>
              <a:uLnTx/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846E27-7FFB-DED7-673B-59931F5E9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NGUYỄN MINH TÂN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13382C6-3108-1552-8565-7DDFAE362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117355"/>
              </p:ext>
            </p:extLst>
          </p:nvPr>
        </p:nvGraphicFramePr>
        <p:xfrm>
          <a:off x="1" y="819151"/>
          <a:ext cx="12197688" cy="4806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367">
                  <a:extLst>
                    <a:ext uri="{9D8B030D-6E8A-4147-A177-3AD203B41FA5}">
                      <a16:colId xmlns:a16="http://schemas.microsoft.com/office/drawing/2014/main" val="2688230644"/>
                    </a:ext>
                  </a:extLst>
                </a:gridCol>
                <a:gridCol w="2989681">
                  <a:extLst>
                    <a:ext uri="{9D8B030D-6E8A-4147-A177-3AD203B41FA5}">
                      <a16:colId xmlns:a16="http://schemas.microsoft.com/office/drawing/2014/main" val="3972717786"/>
                    </a:ext>
                  </a:extLst>
                </a:gridCol>
                <a:gridCol w="1177706">
                  <a:extLst>
                    <a:ext uri="{9D8B030D-6E8A-4147-A177-3AD203B41FA5}">
                      <a16:colId xmlns:a16="http://schemas.microsoft.com/office/drawing/2014/main" val="3715835325"/>
                    </a:ext>
                  </a:extLst>
                </a:gridCol>
                <a:gridCol w="922274">
                  <a:extLst>
                    <a:ext uri="{9D8B030D-6E8A-4147-A177-3AD203B41FA5}">
                      <a16:colId xmlns:a16="http://schemas.microsoft.com/office/drawing/2014/main" val="3199279083"/>
                    </a:ext>
                  </a:extLst>
                </a:gridCol>
                <a:gridCol w="1245210">
                  <a:extLst>
                    <a:ext uri="{9D8B030D-6E8A-4147-A177-3AD203B41FA5}">
                      <a16:colId xmlns:a16="http://schemas.microsoft.com/office/drawing/2014/main" val="3597708333"/>
                    </a:ext>
                  </a:extLst>
                </a:gridCol>
                <a:gridCol w="2419145">
                  <a:extLst>
                    <a:ext uri="{9D8B030D-6E8A-4147-A177-3AD203B41FA5}">
                      <a16:colId xmlns:a16="http://schemas.microsoft.com/office/drawing/2014/main" val="3853344767"/>
                    </a:ext>
                  </a:extLst>
                </a:gridCol>
                <a:gridCol w="978797">
                  <a:extLst>
                    <a:ext uri="{9D8B030D-6E8A-4147-A177-3AD203B41FA5}">
                      <a16:colId xmlns:a16="http://schemas.microsoft.com/office/drawing/2014/main" val="3840464065"/>
                    </a:ext>
                  </a:extLst>
                </a:gridCol>
                <a:gridCol w="993183">
                  <a:extLst>
                    <a:ext uri="{9D8B030D-6E8A-4147-A177-3AD203B41FA5}">
                      <a16:colId xmlns:a16="http://schemas.microsoft.com/office/drawing/2014/main" val="1217715028"/>
                    </a:ext>
                  </a:extLst>
                </a:gridCol>
                <a:gridCol w="77987">
                  <a:extLst>
                    <a:ext uri="{9D8B030D-6E8A-4147-A177-3AD203B41FA5}">
                      <a16:colId xmlns:a16="http://schemas.microsoft.com/office/drawing/2014/main" val="662189959"/>
                    </a:ext>
                  </a:extLst>
                </a:gridCol>
                <a:gridCol w="921338">
                  <a:extLst>
                    <a:ext uri="{9D8B030D-6E8A-4147-A177-3AD203B41FA5}">
                      <a16:colId xmlns:a16="http://schemas.microsoft.com/office/drawing/2014/main" val="2099567401"/>
                    </a:ext>
                  </a:extLst>
                </a:gridCol>
              </a:tblGrid>
              <a:tr h="431726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Kết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quả thực </a:t>
                      </a:r>
                      <a:r>
                        <a:rPr lang="en-US" sz="1400" b="1" baseline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hiện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tuần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01 </a:t>
                      </a:r>
                      <a:r>
                        <a:rPr lang="en-US" sz="1400" b="1" baseline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tháng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04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(từ ngày 03/04/2023 </a:t>
                      </a:r>
                      <a:r>
                        <a:rPr lang="en-US" sz="1400" b="1" baseline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ngày 08/04/2023)</a:t>
                      </a:r>
                      <a:endParaRPr lang="en-US" sz="1400" dirty="0"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29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C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CD7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Kế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hoạch </a:t>
                      </a:r>
                      <a:r>
                        <a:rPr lang="en-US" sz="1400" b="1" baseline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hoạt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động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tuần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02 </a:t>
                      </a:r>
                      <a:r>
                        <a:rPr lang="en-US" sz="1400" b="1" baseline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tháng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04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(từ ngày 10/04/2023 </a:t>
                      </a:r>
                      <a:r>
                        <a:rPr lang="en-US" sz="1400" b="1" baseline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ngày 15/04/2023)</a:t>
                      </a:r>
                      <a:endParaRPr lang="en-US" sz="1400" dirty="0"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29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CD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C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C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002595"/>
                  </a:ext>
                </a:extLst>
              </a:tr>
              <a:tr h="44789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TT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2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Nội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dung </a:t>
                      </a:r>
                      <a:r>
                        <a:rPr lang="en-US" sz="1400" b="1" baseline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công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việc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2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Trách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nhiệm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2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Kết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quả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2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Ghi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chú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2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Hạng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mục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công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việc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2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Trách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nhiệm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29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Ngày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h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oàn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thành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29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Ghi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chú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2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61063"/>
                  </a:ext>
                </a:extLst>
              </a:tr>
              <a:tr h="302507">
                <a:tc gridSpan="10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1. </a:t>
                      </a:r>
                      <a:r>
                        <a:rPr kumimoji="0" lang="en-U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Nghiệp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U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vụ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CNTT</a:t>
                      </a: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0" i="0" u="none" strike="noStrike" cap="none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  <a:sym typeface="Arial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cap="none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  <a:sym typeface="Arial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087805"/>
                  </a:ext>
                </a:extLst>
              </a:tr>
              <a:tr h="17915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-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Cài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dặt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các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phần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mềm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hỗ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trợ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PDF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cho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nhân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sự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-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Xử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lý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lỗi máy NUC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chớp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nháy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màn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hình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khi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sử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dụng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cho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nhân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sự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Tuấn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Anh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-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Xử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lý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sự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cố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phòng họp không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nhận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được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loa,mic</a:t>
                      </a:r>
                      <a:endParaRPr lang="en-US" sz="1300" b="0" i="0" u="none" strike="noStrike" cap="none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-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Xử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lý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sự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cố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wifi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bị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tắt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nghẽn</a:t>
                      </a:r>
                      <a:endParaRPr lang="en-US" sz="1300" b="0" i="0" u="none" strike="noStrike" cap="none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-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Xử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lý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máy in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khu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Tải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và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máy photo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khu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B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sz="1300" b="0" i="0" u="none" strike="noStrike" cap="none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Minh Tân</a:t>
                      </a:r>
                      <a:endParaRPr lang="en-US" sz="13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100%</a:t>
                      </a: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-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Xử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lý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các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vấn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đề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về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nghiệp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vụ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công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nghệ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thông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tin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(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khu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tải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và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sản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phẩm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)</a:t>
                      </a: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Minh Tân</a:t>
                      </a:r>
                      <a:endParaRPr lang="en-US" sz="13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Hằng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ngày</a:t>
                      </a:r>
                      <a:endParaRPr lang="en-US" sz="13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US" sz="13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235066"/>
                  </a:ext>
                </a:extLst>
              </a:tr>
              <a:tr h="362207">
                <a:tc gridSpan="10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sz="14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. Kế hoạch điện </a:t>
                      </a:r>
                      <a:r>
                        <a:rPr kumimoji="0" lang="en-US" sz="14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tử</a:t>
                      </a:r>
                      <a:endParaRPr kumimoji="0" lang="en-US" sz="1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400" b="0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366002"/>
                  </a:ext>
                </a:extLst>
              </a:tr>
              <a:tr h="4662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- Hoàn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thành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chức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năng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”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Quản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lý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dự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án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”</a:t>
                      </a: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Minh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Tân</a:t>
                      </a:r>
                      <a:endParaRPr lang="en-US" sz="13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100%</a:t>
                      </a: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-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Lập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trình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chức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năng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thông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báo công việc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khi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đăng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nhập</a:t>
                      </a:r>
                      <a:endParaRPr lang="en-US" sz="1300" b="0" i="0" u="none" strike="noStrike" cap="none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15/04/2023</a:t>
                      </a: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082796"/>
                  </a:ext>
                </a:extLst>
              </a:tr>
              <a:tr h="348441">
                <a:tc gridSpan="10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kumimoji="0" lang="en-US" sz="14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Triển</a:t>
                      </a:r>
                      <a:r>
                        <a:rPr kumimoji="0" lang="en-US" sz="14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US" sz="14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khai</a:t>
                      </a:r>
                      <a:r>
                        <a:rPr kumimoji="0" lang="en-US" sz="14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US" sz="14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chính</a:t>
                      </a:r>
                      <a:r>
                        <a:rPr kumimoji="0" lang="en-US" sz="14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US" sz="14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sách</a:t>
                      </a:r>
                      <a:r>
                        <a:rPr kumimoji="0" lang="en-US" sz="14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US" sz="14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bảo</a:t>
                      </a:r>
                      <a:r>
                        <a:rPr kumimoji="0" lang="en-US" sz="14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US" sz="14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mật</a:t>
                      </a:r>
                      <a:r>
                        <a:rPr kumimoji="0" lang="en-US" sz="14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EPO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300" b="0" i="0" u="none" strike="noStrike" cap="none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300" b="0" i="0" u="none" strike="noStrike" cap="none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490111"/>
                  </a:ext>
                </a:extLst>
              </a:tr>
              <a:tr h="4662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vi-VN" sz="1300" b="0" i="0" u="none" strike="noStrike" kern="1200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Cài đặt phần mềm Trellix Agent </a:t>
                      </a:r>
                      <a:r>
                        <a:rPr lang="en-US" sz="1300" b="0" i="0" u="none" strike="noStrike" kern="1200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( </a:t>
                      </a:r>
                      <a:r>
                        <a:rPr lang="en-US" sz="1300" b="0" i="0" u="none" strike="noStrike" kern="1200" cap="none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Khu</a:t>
                      </a:r>
                      <a:r>
                        <a:rPr lang="en-US" sz="1300" b="0" i="0" u="none" strike="noStrike" kern="1200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A, B, C )</a:t>
                      </a:r>
                      <a:endParaRPr lang="en-US" sz="1300" b="0" i="0" u="none" strike="noStrike" kern="1200" cap="none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Team IT</a:t>
                      </a: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100%</a:t>
                      </a: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vi-VN" sz="1300" b="0" i="0" u="none" strike="noStrike" kern="1200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Cài đặt phần mềm Trellix Agent </a:t>
                      </a:r>
                      <a:r>
                        <a:rPr lang="en-US" sz="1300" b="0" i="0" u="none" strike="noStrike" kern="1200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( </a:t>
                      </a:r>
                      <a:r>
                        <a:rPr lang="en-US" sz="1300" b="0" i="0" u="none" strike="noStrike" kern="1200" cap="none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Tất</a:t>
                      </a:r>
                      <a:r>
                        <a:rPr lang="en-US" sz="1300" b="0" i="0" u="none" strike="noStrike" kern="1200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cả </a:t>
                      </a:r>
                      <a:r>
                        <a:rPr lang="en-US" sz="1300" b="0" i="0" u="none" strike="noStrike" kern="1200" cap="none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300" b="0" i="0" u="none" strike="noStrike" kern="1200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phòng ban </a:t>
                      </a:r>
                      <a:r>
                        <a:rPr lang="en-US" sz="1300" b="0" i="0" u="none" strike="noStrike" kern="1200" cap="none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dưới</a:t>
                      </a:r>
                      <a:r>
                        <a:rPr lang="en-US" sz="1300" b="0" i="0" u="none" strike="noStrike" kern="1200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i="0" u="none" strike="noStrike" kern="1200" cap="none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lầu</a:t>
                      </a:r>
                      <a:r>
                        <a:rPr lang="en-US" sz="1300" b="0" i="0" u="none" strike="noStrike" kern="1200" cap="none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300" b="0" i="0" u="none" strike="noStrike" kern="1200" cap="none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15/04/2023</a:t>
                      </a: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253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302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846E27-7FFB-DED7-673B-59931F5E9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HOÀNG NGỌC THÀNH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98E54BF-5D6D-9B5C-21B6-193EE7177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267459"/>
              </p:ext>
            </p:extLst>
          </p:nvPr>
        </p:nvGraphicFramePr>
        <p:xfrm>
          <a:off x="59201" y="809312"/>
          <a:ext cx="12183187" cy="6074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600">
                  <a:extLst>
                    <a:ext uri="{9D8B030D-6E8A-4147-A177-3AD203B41FA5}">
                      <a16:colId xmlns:a16="http://schemas.microsoft.com/office/drawing/2014/main" val="241764430"/>
                    </a:ext>
                  </a:extLst>
                </a:gridCol>
                <a:gridCol w="2297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3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8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05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2263">
                  <a:extLst>
                    <a:ext uri="{9D8B030D-6E8A-4147-A177-3AD203B41FA5}">
                      <a16:colId xmlns:a16="http://schemas.microsoft.com/office/drawing/2014/main" val="886936333"/>
                    </a:ext>
                  </a:extLst>
                </a:gridCol>
                <a:gridCol w="2178197">
                  <a:extLst>
                    <a:ext uri="{9D8B030D-6E8A-4147-A177-3AD203B41FA5}">
                      <a16:colId xmlns:a16="http://schemas.microsoft.com/office/drawing/2014/main" val="569002486"/>
                    </a:ext>
                  </a:extLst>
                </a:gridCol>
                <a:gridCol w="956039">
                  <a:extLst>
                    <a:ext uri="{9D8B030D-6E8A-4147-A177-3AD203B41FA5}">
                      <a16:colId xmlns:a16="http://schemas.microsoft.com/office/drawing/2014/main" val="2253380224"/>
                    </a:ext>
                  </a:extLst>
                </a:gridCol>
                <a:gridCol w="10015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05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3311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Kết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quả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thực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hiện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tuần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01 </a:t>
                      </a:r>
                      <a:r>
                        <a:rPr lang="en-US" sz="1400" b="1" baseline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tháng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04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(từ ngày 03/04/2023 </a:t>
                      </a:r>
                      <a:r>
                        <a:rPr lang="en-US" sz="1400" b="1" baseline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ngày 08/04/2023)</a:t>
                      </a:r>
                      <a:endParaRPr lang="en-US" sz="1400" dirty="0"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29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CD7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Kế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hoạch </a:t>
                      </a:r>
                      <a:r>
                        <a:rPr lang="en-US" sz="1400" b="1" baseline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hoạt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động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tuần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02 </a:t>
                      </a:r>
                      <a:r>
                        <a:rPr lang="en-US" sz="1400" b="1" baseline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tháng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04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(từ ngày 10/04/2023 </a:t>
                      </a:r>
                      <a:r>
                        <a:rPr lang="en-US" sz="1400" b="1" baseline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ngày 15/04/2023)</a:t>
                      </a:r>
                      <a:endParaRPr lang="en-US" sz="1400" dirty="0"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29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CD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CD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CD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C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3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Dự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án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2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Hạng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mục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công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việc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2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Phối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hợp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2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Kết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quả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2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Ghi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chú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2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Dự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án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2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Hạng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mục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công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việc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2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Phối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hợp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2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Ngày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oàn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thành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2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Ghi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chú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2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915">
                <a:tc gridSpan="5">
                  <a:txBody>
                    <a:bodyPr/>
                    <a:lstStyle/>
                    <a:p>
                      <a:pPr algn="l"/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1. </a:t>
                      </a:r>
                      <a:r>
                        <a:rPr lang="en-US" sz="1400" b="1" kern="1200" baseline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Nghiệp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US" sz="1400" b="1" kern="1200" baseline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vụ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CNTT</a:t>
                      </a: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i="1" kern="120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4572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4572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1. Nghiệp vụ CNTT</a:t>
                      </a: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i="1"/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4572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4572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3174">
                <a:tc>
                  <a:txBody>
                    <a:bodyPr/>
                    <a:lstStyle/>
                    <a:p>
                      <a:pPr marL="0" marR="0" indent="0" algn="ctr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cap="none" baseline="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</a:t>
                      </a:r>
                    </a:p>
                  </a:txBody>
                  <a:tcPr marL="4572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-  </a:t>
                      </a:r>
                      <a:r>
                        <a:rPr lang="vi-VN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Xữ lý máy tính lỗi domain không đăng nhập được cho 5 nhân sự</a:t>
                      </a:r>
                      <a:endParaRPr lang="en-US" sz="1400" b="0" i="0" u="none" strike="noStrike" kern="1200" cap="none" dirty="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libri Light" panose="020F0302020204030204" pitchFamily="34" charset="0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- </a:t>
                      </a:r>
                      <a:r>
                        <a:rPr lang="en-US" sz="14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Cài</a:t>
                      </a:r>
                      <a:r>
                        <a:rPr lang="en-US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đặt</a:t>
                      </a:r>
                      <a:r>
                        <a:rPr lang="en-US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 máy </a:t>
                      </a:r>
                      <a:r>
                        <a:rPr lang="en-US" sz="14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và</a:t>
                      </a:r>
                      <a:r>
                        <a:rPr lang="en-US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chuyển</a:t>
                      </a:r>
                      <a:r>
                        <a:rPr lang="en-US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dữ</a:t>
                      </a:r>
                      <a:r>
                        <a:rPr lang="en-US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liệu</a:t>
                      </a:r>
                      <a:r>
                        <a:rPr lang="en-US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cho</a:t>
                      </a:r>
                      <a:r>
                        <a:rPr lang="en-US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 nhân </a:t>
                      </a:r>
                      <a:r>
                        <a:rPr lang="en-US" sz="14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sự</a:t>
                      </a:r>
                      <a:r>
                        <a:rPr lang="en-US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 Mai </a:t>
                      </a:r>
                      <a:r>
                        <a:rPr lang="en-US" sz="14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Thị</a:t>
                      </a:r>
                      <a:r>
                        <a:rPr lang="en-US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Thùy</a:t>
                      </a:r>
                      <a:endParaRPr lang="en-US" sz="1400" b="0" i="0" u="none" strike="noStrike" kern="1200" cap="none" dirty="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libri Light" panose="020F0302020204030204" pitchFamily="34" charset="0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- </a:t>
                      </a:r>
                      <a:r>
                        <a:rPr lang="en-US" sz="14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Xử</a:t>
                      </a:r>
                      <a:r>
                        <a:rPr lang="en-US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lý</a:t>
                      </a:r>
                      <a:r>
                        <a:rPr lang="en-US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 lỗi </a:t>
                      </a:r>
                      <a:r>
                        <a:rPr lang="en-US" sz="14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phần</a:t>
                      </a:r>
                      <a:r>
                        <a:rPr lang="en-US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mềm</a:t>
                      </a:r>
                      <a:r>
                        <a:rPr lang="en-US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 LMS </a:t>
                      </a:r>
                      <a:r>
                        <a:rPr lang="en-US" sz="14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và</a:t>
                      </a:r>
                      <a:r>
                        <a:rPr lang="en-US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 mail </a:t>
                      </a:r>
                      <a:r>
                        <a:rPr lang="en-US" sz="14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cho</a:t>
                      </a:r>
                      <a:r>
                        <a:rPr lang="en-US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 nhân </a:t>
                      </a:r>
                      <a:r>
                        <a:rPr lang="en-US" sz="14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sự</a:t>
                      </a:r>
                      <a:r>
                        <a:rPr lang="en-US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 phòng </a:t>
                      </a:r>
                      <a:r>
                        <a:rPr lang="en-US" sz="14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thử</a:t>
                      </a:r>
                      <a:r>
                        <a:rPr lang="en-US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nghiệm</a:t>
                      </a:r>
                      <a:endParaRPr lang="en-US" sz="1400" b="0" i="0" u="none" strike="noStrike" kern="1200" cap="none" dirty="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libri Light" panose="020F0302020204030204" pitchFamily="34" charset="0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- </a:t>
                      </a:r>
                      <a:r>
                        <a:rPr lang="en-US" sz="14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Cài</a:t>
                      </a:r>
                      <a:r>
                        <a:rPr lang="en-US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đặt</a:t>
                      </a:r>
                      <a:r>
                        <a:rPr lang="en-US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phần</a:t>
                      </a:r>
                      <a:r>
                        <a:rPr lang="en-US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mềm</a:t>
                      </a:r>
                      <a:r>
                        <a:rPr lang="en-US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 kế </a:t>
                      </a:r>
                      <a:r>
                        <a:rPr lang="en-US" sz="14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toán</a:t>
                      </a:r>
                      <a:r>
                        <a:rPr lang="en-US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cho</a:t>
                      </a:r>
                      <a:r>
                        <a:rPr lang="en-US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 nhân </a:t>
                      </a:r>
                      <a:r>
                        <a:rPr lang="en-US" sz="14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sự</a:t>
                      </a:r>
                      <a:r>
                        <a:rPr lang="en-US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 Ngô </a:t>
                      </a:r>
                      <a:r>
                        <a:rPr lang="en-US" sz="14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Thị</a:t>
                      </a:r>
                      <a:r>
                        <a:rPr lang="en-US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Trâm</a:t>
                      </a:r>
                      <a:endParaRPr lang="en-US" sz="1400" b="0" i="0" u="none" strike="noStrike" kern="1200" cap="none" dirty="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libri Light" panose="020F0302020204030204" pitchFamily="34" charset="0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-  Đem máy của nhân </a:t>
                      </a:r>
                      <a:r>
                        <a:rPr lang="en-US" sz="14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sự</a:t>
                      </a:r>
                      <a:r>
                        <a:rPr lang="en-US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 Thanh </a:t>
                      </a:r>
                      <a:r>
                        <a:rPr lang="en-US" sz="14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Tùng</a:t>
                      </a:r>
                      <a:r>
                        <a:rPr lang="en-US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cho</a:t>
                      </a:r>
                      <a:r>
                        <a:rPr lang="en-US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 NCC sửa </a:t>
                      </a:r>
                      <a:r>
                        <a:rPr lang="en-US" sz="14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chữa</a:t>
                      </a:r>
                      <a:r>
                        <a:rPr lang="en-US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…</a:t>
                      </a: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100%</a:t>
                      </a: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cap="none" baseline="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4572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cap="none" baseline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</a:t>
                      </a:r>
                      <a:endParaRPr lang="en-US" sz="1400" b="0" i="0" u="none" strike="noStrike" kern="1200" cap="none" baseline="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4572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cap="none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- Xử lý các công việc liên quan đến nghiệp vụ công nghệ thông tin khu thiết bị, mô phỏng, thử nghiệm, điện, thiết kế du lịch.</a:t>
                      </a: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cap="none" baseline="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4572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Hằng ngày</a:t>
                      </a:r>
                    </a:p>
                  </a:txBody>
                  <a:tcPr marL="4572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72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749">
                <a:tc gridSpan="5"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2. Ứng dụng đổi tên file tự động</a:t>
                      </a:r>
                    </a:p>
                  </a:txBody>
                  <a:tcPr marL="4572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cap="none" baseline="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cap="none" baseline="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2. </a:t>
                      </a:r>
                      <a:r>
                        <a:rPr kumimoji="0" lang="vi-V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Ứng dụng mã hóa tên </a:t>
                      </a:r>
                      <a:r>
                        <a:rPr kumimoji="0" lang="en-U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dự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U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án</a:t>
                      </a:r>
                      <a:endParaRPr kumimoji="0" lang="vi-VN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4572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cap="none" baseline="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4572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72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72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540614">
                <a:tc>
                  <a:txBody>
                    <a:bodyPr/>
                    <a:lstStyle/>
                    <a:p>
                      <a:pPr marL="0" marR="0" indent="0" algn="ctr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</a:rPr>
                        <a:t>1</a:t>
                      </a:r>
                    </a:p>
                  </a:txBody>
                  <a:tcPr marL="4572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</a:rPr>
                        <a:t>-</a:t>
                      </a:r>
                      <a:r>
                        <a:rPr lang="en-US" sz="14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</a:rPr>
                        <a:t>Phân</a:t>
                      </a:r>
                      <a:r>
                        <a:rPr lang="en-US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4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</a:rPr>
                        <a:t>tích</a:t>
                      </a:r>
                      <a:r>
                        <a:rPr lang="en-US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4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</a:rPr>
                        <a:t>giao</a:t>
                      </a:r>
                      <a:r>
                        <a:rPr lang="en-US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4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</a:rPr>
                        <a:t>diện</a:t>
                      </a:r>
                      <a:r>
                        <a:rPr lang="en-US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4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</a:rPr>
                        <a:t>ứng</a:t>
                      </a:r>
                      <a:r>
                        <a:rPr lang="en-US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4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</a:rPr>
                        <a:t>dụng</a:t>
                      </a:r>
                      <a:r>
                        <a:rPr lang="en-US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</a:rPr>
                        <a:t>.</a:t>
                      </a: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b="0" i="0" u="none" strike="noStrike" kern="1200" cap="none" dirty="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libri Light" panose="020F0302020204030204" pitchFamily="34" charset="0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100%</a:t>
                      </a: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cap="none" dirty="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libri Light" panose="020F0302020204030204" pitchFamily="34" charset="0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</a:rPr>
                        <a:t>1</a:t>
                      </a:r>
                    </a:p>
                  </a:txBody>
                  <a:tcPr marL="4572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</a:rPr>
                        <a:t>- </a:t>
                      </a:r>
                      <a:r>
                        <a:rPr lang="en-US" sz="14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</a:rPr>
                        <a:t>Chỉnh</a:t>
                      </a:r>
                      <a:r>
                        <a:rPr lang="en-US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</a:rPr>
                        <a:t> sửa </a:t>
                      </a:r>
                      <a:r>
                        <a:rPr lang="en-US" sz="14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</a:rPr>
                        <a:t>cấu</a:t>
                      </a:r>
                      <a:r>
                        <a:rPr lang="en-US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4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</a:rPr>
                        <a:t>trúc</a:t>
                      </a:r>
                      <a:r>
                        <a:rPr lang="en-US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4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</a:rPr>
                        <a:t>mã</a:t>
                      </a:r>
                      <a:r>
                        <a:rPr lang="en-US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4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</a:rPr>
                        <a:t>dự</a:t>
                      </a:r>
                      <a:r>
                        <a:rPr lang="en-US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4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</a:rPr>
                        <a:t>án</a:t>
                      </a:r>
                      <a:r>
                        <a:rPr lang="en-US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</a:rPr>
                        <a:t>  </a:t>
                      </a:r>
                      <a:r>
                        <a:rPr lang="en-US" sz="14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</a:rPr>
                        <a:t>theo</a:t>
                      </a:r>
                      <a:r>
                        <a:rPr lang="en-US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4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</a:rPr>
                        <a:t>cấu</a:t>
                      </a:r>
                      <a:r>
                        <a:rPr lang="en-US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4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</a:rPr>
                        <a:t>trúc</a:t>
                      </a:r>
                      <a:r>
                        <a:rPr lang="en-US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</a:rPr>
                        <a:t> mới</a:t>
                      </a:r>
                      <a:endParaRPr lang="vi-VN" sz="1400" b="0" i="0" u="none" strike="noStrike" kern="1200" cap="none" dirty="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libri Light" panose="020F0302020204030204" pitchFamily="34" charset="0"/>
                      </a:endParaRPr>
                    </a:p>
                  </a:txBody>
                  <a:tcPr marL="4572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b="0" i="0" u="none" strike="noStrike" kern="1200" cap="none" dirty="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libri Light" panose="020F0302020204030204" pitchFamily="34" charset="0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cap="none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</a:rPr>
                        <a:t>15/04</a:t>
                      </a:r>
                    </a:p>
                  </a:txBody>
                  <a:tcPr marL="4572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i="0" u="none" strike="noStrike" kern="1200" cap="none" dirty="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libri Light" panose="020F0302020204030204" pitchFamily="34" charset="0"/>
                      </a:endParaRPr>
                    </a:p>
                  </a:txBody>
                  <a:tcPr marL="4572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1804">
                <a:tc gridSpan="5"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3. </a:t>
                      </a:r>
                      <a:r>
                        <a:rPr kumimoji="0" lang="en-US" sz="14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Triển</a:t>
                      </a:r>
                      <a:r>
                        <a:rPr kumimoji="0" lang="en-US" sz="14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US" sz="14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khai</a:t>
                      </a:r>
                      <a:r>
                        <a:rPr kumimoji="0" lang="en-US" sz="14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US" sz="14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chính</a:t>
                      </a:r>
                      <a:r>
                        <a:rPr kumimoji="0" lang="en-US" sz="14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US" sz="14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sách</a:t>
                      </a:r>
                      <a:r>
                        <a:rPr kumimoji="0" lang="en-US" sz="14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US" sz="14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bảo</a:t>
                      </a:r>
                      <a:r>
                        <a:rPr kumimoji="0" lang="en-US" sz="14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US" sz="14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mật</a:t>
                      </a:r>
                      <a:r>
                        <a:rPr kumimoji="0" lang="en-US" sz="14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EPO</a:t>
                      </a:r>
                    </a:p>
                  </a:txBody>
                  <a:tcPr marL="4572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libri Light" panose="020F0302020204030204" pitchFamily="34" charset="0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cap="none" baseline="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3. </a:t>
                      </a:r>
                      <a:r>
                        <a:rPr kumimoji="0" lang="en-US" sz="14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Triển</a:t>
                      </a:r>
                      <a:r>
                        <a:rPr kumimoji="0" lang="en-US" sz="14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US" sz="14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khai</a:t>
                      </a:r>
                      <a:r>
                        <a:rPr kumimoji="0" lang="en-US" sz="14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US" sz="14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chính</a:t>
                      </a:r>
                      <a:r>
                        <a:rPr kumimoji="0" lang="en-US" sz="14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US" sz="14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sách</a:t>
                      </a:r>
                      <a:r>
                        <a:rPr kumimoji="0" lang="en-US" sz="14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US" sz="14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bảo</a:t>
                      </a:r>
                      <a:r>
                        <a:rPr kumimoji="0" lang="en-US" sz="14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US" sz="14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mật</a:t>
                      </a:r>
                      <a:r>
                        <a:rPr kumimoji="0" lang="en-US" sz="14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EPO</a:t>
                      </a:r>
                    </a:p>
                  </a:txBody>
                  <a:tcPr marL="4572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vi-V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libri Light" panose="020F0302020204030204" pitchFamily="34" charset="0"/>
                      </a:endParaRPr>
                    </a:p>
                  </a:txBody>
                  <a:tcPr marL="4572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72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72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532595"/>
                  </a:ext>
                </a:extLst>
              </a:tr>
              <a:tr h="990539">
                <a:tc>
                  <a:txBody>
                    <a:bodyPr/>
                    <a:lstStyle/>
                    <a:p>
                      <a:pPr marL="0" marR="0" indent="0" algn="ctr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cap="none" baseline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</a:t>
                      </a:r>
                      <a:endParaRPr lang="en-US" sz="1400" b="0" i="0" u="none" strike="noStrike" kern="1200" cap="none" baseline="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4572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</a:rPr>
                        <a:t>- </a:t>
                      </a:r>
                      <a:r>
                        <a:rPr lang="en-US" sz="14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Cài</a:t>
                      </a:r>
                      <a:r>
                        <a:rPr lang="en-US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đặt</a:t>
                      </a:r>
                      <a:r>
                        <a:rPr lang="en-US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phần</a:t>
                      </a:r>
                      <a:r>
                        <a:rPr lang="en-US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mềm</a:t>
                      </a:r>
                      <a:r>
                        <a:rPr lang="en-US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Trellix</a:t>
                      </a:r>
                      <a:r>
                        <a:rPr lang="en-US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 Agent </a:t>
                      </a:r>
                      <a:r>
                        <a:rPr lang="en-US" sz="14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khu</a:t>
                      </a:r>
                      <a:r>
                        <a:rPr lang="en-US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 B,C, </a:t>
                      </a:r>
                      <a:r>
                        <a:rPr lang="en-US" sz="14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Tải</a:t>
                      </a:r>
                      <a:r>
                        <a:rPr lang="en-US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, </a:t>
                      </a:r>
                      <a:r>
                        <a:rPr lang="en-US" sz="14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xưởng</a:t>
                      </a:r>
                      <a:r>
                        <a:rPr lang="en-US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mẫu</a:t>
                      </a:r>
                      <a:r>
                        <a:rPr lang="en-US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và</a:t>
                      </a:r>
                      <a:r>
                        <a:rPr lang="en-US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 royal</a:t>
                      </a: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100%</a:t>
                      </a: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cap="none" baseline="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cap="none" baseline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</a:t>
                      </a:r>
                      <a:endParaRPr lang="en-US" sz="1400" b="0" i="0" u="none" strike="noStrike" kern="1200" cap="none" baseline="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4572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</a:rPr>
                        <a:t>- </a:t>
                      </a:r>
                      <a:r>
                        <a:rPr 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</a:rPr>
                        <a:t>Cài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</a:rPr>
                        <a:t>đặt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</a:rPr>
                        <a:t>phần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</a:rPr>
                        <a:t>mềm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Trellix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 Agent </a:t>
                      </a:r>
                      <a:r>
                        <a:rPr 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theo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 kế hoạch đã </a:t>
                      </a:r>
                      <a:r>
                        <a:rPr 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đưa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 Light" panose="020F0302020204030204" pitchFamily="34" charset="0"/>
                          <a:sym typeface="Arial"/>
                        </a:rPr>
                        <a:t>ra.</a:t>
                      </a:r>
                      <a:endParaRPr lang="vi-VN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libri Light" panose="020F0302020204030204" pitchFamily="34" charset="0"/>
                      </a:endParaRPr>
                    </a:p>
                  </a:txBody>
                  <a:tcPr marL="4572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15/04</a:t>
                      </a:r>
                    </a:p>
                  </a:txBody>
                  <a:tcPr marL="4572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72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428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94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846E27-7FFB-DED7-673B-59931F5E9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NGUYỄN VĂN TIẾN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9D31EFC-EB81-DCD7-C6D0-17EED1CC6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999872"/>
              </p:ext>
            </p:extLst>
          </p:nvPr>
        </p:nvGraphicFramePr>
        <p:xfrm>
          <a:off x="36852" y="796153"/>
          <a:ext cx="12106184" cy="5248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478">
                  <a:extLst>
                    <a:ext uri="{9D8B030D-6E8A-4147-A177-3AD203B41FA5}">
                      <a16:colId xmlns:a16="http://schemas.microsoft.com/office/drawing/2014/main" val="241764430"/>
                    </a:ext>
                  </a:extLst>
                </a:gridCol>
                <a:gridCol w="2218564">
                  <a:extLst>
                    <a:ext uri="{9D8B030D-6E8A-4147-A177-3AD203B41FA5}">
                      <a16:colId xmlns:a16="http://schemas.microsoft.com/office/drawing/2014/main" val="2050296482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3208533243"/>
                    </a:ext>
                  </a:extLst>
                </a:gridCol>
                <a:gridCol w="532563">
                  <a:extLst>
                    <a:ext uri="{9D8B030D-6E8A-4147-A177-3AD203B41FA5}">
                      <a16:colId xmlns:a16="http://schemas.microsoft.com/office/drawing/2014/main" val="2408061793"/>
                    </a:ext>
                  </a:extLst>
                </a:gridCol>
                <a:gridCol w="3547068">
                  <a:extLst>
                    <a:ext uri="{9D8B030D-6E8A-4147-A177-3AD203B41FA5}">
                      <a16:colId xmlns:a16="http://schemas.microsoft.com/office/drawing/2014/main" val="3188321741"/>
                    </a:ext>
                  </a:extLst>
                </a:gridCol>
                <a:gridCol w="371789">
                  <a:extLst>
                    <a:ext uri="{9D8B030D-6E8A-4147-A177-3AD203B41FA5}">
                      <a16:colId xmlns:a16="http://schemas.microsoft.com/office/drawing/2014/main" val="2536847884"/>
                    </a:ext>
                  </a:extLst>
                </a:gridCol>
                <a:gridCol w="2210637">
                  <a:extLst>
                    <a:ext uri="{9D8B030D-6E8A-4147-A177-3AD203B41FA5}">
                      <a16:colId xmlns:a16="http://schemas.microsoft.com/office/drawing/2014/main" val="1335782748"/>
                    </a:ext>
                  </a:extLst>
                </a:gridCol>
                <a:gridCol w="763675">
                  <a:extLst>
                    <a:ext uri="{9D8B030D-6E8A-4147-A177-3AD203B41FA5}">
                      <a16:colId xmlns:a16="http://schemas.microsoft.com/office/drawing/2014/main" val="720601471"/>
                    </a:ext>
                  </a:extLst>
                </a:gridCol>
                <a:gridCol w="990073">
                  <a:extLst>
                    <a:ext uri="{9D8B030D-6E8A-4147-A177-3AD203B41FA5}">
                      <a16:colId xmlns:a16="http://schemas.microsoft.com/office/drawing/2014/main" val="4087890638"/>
                    </a:ext>
                  </a:extLst>
                </a:gridCol>
                <a:gridCol w="5192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547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Kết</a:t>
                      </a:r>
                      <a:r>
                        <a:rPr lang="en-US" sz="1200" b="1" baseline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b="1" baseline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quả</a:t>
                      </a:r>
                      <a:r>
                        <a:rPr lang="en-US" sz="1200" b="1" baseline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b="1" baseline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thực</a:t>
                      </a:r>
                      <a:r>
                        <a:rPr lang="en-US" sz="1200" b="1" baseline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b="1" baseline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hiện</a:t>
                      </a:r>
                      <a:r>
                        <a:rPr lang="en-US" sz="1200" b="1" baseline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b="1" baseline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tuần</a:t>
                      </a:r>
                      <a:r>
                        <a:rPr lang="en-US" sz="1200" b="1" baseline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01 </a:t>
                      </a:r>
                      <a:r>
                        <a:rPr lang="en-US" sz="1200" b="1" baseline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tháng</a:t>
                      </a:r>
                      <a:r>
                        <a:rPr lang="en-US" sz="1200" b="1" baseline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04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(từ ngày 03/04/2023 </a:t>
                      </a:r>
                      <a:r>
                        <a:rPr lang="en-US" sz="1200" b="1" baseline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12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ngày 08/04/2023)</a:t>
                      </a:r>
                      <a:endParaRPr lang="en-US" sz="1200" dirty="0"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29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Kế</a:t>
                      </a:r>
                      <a:r>
                        <a:rPr lang="en-US" sz="1200" b="1" baseline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hoạch </a:t>
                      </a:r>
                      <a:r>
                        <a:rPr lang="en-US" sz="1200" b="1" baseline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hoạt</a:t>
                      </a:r>
                      <a:r>
                        <a:rPr lang="en-US" sz="1200" b="1" baseline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b="1" baseline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động</a:t>
                      </a:r>
                      <a:r>
                        <a:rPr lang="en-US" sz="1200" b="1" baseline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b="1" baseline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tuần</a:t>
                      </a:r>
                      <a:r>
                        <a:rPr lang="en-US" sz="1200" b="1" baseline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02 </a:t>
                      </a:r>
                      <a:r>
                        <a:rPr lang="en-US" sz="1200" b="1" baseline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tháng</a:t>
                      </a:r>
                      <a:r>
                        <a:rPr lang="en-US" sz="1200" b="1" baseline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04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(từ ngày 10/04/2023 </a:t>
                      </a:r>
                      <a:r>
                        <a:rPr lang="en-US" sz="1200" b="1" baseline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12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ngày 15/04/2023)</a:t>
                      </a:r>
                      <a:endParaRPr lang="en-US" sz="1200" dirty="0"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29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7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Stt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2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Hạng</a:t>
                      </a:r>
                      <a:r>
                        <a:rPr lang="en-US" sz="1200" b="1" baseline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mục công việc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2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Trách</a:t>
                      </a:r>
                      <a:r>
                        <a:rPr lang="en-US" sz="1200" b="1" baseline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nhiệm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2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cap="none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Kết quả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2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Ghi chú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2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Stt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2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Hạng</a:t>
                      </a:r>
                      <a:r>
                        <a:rPr lang="en-US" sz="1200" b="1" baseline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mục công việc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2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Trách</a:t>
                      </a:r>
                      <a:r>
                        <a:rPr lang="en-US" sz="1200" b="1" baseline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nhiệm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2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Ngày</a:t>
                      </a:r>
                      <a:r>
                        <a:rPr lang="en-US" sz="1200" b="1" baseline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h</a:t>
                      </a:r>
                      <a:r>
                        <a:rPr lang="en-US" sz="12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oàn</a:t>
                      </a:r>
                      <a:r>
                        <a:rPr lang="en-US" sz="1200" b="1" baseline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thành</a:t>
                      </a:r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29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Ghi chú</a:t>
                      </a:r>
                      <a:endParaRPr lang="en-US" sz="1200"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2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735">
                <a:tc gridSpan="10">
                  <a:txBody>
                    <a:bodyPr/>
                    <a:lstStyle/>
                    <a:p>
                      <a:pPr algn="l"/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1. </a:t>
                      </a:r>
                      <a:r>
                        <a:rPr lang="en-US" sz="1400" b="1" kern="1200" baseline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Nghiệp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US" sz="1400" b="1" kern="1200" baseline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vụ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Công </a:t>
                      </a:r>
                      <a:r>
                        <a:rPr lang="en-US" sz="1400" b="1" kern="1200" baseline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nghệ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US" sz="1400" b="1" kern="1200" baseline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thông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tin</a:t>
                      </a: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6036755"/>
                  </a:ext>
                </a:extLst>
              </a:tr>
              <a:tr h="8437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1</a:t>
                      </a: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- Nghiệp vụ CNTT</a:t>
                      </a:r>
                      <a:endParaRPr lang="en-US" sz="1200" b="0" i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Mr. Tiến</a:t>
                      </a:r>
                      <a:endParaRPr lang="en-US" sz="1200" b="0" i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1200" b="0" i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- Đồng bộ thời gian máy chấm công, cửa từ và xuất file chấm công ở RD;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- Xử lý nghiệp vụ công nghệ thông tin ở khu B, C, Xưởng mẫu, P. Thiết kế xe Royal</a:t>
                      </a: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1</a:t>
                      </a:r>
                      <a:endParaRPr lang="en-US" sz="1200" b="0" i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-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Đồng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bộ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thời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gian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máy chấm công,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cửa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từ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và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xuất</a:t>
                      </a: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file chấm công ở RD;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-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Xử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lý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nghiệp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vụ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công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nghệ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thông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tin ở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khu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B, C,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Xưởng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mẫu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, P.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Thiết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kế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xe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 Royal.</a:t>
                      </a:r>
                      <a:endParaRPr lang="en-US" sz="1200" b="0" i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Mr. Tiến</a:t>
                      </a:r>
                      <a:endParaRPr lang="en-US" sz="1200" b="0" i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Hằng ngày</a:t>
                      </a:r>
                      <a:endParaRPr lang="en-US" sz="1200" b="0" i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100%</a:t>
                      </a:r>
                      <a:endParaRPr lang="en-US" sz="1200" b="0" i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6835953"/>
                  </a:ext>
                </a:extLst>
              </a:tr>
              <a:tr h="182735">
                <a:tc gridSpan="10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sym typeface="Arial"/>
                        </a:rPr>
                        <a:t>2. </a:t>
                      </a:r>
                      <a:r>
                        <a:rPr lang="en-US" sz="1400" b="1" kern="1200" baseline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sym typeface="Arial"/>
                        </a:rPr>
                        <a:t>Hệ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1" kern="1200" baseline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sym typeface="Arial"/>
                        </a:rPr>
                        <a:t>thống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sym typeface="Arial"/>
                        </a:rPr>
                        <a:t> máy </a:t>
                      </a:r>
                      <a:r>
                        <a:rPr lang="en-US" sz="1400" b="1" kern="1200" baseline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sym typeface="Arial"/>
                        </a:rPr>
                        <a:t>chủ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sym typeface="Arial"/>
                        </a:rPr>
                        <a:t> Server</a:t>
                      </a: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300" b="0"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6071229"/>
                  </a:ext>
                </a:extLst>
              </a:tr>
              <a:tr h="10964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1</a:t>
                      </a:r>
                      <a:endParaRPr lang="en-US" sz="1200" b="0" i="0" u="none" strike="noStrike" kern="1200" cap="none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- Máy chủ EPO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Mr. Tiến</a:t>
                      </a:r>
                      <a:endParaRPr lang="en-US" sz="1200" b="0"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1200" b="0"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- Cài đặt chính sách bảo mật 2 Vlan Online và Offline thành Vlan 100;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- Cài đặt phần mềm Trellix Agent đến 200 máy trạm ở các phòng ban khu B, C, Khu Tải, Xưởng mẫu, Royal</a:t>
                      </a: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- Cài đặt phần mềm Trellix Agent đến 700 máy trạm </a:t>
                      </a: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Mr. Tiến</a:t>
                      </a:r>
                      <a:endParaRPr lang="en-US" sz="1200" b="0"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cap="none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15/04/2023</a:t>
                      </a:r>
                      <a:endParaRPr lang="en-US" sz="1200" b="0"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100%</a:t>
                      </a: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241082"/>
                  </a:ext>
                </a:extLst>
              </a:tr>
              <a:tr h="548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2</a:t>
                      </a:r>
                      <a:endParaRPr lang="en-US" sz="1200" b="0" i="0" u="none" strike="noStrike" kern="1200" cap="none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- Vận hành hệ thống mạng R&amp;D Ô tô, cấu hình Switch port, phân quyền File Server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Mr. Tiến</a:t>
                      </a:r>
                      <a:endParaRPr lang="en-US" sz="1200" b="0"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1200" b="0"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- Phân quyền File Server cho Trương Kiều Diễm</a:t>
                      </a: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- Vận hành hệ thống mạng R&amp;D Ô tô, cấu hình Switch port, phân quyền File Server.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1200" b="0"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Mr. Tiến</a:t>
                      </a:r>
                      <a:endParaRPr lang="en-US" sz="1200" b="0"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Hằng ngày</a:t>
                      </a:r>
                      <a:endParaRPr lang="en-US" sz="1200" b="0" i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100%</a:t>
                      </a: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549528"/>
                  </a:ext>
                </a:extLst>
              </a:tr>
              <a:tr h="182735">
                <a:tc gridSpan="10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sym typeface="Arial"/>
                        </a:rPr>
                        <a:t>3. </a:t>
                      </a:r>
                      <a:r>
                        <a:rPr lang="en-US" sz="1400" b="1" kern="1200" baseline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sym typeface="Arial"/>
                        </a:rPr>
                        <a:t>Phần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1" kern="1200" baseline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sym typeface="Arial"/>
                        </a:rPr>
                        <a:t>mềm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1" kern="1200" baseline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sym typeface="Arial"/>
                        </a:rPr>
                        <a:t>Quản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1" kern="1200" baseline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sym typeface="Arial"/>
                        </a:rPr>
                        <a:t>lý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1" kern="1200" baseline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sym typeface="Arial"/>
                        </a:rPr>
                        <a:t>thiết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sym typeface="Arial"/>
                        </a:rPr>
                        <a:t> bị</a:t>
                      </a: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5725430"/>
                  </a:ext>
                </a:extLst>
              </a:tr>
              <a:tr h="5664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1</a:t>
                      </a:r>
                      <a:endParaRPr lang="en-US" sz="1200" b="0" i="0" u="none" strike="noStrike" kern="1200" cap="none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- Hoàn thiện file hướng dẫn phần mềm Quản lý thiết bị 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Mr. Tiến</a:t>
                      </a:r>
                      <a:endParaRPr lang="en-US" sz="1200"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1200"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- Triển khai phần mềm Quản lý thiết bị</a:t>
                      </a: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Mr. Tiến</a:t>
                      </a:r>
                      <a:endParaRPr lang="en-US" sz="1200"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15/04/2023</a:t>
                      </a:r>
                      <a:endParaRPr lang="en-US" sz="1200"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9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2</a:t>
                      </a:r>
                      <a:endParaRPr lang="en-US" sz="1200" b="0" i="0" u="none" strike="noStrike" kern="1200" cap="none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- Triển khai phần mềm Quản lý thiết bị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a:t>Mr. Tiến</a:t>
                      </a:r>
                      <a:endParaRPr lang="en-US" sz="1200"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50%</a:t>
                      </a:r>
                      <a:endParaRPr lang="en-US" sz="1200"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527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23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E534B8F-599F-A0CC-6402-4B7EDC49E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001818"/>
            <a:ext cx="11887200" cy="86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98885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3900" b="1" kern="1200" baseline="0">
                <a:solidFill>
                  <a:srgbClr val="05469B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803119" indent="-307834" algn="l" defTabSz="98885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0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6493" indent="-245923" algn="l" defTabSz="98885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1777" indent="-245923" algn="l" defTabSz="98885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27062" indent="-245923" algn="l" defTabSz="98885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194" indent="-247563" algn="l" defTabSz="990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8321" indent="-247563" algn="l" defTabSz="990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3447" indent="-247563" algn="l" defTabSz="990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8573" indent="-247563" algn="l" defTabSz="990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2813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5469B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TRÂN TRỌNG CẢM ƠN!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020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Template THACO AUT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2066EC56-66F1-4432-BE0C-B5F8AE1D02E4}" vid="{BBDD637C-B9EE-45F7-A70C-BAEE900DCB44}"/>
    </a:ext>
  </a:extLst>
</a:theme>
</file>

<file path=ppt/theme/theme4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8A9B5730-6745-4C7A-B7C1-6FBF1454D0E5}" vid="{A2855473-EA6C-408A-A7BE-F0F005A82F80}"/>
    </a:ext>
  </a:extLst>
</a:theme>
</file>

<file path=ppt/theme/theme5.xml><?xml version="1.0" encoding="utf-8"?>
<a:theme xmlns:a="http://schemas.openxmlformats.org/drawingml/2006/main" name="1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2066EC56-66F1-4432-BE0C-B5F8AE1D02E4}" vid="{BBDD637C-B9EE-45F7-A70C-BAEE900DCB44}"/>
    </a:ext>
  </a:extLst>
</a:theme>
</file>

<file path=ppt/theme/theme6.xml><?xml version="1.0" encoding="utf-8"?>
<a:theme xmlns:a="http://schemas.openxmlformats.org/drawingml/2006/main" name="3_Template THACO AUT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Template THACO AUT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Template THACO AUT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3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913</Words>
  <Application>Microsoft Office PowerPoint</Application>
  <PresentationFormat>Widescreen</PresentationFormat>
  <Paragraphs>156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5</vt:i4>
      </vt:variant>
    </vt:vector>
  </HeadingPairs>
  <TitlesOfParts>
    <vt:vector size="20" baseType="lpstr">
      <vt:lpstr>Arial</vt:lpstr>
      <vt:lpstr>Calibri</vt:lpstr>
      <vt:lpstr>Cambria</vt:lpstr>
      <vt:lpstr>Times New Roman</vt:lpstr>
      <vt:lpstr>Office Theme</vt:lpstr>
      <vt:lpstr>2_Template THACO AUTO</vt:lpstr>
      <vt:lpstr>Custom Design</vt:lpstr>
      <vt:lpstr>5_Custom Design</vt:lpstr>
      <vt:lpstr>14_Custom Design</vt:lpstr>
      <vt:lpstr>3_Template THACO AUTO</vt:lpstr>
      <vt:lpstr>6_Template THACO AUTO</vt:lpstr>
      <vt:lpstr>7_Template THACO AUTO</vt:lpstr>
      <vt:lpstr>13_Custom Design</vt:lpstr>
      <vt:lpstr>1_Custom Design</vt:lpstr>
      <vt:lpstr>10_Custom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NGÀY  KẾT QUẢ CÔNG VIỆC NGÀY 14 THÁNG 10 NĂM 2022</dc:title>
  <dc:creator>Nguyen Thanh Truong</dc:creator>
  <cp:lastModifiedBy>Nguyen Minh Tan</cp:lastModifiedBy>
  <cp:revision>134</cp:revision>
  <dcterms:modified xsi:type="dcterms:W3CDTF">2023-04-07T06:43:53Z</dcterms:modified>
</cp:coreProperties>
</file>