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FFFF99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13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annupriya550/smartcropadvisor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mausam.imd.gov.in/Agrom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ilhealth.dac.gov.in/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platform.openai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66430" y="193101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80480" y="364593"/>
            <a:ext cx="8534400" cy="1473813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00100" y="-185215"/>
            <a:ext cx="9144000" cy="160625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748" y="120691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DDEBE-2F0C-2882-1200-01D3379AEE55}"/>
              </a:ext>
            </a:extLst>
          </p:cNvPr>
          <p:cNvSpPr/>
          <p:nvPr/>
        </p:nvSpPr>
        <p:spPr>
          <a:xfrm>
            <a:off x="402758" y="1761484"/>
            <a:ext cx="6083167" cy="462155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:–  25010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Smart Crop Advisory System for Small and Marginal Farmers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Agriculture, 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Foodtech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Rural Development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 Category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18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</a:t>
            </a:r>
            <a:r>
              <a:rPr lang="en-US" sz="1800" b="1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CodeHommies</a:t>
            </a:r>
            <a:endParaRPr lang="en-IN" sz="1800" b="1" dirty="0">
              <a:solidFill>
                <a:schemeClr val="tx2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538" y="57097"/>
            <a:ext cx="1161947" cy="59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1DBF20-8D5A-9A69-92F5-490852D7F171}"/>
              </a:ext>
            </a:extLst>
          </p:cNvPr>
          <p:cNvSpPr/>
          <p:nvPr/>
        </p:nvSpPr>
        <p:spPr>
          <a:xfrm>
            <a:off x="1130300" y="629332"/>
            <a:ext cx="10210800" cy="899105"/>
          </a:xfrm>
          <a:prstGeom prst="roundRect">
            <a:avLst/>
          </a:prstGeom>
          <a:noFill/>
          <a:ln w="57150">
            <a:noFill/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CROP AI 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AI-driven Crop Advisory for Small Farmers</a:t>
            </a:r>
            <a:endParaRPr lang="en-IN" sz="3600" b="1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D9B76D5-3E96-D7FB-1450-63E42681E774}"/>
              </a:ext>
            </a:extLst>
          </p:cNvPr>
          <p:cNvSpPr/>
          <p:nvPr/>
        </p:nvSpPr>
        <p:spPr>
          <a:xfrm>
            <a:off x="-774700" y="1766717"/>
            <a:ext cx="5248700" cy="811665"/>
          </a:xfrm>
          <a:prstGeom prst="roundRect">
            <a:avLst/>
          </a:prstGeom>
          <a:noFill/>
          <a:ln w="57150">
            <a:noFill/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IN" sz="2800" b="1" u="sng" dirty="0">
                <a:ln w="0"/>
                <a:solidFill>
                  <a:schemeClr val="accent2">
                    <a:lumMod val="50000"/>
                  </a:schemeClr>
                </a:solidFill>
              </a:rPr>
              <a:t>PROPOSED</a:t>
            </a:r>
            <a:r>
              <a:rPr lang="en-IN" sz="2800" b="1" u="sng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SOLUTION</a:t>
            </a:r>
            <a:endParaRPr lang="en-IN" sz="28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0784518-2AD0-E7F6-6C8B-6012A1BA9524}"/>
              </a:ext>
            </a:extLst>
          </p:cNvPr>
          <p:cNvSpPr/>
          <p:nvPr/>
        </p:nvSpPr>
        <p:spPr>
          <a:xfrm>
            <a:off x="154447" y="2759413"/>
            <a:ext cx="4161408" cy="3193503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AI-powered Smart Crop Advisory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Personalized crop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Weather &amp; pest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Fertilizer &amp; soil health tips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Market price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Voice support for low literate users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Pest/disease detection via Image uploads.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3F65A14A-1420-9D90-7B50-76362359B0AA}"/>
              </a:ext>
            </a:extLst>
          </p:cNvPr>
          <p:cNvSpPr/>
          <p:nvPr/>
        </p:nvSpPr>
        <p:spPr>
          <a:xfrm>
            <a:off x="5145967" y="1863635"/>
            <a:ext cx="3352800" cy="582025"/>
          </a:xfrm>
          <a:prstGeom prst="round2DiagRect">
            <a:avLst>
              <a:gd name="adj1" fmla="val 50000"/>
              <a:gd name="adj2" fmla="val 50000"/>
            </a:avLst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b="1" u="sng" dirty="0">
                <a:solidFill>
                  <a:schemeClr val="accent2">
                    <a:lumMod val="50000"/>
                  </a:schemeClr>
                </a:solidFill>
              </a:rPr>
              <a:t>FLOWCHART:-</a:t>
            </a:r>
          </a:p>
        </p:txBody>
      </p:sp>
      <p:sp>
        <p:nvSpPr>
          <p:cNvPr id="31" name="Rectangle: Diagonal Corners Rounded 30">
            <a:extLst>
              <a:ext uri="{FF2B5EF4-FFF2-40B4-BE49-F238E27FC236}">
                <a16:creationId xmlns:a16="http://schemas.microsoft.com/office/drawing/2014/main" id="{F35C4048-8C43-3FBD-520A-6207C3ACB469}"/>
              </a:ext>
            </a:extLst>
          </p:cNvPr>
          <p:cNvSpPr/>
          <p:nvPr/>
        </p:nvSpPr>
        <p:spPr>
          <a:xfrm>
            <a:off x="5151808" y="2493300"/>
            <a:ext cx="2792199" cy="582026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  <a:cs typeface="Arial" panose="020B0604020202020204" pitchFamily="34" charset="0"/>
              </a:rPr>
              <a:t>FARMER REGISTERS</a:t>
            </a:r>
          </a:p>
        </p:txBody>
      </p: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7B60DA61-A474-930A-590F-1E795C799991}"/>
              </a:ext>
            </a:extLst>
          </p:cNvPr>
          <p:cNvSpPr/>
          <p:nvPr/>
        </p:nvSpPr>
        <p:spPr>
          <a:xfrm>
            <a:off x="4879294" y="3039593"/>
            <a:ext cx="3209500" cy="830370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COLLECT DATA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(WEATHER | SOIL | PEST)</a:t>
            </a:r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BECD0372-2A6A-7349-006E-C866FBE1CDAB}"/>
              </a:ext>
            </a:extLst>
          </p:cNvPr>
          <p:cNvSpPr/>
          <p:nvPr/>
        </p:nvSpPr>
        <p:spPr>
          <a:xfrm>
            <a:off x="5416311" y="3841466"/>
            <a:ext cx="2082800" cy="669713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AI PROCESSES</a:t>
            </a:r>
          </a:p>
        </p:txBody>
      </p:sp>
      <p:sp>
        <p:nvSpPr>
          <p:cNvPr id="34" name="Rectangle: Diagonal Corners Rounded 33">
            <a:extLst>
              <a:ext uri="{FF2B5EF4-FFF2-40B4-BE49-F238E27FC236}">
                <a16:creationId xmlns:a16="http://schemas.microsoft.com/office/drawing/2014/main" id="{64C63B22-E21F-534A-057F-DD78366D5C1D}"/>
              </a:ext>
            </a:extLst>
          </p:cNvPr>
          <p:cNvSpPr/>
          <p:nvPr/>
        </p:nvSpPr>
        <p:spPr>
          <a:xfrm>
            <a:off x="4166682" y="4537302"/>
            <a:ext cx="5089100" cy="830370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GENERATES ADVISORY</a:t>
            </a:r>
          </a:p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(IRRIGATION | FERTILIZER | MARKET | PEST)</a:t>
            </a:r>
          </a:p>
        </p:txBody>
      </p: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846245AA-D224-8C91-8C33-86248A523A86}"/>
              </a:ext>
            </a:extLst>
          </p:cNvPr>
          <p:cNvSpPr/>
          <p:nvPr/>
        </p:nvSpPr>
        <p:spPr>
          <a:xfrm>
            <a:off x="4919017" y="5452045"/>
            <a:ext cx="3302000" cy="625951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FARMER ACTS IMPROVES</a:t>
            </a:r>
          </a:p>
        </p:txBody>
      </p:sp>
      <p:sp>
        <p:nvSpPr>
          <p:cNvPr id="37" name="Rectangle: Diagonal Corners Rounded 36">
            <a:extLst>
              <a:ext uri="{FF2B5EF4-FFF2-40B4-BE49-F238E27FC236}">
                <a16:creationId xmlns:a16="http://schemas.microsoft.com/office/drawing/2014/main" id="{231DD7B0-3C56-39F9-BFD4-B2A9F76F9304}"/>
              </a:ext>
            </a:extLst>
          </p:cNvPr>
          <p:cNvSpPr/>
          <p:nvPr/>
        </p:nvSpPr>
        <p:spPr>
          <a:xfrm>
            <a:off x="5169594" y="5990822"/>
            <a:ext cx="2628900" cy="656749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FEEDBACK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5AC451-70FE-FA67-991E-358E9B3FC129}"/>
              </a:ext>
            </a:extLst>
          </p:cNvPr>
          <p:cNvCxnSpPr/>
          <p:nvPr/>
        </p:nvCxnSpPr>
        <p:spPr>
          <a:xfrm>
            <a:off x="6367338" y="2915493"/>
            <a:ext cx="0" cy="23397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0" name="Straight Arrow Connector 15359">
            <a:extLst>
              <a:ext uri="{FF2B5EF4-FFF2-40B4-BE49-F238E27FC236}">
                <a16:creationId xmlns:a16="http://schemas.microsoft.com/office/drawing/2014/main" id="{1A65AC93-DDAC-6448-0BBD-603DC6E78110}"/>
              </a:ext>
            </a:extLst>
          </p:cNvPr>
          <p:cNvCxnSpPr/>
          <p:nvPr/>
        </p:nvCxnSpPr>
        <p:spPr>
          <a:xfrm>
            <a:off x="6367338" y="3826228"/>
            <a:ext cx="0" cy="21172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4" name="Straight Arrow Connector 15363">
            <a:extLst>
              <a:ext uri="{FF2B5EF4-FFF2-40B4-BE49-F238E27FC236}">
                <a16:creationId xmlns:a16="http://schemas.microsoft.com/office/drawing/2014/main" id="{8A46D5CB-6D3C-6046-E245-334C5E4C7F97}"/>
              </a:ext>
            </a:extLst>
          </p:cNvPr>
          <p:cNvCxnSpPr/>
          <p:nvPr/>
        </p:nvCxnSpPr>
        <p:spPr>
          <a:xfrm>
            <a:off x="6367338" y="4391702"/>
            <a:ext cx="0" cy="23895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6" name="Straight Arrow Connector 15365">
            <a:extLst>
              <a:ext uri="{FF2B5EF4-FFF2-40B4-BE49-F238E27FC236}">
                <a16:creationId xmlns:a16="http://schemas.microsoft.com/office/drawing/2014/main" id="{4F5EF049-252F-34CE-C239-0186DD7F9747}"/>
              </a:ext>
            </a:extLst>
          </p:cNvPr>
          <p:cNvCxnSpPr/>
          <p:nvPr/>
        </p:nvCxnSpPr>
        <p:spPr>
          <a:xfrm>
            <a:off x="6367338" y="5215187"/>
            <a:ext cx="0" cy="30497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79" name="Straight Arrow Connector 15378">
            <a:extLst>
              <a:ext uri="{FF2B5EF4-FFF2-40B4-BE49-F238E27FC236}">
                <a16:creationId xmlns:a16="http://schemas.microsoft.com/office/drawing/2014/main" id="{6ED9C5C2-A6CC-C1DD-04FB-1E7EC295CCBF}"/>
              </a:ext>
            </a:extLst>
          </p:cNvPr>
          <p:cNvCxnSpPr>
            <a:cxnSpLocks/>
          </p:cNvCxnSpPr>
          <p:nvPr/>
        </p:nvCxnSpPr>
        <p:spPr>
          <a:xfrm>
            <a:off x="6367338" y="5877666"/>
            <a:ext cx="0" cy="23830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84" name="Thought Bubble: Cloud 15383">
            <a:extLst>
              <a:ext uri="{FF2B5EF4-FFF2-40B4-BE49-F238E27FC236}">
                <a16:creationId xmlns:a16="http://schemas.microsoft.com/office/drawing/2014/main" id="{BF783C09-37DA-FD36-CED4-7F5EEA8740C9}"/>
              </a:ext>
            </a:extLst>
          </p:cNvPr>
          <p:cNvSpPr/>
          <p:nvPr/>
        </p:nvSpPr>
        <p:spPr>
          <a:xfrm>
            <a:off x="72554" y="107237"/>
            <a:ext cx="2550160" cy="53224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CodeHommies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5387" name="Rectangle 15386">
            <a:extLst>
              <a:ext uri="{FF2B5EF4-FFF2-40B4-BE49-F238E27FC236}">
                <a16:creationId xmlns:a16="http://schemas.microsoft.com/office/drawing/2014/main" id="{A468E2AE-250F-36AA-2595-7A14ACBC4B3D}"/>
              </a:ext>
            </a:extLst>
          </p:cNvPr>
          <p:cNvSpPr/>
          <p:nvPr/>
        </p:nvSpPr>
        <p:spPr>
          <a:xfrm>
            <a:off x="8797209" y="1758835"/>
            <a:ext cx="3352800" cy="108706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IN" sz="28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UNIQUENESS &amp; INNOVATION</a:t>
            </a:r>
          </a:p>
        </p:txBody>
      </p:sp>
      <p:sp>
        <p:nvSpPr>
          <p:cNvPr id="15388" name="Rectangle: Diagonal Corners Rounded 15387">
            <a:extLst>
              <a:ext uri="{FF2B5EF4-FFF2-40B4-BE49-F238E27FC236}">
                <a16:creationId xmlns:a16="http://schemas.microsoft.com/office/drawing/2014/main" id="{94E2C77D-EF4C-FD8C-DA12-FD89C9A570D5}"/>
              </a:ext>
            </a:extLst>
          </p:cNvPr>
          <p:cNvSpPr/>
          <p:nvPr/>
        </p:nvSpPr>
        <p:spPr>
          <a:xfrm>
            <a:off x="9137015" y="2950697"/>
            <a:ext cx="2913470" cy="302677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Personalized crop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AI- powered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Offline + Online hybrid.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End-to-End farmer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Aptos Narrow" panose="020B0004020202020204" pitchFamily="34" charset="0"/>
              </a:rPr>
              <a:t>Sustainability focus.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144" y="136522"/>
            <a:ext cx="1588341" cy="807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DE04FF1B-AC4B-40F8-E723-6CF111B4DFA6}"/>
              </a:ext>
            </a:extLst>
          </p:cNvPr>
          <p:cNvSpPr/>
          <p:nvPr/>
        </p:nvSpPr>
        <p:spPr>
          <a:xfrm>
            <a:off x="141515" y="221365"/>
            <a:ext cx="2984500" cy="807333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CodeHommies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3BBF99F8-8E39-4EF3-D141-D544B21CEDEE}"/>
              </a:ext>
            </a:extLst>
          </p:cNvPr>
          <p:cNvSpPr/>
          <p:nvPr/>
        </p:nvSpPr>
        <p:spPr>
          <a:xfrm>
            <a:off x="3924299" y="337381"/>
            <a:ext cx="5461001" cy="807332"/>
          </a:xfrm>
          <a:prstGeom prst="round2Diag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2">
                    <a:lumMod val="50000"/>
                  </a:schemeClr>
                </a:solidFill>
              </a:rPr>
              <a:t>TECHNICAL APPROACH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52CA7E4F-169C-A3B9-A97A-E71D8C821D22}"/>
              </a:ext>
            </a:extLst>
          </p:cNvPr>
          <p:cNvSpPr/>
          <p:nvPr/>
        </p:nvSpPr>
        <p:spPr>
          <a:xfrm>
            <a:off x="395515" y="1545352"/>
            <a:ext cx="5461001" cy="888116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CORE LANGUAGE:-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 Python, Typescript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55964FB-8D4A-483B-59F9-01C3951A3FC1}"/>
              </a:ext>
            </a:extLst>
          </p:cNvPr>
          <p:cNvSpPr/>
          <p:nvPr/>
        </p:nvSpPr>
        <p:spPr>
          <a:xfrm>
            <a:off x="395515" y="2728682"/>
            <a:ext cx="5461001" cy="1006018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BACKEND:-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Node.js,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express.js,Drizzle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ORM, SQL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FF27EE12-D78D-A06B-DCC2-6239DFD99267}"/>
              </a:ext>
            </a:extLst>
          </p:cNvPr>
          <p:cNvSpPr/>
          <p:nvPr/>
        </p:nvSpPr>
        <p:spPr>
          <a:xfrm>
            <a:off x="395515" y="4081900"/>
            <a:ext cx="5461001" cy="1232854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FRONTEND:-</a:t>
            </a:r>
          </a:p>
          <a:p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Html, CSS, JavaScript for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ui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React.js,vite,Tailwind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CSS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BE7A51-2E38-F958-2BAB-7540E7A355F1}"/>
              </a:ext>
            </a:extLst>
          </p:cNvPr>
          <p:cNvSpPr/>
          <p:nvPr/>
        </p:nvSpPr>
        <p:spPr>
          <a:xfrm>
            <a:off x="547007" y="5661954"/>
            <a:ext cx="11365593" cy="858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u="sng" dirty="0">
                <a:solidFill>
                  <a:schemeClr val="tx1"/>
                </a:solidFill>
              </a:rPr>
              <a:t>Prototype</a:t>
            </a:r>
            <a:r>
              <a:rPr lang="en-IN" sz="3200" dirty="0">
                <a:solidFill>
                  <a:schemeClr val="tx2">
                    <a:lumMod val="75000"/>
                  </a:schemeClr>
                </a:solidFill>
              </a:rPr>
              <a:t>:-</a:t>
            </a:r>
            <a:r>
              <a:rPr lang="en-IN" sz="3200" u="sn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IN" sz="3200" u="sng" dirty="0">
                <a:solidFill>
                  <a:schemeClr val="tx2">
                    <a:lumMod val="75000"/>
                  </a:schemeClr>
                </a:solidFill>
                <a:hlinkClick r:id="rId4"/>
              </a:rPr>
              <a:t>https://github.com/tannupriya550/smartcropadvisory</a:t>
            </a:r>
            <a:endParaRPr lang="en-IN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AFE704F8-7E22-CBD7-5954-6A9564EA3B22}"/>
              </a:ext>
            </a:extLst>
          </p:cNvPr>
          <p:cNvSpPr/>
          <p:nvPr/>
        </p:nvSpPr>
        <p:spPr>
          <a:xfrm>
            <a:off x="6438899" y="1452315"/>
            <a:ext cx="5195207" cy="998786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EXTERNAL APIs USED:-</a:t>
            </a:r>
          </a:p>
          <a:p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OpenAI, </a:t>
            </a:r>
            <a:r>
              <a:rPr lang="en-IN" sz="2400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0AC897C9-DC58-D9BC-A6A5-B782C7DDBCA2}"/>
              </a:ext>
            </a:extLst>
          </p:cNvPr>
          <p:cNvSpPr/>
          <p:nvPr/>
        </p:nvSpPr>
        <p:spPr>
          <a:xfrm>
            <a:off x="6469320" y="2707290"/>
            <a:ext cx="5164785" cy="998785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DEVELOPMENT TOOLS:-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git and GitHub, cross-env,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tsx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A8560F4-96B1-D814-5931-3849080B885D}"/>
              </a:ext>
            </a:extLst>
          </p:cNvPr>
          <p:cNvSpPr/>
          <p:nvPr/>
        </p:nvSpPr>
        <p:spPr>
          <a:xfrm>
            <a:off x="6372919" y="3987555"/>
            <a:ext cx="5327165" cy="1327199"/>
          </a:xfrm>
          <a:prstGeom prst="round2Diag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AI/ML:-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OpenAI node.js used for integrating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gpt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based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</a:rPr>
              <a:t>Chatbox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/advisory system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3420" y="57097"/>
            <a:ext cx="1507065" cy="7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5328CB81-4A45-C9EB-AA77-B9381F213362}"/>
              </a:ext>
            </a:extLst>
          </p:cNvPr>
          <p:cNvSpPr/>
          <p:nvPr/>
        </p:nvSpPr>
        <p:spPr>
          <a:xfrm>
            <a:off x="1663133" y="571500"/>
            <a:ext cx="2552700" cy="50323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FEASIBILITY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857B54-AF9A-5424-3AE4-40F1EA2E18D8}"/>
              </a:ext>
            </a:extLst>
          </p:cNvPr>
          <p:cNvSpPr/>
          <p:nvPr/>
        </p:nvSpPr>
        <p:spPr>
          <a:xfrm>
            <a:off x="596900" y="2025083"/>
            <a:ext cx="2260600" cy="503238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10000"/>
                </a:solidFill>
              </a:rPr>
              <a:t>TECHNICAL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F7F19-FE50-B41F-855C-C47278D3A018}"/>
              </a:ext>
            </a:extLst>
          </p:cNvPr>
          <p:cNvSpPr/>
          <p:nvPr/>
        </p:nvSpPr>
        <p:spPr>
          <a:xfrm>
            <a:off x="596900" y="3030934"/>
            <a:ext cx="2260600" cy="503238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10000"/>
                </a:solidFill>
              </a:rPr>
              <a:t>AVAILABILITY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4B9FF5-3C87-9053-2CC7-CC13AA10C71B}"/>
              </a:ext>
            </a:extLst>
          </p:cNvPr>
          <p:cNvSpPr/>
          <p:nvPr/>
        </p:nvSpPr>
        <p:spPr>
          <a:xfrm>
            <a:off x="596900" y="3825081"/>
            <a:ext cx="2260600" cy="503238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SCALABILITY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0152C-F1CE-19A5-B075-B516FAB5B022}"/>
              </a:ext>
            </a:extLst>
          </p:cNvPr>
          <p:cNvSpPr/>
          <p:nvPr/>
        </p:nvSpPr>
        <p:spPr>
          <a:xfrm>
            <a:off x="596900" y="4760345"/>
            <a:ext cx="2260600" cy="503238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DATA SOURCES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40C980-6C58-FC2B-86FC-6455A2C6F54C}"/>
              </a:ext>
            </a:extLst>
          </p:cNvPr>
          <p:cNvSpPr/>
          <p:nvPr/>
        </p:nvSpPr>
        <p:spPr>
          <a:xfrm>
            <a:off x="596900" y="5726907"/>
            <a:ext cx="2260600" cy="585786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ACCESSSIBILITY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DFD517-C74D-DDC6-E1EE-4BA08247F0CF}"/>
              </a:ext>
            </a:extLst>
          </p:cNvPr>
          <p:cNvCxnSpPr>
            <a:endCxn id="3" idx="2"/>
          </p:cNvCxnSpPr>
          <p:nvPr/>
        </p:nvCxnSpPr>
        <p:spPr>
          <a:xfrm>
            <a:off x="329773" y="823119"/>
            <a:ext cx="133336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690462-E63C-244D-1174-38CA9773A978}"/>
              </a:ext>
            </a:extLst>
          </p:cNvPr>
          <p:cNvCxnSpPr/>
          <p:nvPr/>
        </p:nvCxnSpPr>
        <p:spPr>
          <a:xfrm>
            <a:off x="329773" y="823119"/>
            <a:ext cx="0" cy="5082381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4D503DF-266D-FC34-215D-1881C785333D}"/>
              </a:ext>
            </a:extLst>
          </p:cNvPr>
          <p:cNvCxnSpPr>
            <a:endCxn id="4" idx="1"/>
          </p:cNvCxnSpPr>
          <p:nvPr/>
        </p:nvCxnSpPr>
        <p:spPr>
          <a:xfrm>
            <a:off x="329773" y="2276702"/>
            <a:ext cx="26712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A6A1B9-6393-FDC5-A987-6079B55C1AB9}"/>
              </a:ext>
            </a:extLst>
          </p:cNvPr>
          <p:cNvCxnSpPr>
            <a:endCxn id="5" idx="1"/>
          </p:cNvCxnSpPr>
          <p:nvPr/>
        </p:nvCxnSpPr>
        <p:spPr>
          <a:xfrm>
            <a:off x="329773" y="3282553"/>
            <a:ext cx="26712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EBC9CC-6F0A-0FDA-4F33-49A4E9B190C7}"/>
              </a:ext>
            </a:extLst>
          </p:cNvPr>
          <p:cNvCxnSpPr>
            <a:endCxn id="8" idx="1"/>
          </p:cNvCxnSpPr>
          <p:nvPr/>
        </p:nvCxnSpPr>
        <p:spPr>
          <a:xfrm>
            <a:off x="329773" y="4076700"/>
            <a:ext cx="26712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27C705-6C21-F310-5B70-D573737F1169}"/>
              </a:ext>
            </a:extLst>
          </p:cNvPr>
          <p:cNvCxnSpPr>
            <a:endCxn id="11" idx="1"/>
          </p:cNvCxnSpPr>
          <p:nvPr/>
        </p:nvCxnSpPr>
        <p:spPr>
          <a:xfrm>
            <a:off x="329773" y="5011964"/>
            <a:ext cx="26712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F82761-DF3E-E0C0-583D-7E7C7162EEDC}"/>
              </a:ext>
            </a:extLst>
          </p:cNvPr>
          <p:cNvCxnSpPr/>
          <p:nvPr/>
        </p:nvCxnSpPr>
        <p:spPr>
          <a:xfrm>
            <a:off x="329773" y="5905500"/>
            <a:ext cx="26712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69B379F-03C7-8248-B8F7-4883B2E024FC}"/>
              </a:ext>
            </a:extLst>
          </p:cNvPr>
          <p:cNvSpPr/>
          <p:nvPr/>
        </p:nvSpPr>
        <p:spPr>
          <a:xfrm>
            <a:off x="3288520" y="1917586"/>
            <a:ext cx="3109929" cy="7941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AI/ML models for crop recommendation &amp; disease detection already exist and can be adapted.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BEF6EFE-5818-42B2-5D34-DAEB936DDBB1}"/>
              </a:ext>
            </a:extLst>
          </p:cNvPr>
          <p:cNvSpPr/>
          <p:nvPr/>
        </p:nvSpPr>
        <p:spPr>
          <a:xfrm>
            <a:off x="3288521" y="2885479"/>
            <a:ext cx="3301208" cy="79414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Widespread mobile penetration, even in rural India (smartphones + basic phones).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E381CB-AD0D-9761-A42D-1B2F2A937455}"/>
              </a:ext>
            </a:extLst>
          </p:cNvPr>
          <p:cNvSpPr/>
          <p:nvPr/>
        </p:nvSpPr>
        <p:spPr>
          <a:xfrm>
            <a:off x="3429000" y="3752511"/>
            <a:ext cx="3109930" cy="74323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Cloud platforms allow nationwide rollout with low additional cost.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EEB9CA-DDB8-B253-4A82-561273EE26D4}"/>
              </a:ext>
            </a:extLst>
          </p:cNvPr>
          <p:cNvSpPr/>
          <p:nvPr/>
        </p:nvSpPr>
        <p:spPr>
          <a:xfrm>
            <a:off x="3288520" y="4760346"/>
            <a:ext cx="3109929" cy="556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Open access to government </a:t>
            </a:r>
            <a:r>
              <a:rPr lang="en-US" sz="1600" dirty="0" err="1">
                <a:solidFill>
                  <a:schemeClr val="tx1"/>
                </a:solidFill>
              </a:rPr>
              <a:t>agri</a:t>
            </a:r>
            <a:r>
              <a:rPr lang="en-US" sz="1600" dirty="0">
                <a:solidFill>
                  <a:schemeClr val="tx1"/>
                </a:solidFill>
              </a:rPr>
              <a:t> datasets, weather APIs, and satellite imagery.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831E43-D6A3-E0AA-EBAE-94C5D0E31CF2}"/>
              </a:ext>
            </a:extLst>
          </p:cNvPr>
          <p:cNvSpPr/>
          <p:nvPr/>
        </p:nvSpPr>
        <p:spPr>
          <a:xfrm>
            <a:off x="3288520" y="5722129"/>
            <a:ext cx="2944821" cy="55627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Multi-language support and IVR/voice systems make it usable for low-literacy farmers.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A7AB17-F585-DC53-28C6-2A05E0A937D2}"/>
              </a:ext>
            </a:extLst>
          </p:cNvPr>
          <p:cNvCxnSpPr>
            <a:stCxn id="4" idx="3"/>
          </p:cNvCxnSpPr>
          <p:nvPr/>
        </p:nvCxnSpPr>
        <p:spPr>
          <a:xfrm>
            <a:off x="2857500" y="2276702"/>
            <a:ext cx="5715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FBE706-0CC4-129A-33AE-57C62C056DAA}"/>
              </a:ext>
            </a:extLst>
          </p:cNvPr>
          <p:cNvCxnSpPr>
            <a:stCxn id="5" idx="3"/>
          </p:cNvCxnSpPr>
          <p:nvPr/>
        </p:nvCxnSpPr>
        <p:spPr>
          <a:xfrm>
            <a:off x="2857500" y="3282553"/>
            <a:ext cx="5715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3AC38D-93A4-962F-46B2-F7D1A672CFD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57500" y="4067233"/>
            <a:ext cx="652641" cy="9467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E892447-21B8-485A-E4C6-D184ED244C15}"/>
              </a:ext>
            </a:extLst>
          </p:cNvPr>
          <p:cNvCxnSpPr>
            <a:stCxn id="11" idx="3"/>
          </p:cNvCxnSpPr>
          <p:nvPr/>
        </p:nvCxnSpPr>
        <p:spPr>
          <a:xfrm>
            <a:off x="2857500" y="5011964"/>
            <a:ext cx="5715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7DA952-3F09-F0B1-0ED6-7B37A17F072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857500" y="6019800"/>
            <a:ext cx="52666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: Diagonal Corners Rounded 59">
            <a:extLst>
              <a:ext uri="{FF2B5EF4-FFF2-40B4-BE49-F238E27FC236}">
                <a16:creationId xmlns:a16="http://schemas.microsoft.com/office/drawing/2014/main" id="{CA3F0D68-C3E0-BF73-7F62-385CE72972C6}"/>
              </a:ext>
            </a:extLst>
          </p:cNvPr>
          <p:cNvSpPr/>
          <p:nvPr/>
        </p:nvSpPr>
        <p:spPr>
          <a:xfrm>
            <a:off x="7470587" y="571499"/>
            <a:ext cx="2637652" cy="841027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/>
                </a:solidFill>
              </a:rPr>
              <a:t>CHALLENGES AND RISKS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24CC18B-CC54-F8CC-65BF-0D52B6DCA5E9}"/>
              </a:ext>
            </a:extLst>
          </p:cNvPr>
          <p:cNvSpPr/>
          <p:nvPr/>
        </p:nvSpPr>
        <p:spPr>
          <a:xfrm>
            <a:off x="7000686" y="1903612"/>
            <a:ext cx="2270715" cy="945869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CONNECTIVITY ISSUES IN RURAL AREAS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5AEED5E-7B09-0DE2-B681-0AB98090D92F}"/>
              </a:ext>
            </a:extLst>
          </p:cNvPr>
          <p:cNvSpPr/>
          <p:nvPr/>
        </p:nvSpPr>
        <p:spPr>
          <a:xfrm>
            <a:off x="7014415" y="3197775"/>
            <a:ext cx="2256986" cy="897415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USER ADOPTION AND DIGITAL LITERACY</a:t>
            </a:r>
          </a:p>
        </p:txBody>
      </p:sp>
      <p:sp>
        <p:nvSpPr>
          <p:cNvPr id="17408" name="Rectangle 17407">
            <a:extLst>
              <a:ext uri="{FF2B5EF4-FFF2-40B4-BE49-F238E27FC236}">
                <a16:creationId xmlns:a16="http://schemas.microsoft.com/office/drawing/2014/main" id="{E9541AF1-2A10-BC94-CBE3-864D00731D54}"/>
              </a:ext>
            </a:extLst>
          </p:cNvPr>
          <p:cNvSpPr/>
          <p:nvPr/>
        </p:nvSpPr>
        <p:spPr>
          <a:xfrm>
            <a:off x="7022891" y="4495744"/>
            <a:ext cx="2248509" cy="1119703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MISINFORMATION RISK</a:t>
            </a:r>
          </a:p>
        </p:txBody>
      </p:sp>
      <p:sp>
        <p:nvSpPr>
          <p:cNvPr id="17411" name="Rectangle 17410">
            <a:extLst>
              <a:ext uri="{FF2B5EF4-FFF2-40B4-BE49-F238E27FC236}">
                <a16:creationId xmlns:a16="http://schemas.microsoft.com/office/drawing/2014/main" id="{9064405A-CDA3-82AF-77F0-6F6A3ED406FB}"/>
              </a:ext>
            </a:extLst>
          </p:cNvPr>
          <p:cNvSpPr/>
          <p:nvPr/>
        </p:nvSpPr>
        <p:spPr>
          <a:xfrm>
            <a:off x="6997070" y="5869595"/>
            <a:ext cx="2260600" cy="503235"/>
          </a:xfrm>
          <a:prstGeom prst="rect">
            <a:avLst/>
          </a:prstGeom>
          <a:solidFill>
            <a:srgbClr val="FFFF99"/>
          </a:solidFill>
          <a:ln>
            <a:solidFill>
              <a:schemeClr val="accent3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DEPENDENCY RISK</a:t>
            </a:r>
          </a:p>
        </p:txBody>
      </p:sp>
      <p:cxnSp>
        <p:nvCxnSpPr>
          <p:cNvPr id="17423" name="Straight Connector 17422">
            <a:extLst>
              <a:ext uri="{FF2B5EF4-FFF2-40B4-BE49-F238E27FC236}">
                <a16:creationId xmlns:a16="http://schemas.microsoft.com/office/drawing/2014/main" id="{3A1AFD86-C1F4-F976-FDD1-399ED628EA0B}"/>
              </a:ext>
            </a:extLst>
          </p:cNvPr>
          <p:cNvCxnSpPr>
            <a:cxnSpLocks/>
          </p:cNvCxnSpPr>
          <p:nvPr/>
        </p:nvCxnSpPr>
        <p:spPr>
          <a:xfrm flipH="1">
            <a:off x="6737486" y="823119"/>
            <a:ext cx="20457" cy="524850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26" name="Straight Connector 17425">
            <a:extLst>
              <a:ext uri="{FF2B5EF4-FFF2-40B4-BE49-F238E27FC236}">
                <a16:creationId xmlns:a16="http://schemas.microsoft.com/office/drawing/2014/main" id="{9A678DD8-6E1D-648D-EE36-4AEC24DC158D}"/>
              </a:ext>
            </a:extLst>
          </p:cNvPr>
          <p:cNvCxnSpPr>
            <a:cxnSpLocks/>
          </p:cNvCxnSpPr>
          <p:nvPr/>
        </p:nvCxnSpPr>
        <p:spPr>
          <a:xfrm>
            <a:off x="6743700" y="843167"/>
            <a:ext cx="72688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30" name="Straight Arrow Connector 17429">
            <a:extLst>
              <a:ext uri="{FF2B5EF4-FFF2-40B4-BE49-F238E27FC236}">
                <a16:creationId xmlns:a16="http://schemas.microsoft.com/office/drawing/2014/main" id="{3F732F66-E358-57D2-7882-87DF57073F7A}"/>
              </a:ext>
            </a:extLst>
          </p:cNvPr>
          <p:cNvCxnSpPr/>
          <p:nvPr/>
        </p:nvCxnSpPr>
        <p:spPr>
          <a:xfrm>
            <a:off x="6747715" y="2347941"/>
            <a:ext cx="2667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32" name="Straight Arrow Connector 17431">
            <a:extLst>
              <a:ext uri="{FF2B5EF4-FFF2-40B4-BE49-F238E27FC236}">
                <a16:creationId xmlns:a16="http://schemas.microsoft.com/office/drawing/2014/main" id="{FCD11813-F8B3-9977-C8AB-0712C35C9F7F}"/>
              </a:ext>
            </a:extLst>
          </p:cNvPr>
          <p:cNvCxnSpPr/>
          <p:nvPr/>
        </p:nvCxnSpPr>
        <p:spPr>
          <a:xfrm>
            <a:off x="6770006" y="3679626"/>
            <a:ext cx="254637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34" name="Straight Arrow Connector 17433">
            <a:extLst>
              <a:ext uri="{FF2B5EF4-FFF2-40B4-BE49-F238E27FC236}">
                <a16:creationId xmlns:a16="http://schemas.microsoft.com/office/drawing/2014/main" id="{39BB6594-8D13-06AC-1741-C2CF436932AE}"/>
              </a:ext>
            </a:extLst>
          </p:cNvPr>
          <p:cNvCxnSpPr/>
          <p:nvPr/>
        </p:nvCxnSpPr>
        <p:spPr>
          <a:xfrm>
            <a:off x="6756191" y="6084787"/>
            <a:ext cx="2667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36" name="Straight Arrow Connector 17435">
            <a:extLst>
              <a:ext uri="{FF2B5EF4-FFF2-40B4-BE49-F238E27FC236}">
                <a16:creationId xmlns:a16="http://schemas.microsoft.com/office/drawing/2014/main" id="{734E5111-1651-EBC9-EBBC-159D82C66B1B}"/>
              </a:ext>
            </a:extLst>
          </p:cNvPr>
          <p:cNvCxnSpPr/>
          <p:nvPr/>
        </p:nvCxnSpPr>
        <p:spPr>
          <a:xfrm>
            <a:off x="6770006" y="5011964"/>
            <a:ext cx="266700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44" name="Straight Arrow Connector 17443">
            <a:extLst>
              <a:ext uri="{FF2B5EF4-FFF2-40B4-BE49-F238E27FC236}">
                <a16:creationId xmlns:a16="http://schemas.microsoft.com/office/drawing/2014/main" id="{A27F3D16-7722-C8AB-2E01-010E3EFEE4D0}"/>
              </a:ext>
            </a:extLst>
          </p:cNvPr>
          <p:cNvCxnSpPr/>
          <p:nvPr/>
        </p:nvCxnSpPr>
        <p:spPr>
          <a:xfrm>
            <a:off x="9271401" y="2404772"/>
            <a:ext cx="594339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46" name="Straight Arrow Connector 17445">
            <a:extLst>
              <a:ext uri="{FF2B5EF4-FFF2-40B4-BE49-F238E27FC236}">
                <a16:creationId xmlns:a16="http://schemas.microsoft.com/office/drawing/2014/main" id="{703B94AF-CC2D-66EB-53E1-CB29FD244A50}"/>
              </a:ext>
            </a:extLst>
          </p:cNvPr>
          <p:cNvCxnSpPr>
            <a:cxnSpLocks/>
          </p:cNvCxnSpPr>
          <p:nvPr/>
        </p:nvCxnSpPr>
        <p:spPr>
          <a:xfrm>
            <a:off x="9271401" y="3646482"/>
            <a:ext cx="594339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50" name="Straight Arrow Connector 17449">
            <a:extLst>
              <a:ext uri="{FF2B5EF4-FFF2-40B4-BE49-F238E27FC236}">
                <a16:creationId xmlns:a16="http://schemas.microsoft.com/office/drawing/2014/main" id="{61812076-72FE-C507-1D8A-F03019D70240}"/>
              </a:ext>
            </a:extLst>
          </p:cNvPr>
          <p:cNvCxnSpPr>
            <a:cxnSpLocks/>
          </p:cNvCxnSpPr>
          <p:nvPr/>
        </p:nvCxnSpPr>
        <p:spPr>
          <a:xfrm flipV="1">
            <a:off x="9279596" y="5114643"/>
            <a:ext cx="607039" cy="1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452" name="Straight Arrow Connector 17451">
            <a:extLst>
              <a:ext uri="{FF2B5EF4-FFF2-40B4-BE49-F238E27FC236}">
                <a16:creationId xmlns:a16="http://schemas.microsoft.com/office/drawing/2014/main" id="{578CF225-6E4D-A0AD-9F75-2A1540142216}"/>
              </a:ext>
            </a:extLst>
          </p:cNvPr>
          <p:cNvCxnSpPr>
            <a:cxnSpLocks/>
          </p:cNvCxnSpPr>
          <p:nvPr/>
        </p:nvCxnSpPr>
        <p:spPr>
          <a:xfrm>
            <a:off x="9257670" y="6121212"/>
            <a:ext cx="574276" cy="0"/>
          </a:xfrm>
          <a:prstGeom prst="straightConnector1">
            <a:avLst/>
          </a:prstGeom>
          <a:ln w="1905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54" name="Thought Bubble: Cloud 17453">
            <a:extLst>
              <a:ext uri="{FF2B5EF4-FFF2-40B4-BE49-F238E27FC236}">
                <a16:creationId xmlns:a16="http://schemas.microsoft.com/office/drawing/2014/main" id="{A1654B8A-7DA9-E275-C943-6EBED3557086}"/>
              </a:ext>
            </a:extLst>
          </p:cNvPr>
          <p:cNvSpPr/>
          <p:nvPr/>
        </p:nvSpPr>
        <p:spPr>
          <a:xfrm>
            <a:off x="0" y="6671"/>
            <a:ext cx="2098307" cy="538636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CodeHommies</a:t>
            </a:r>
            <a:endParaRPr lang="en-IN" sz="12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n-IN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60" name="Rectangle 17459">
            <a:extLst>
              <a:ext uri="{FF2B5EF4-FFF2-40B4-BE49-F238E27FC236}">
                <a16:creationId xmlns:a16="http://schemas.microsoft.com/office/drawing/2014/main" id="{A72B6A18-AB4D-2CB1-CBCF-00005072F9E4}"/>
              </a:ext>
            </a:extLst>
          </p:cNvPr>
          <p:cNvSpPr/>
          <p:nvPr/>
        </p:nvSpPr>
        <p:spPr>
          <a:xfrm>
            <a:off x="9665912" y="1603917"/>
            <a:ext cx="2637651" cy="152992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target users face poor or no internet connectivity, making real-time updates harder.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461" name="Rectangle 17460">
            <a:extLst>
              <a:ext uri="{FF2B5EF4-FFF2-40B4-BE49-F238E27FC236}">
                <a16:creationId xmlns:a16="http://schemas.microsoft.com/office/drawing/2014/main" id="{FC7B03A3-6D75-FC04-9263-A50D379330A6}"/>
              </a:ext>
            </a:extLst>
          </p:cNvPr>
          <p:cNvSpPr/>
          <p:nvPr/>
        </p:nvSpPr>
        <p:spPr>
          <a:xfrm>
            <a:off x="9781146" y="3007424"/>
            <a:ext cx="2471392" cy="116971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farmers are unsure about using technology — a simple, voice-based app in local languages can help them feel comfortable.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462" name="Rectangle 17461">
            <a:extLst>
              <a:ext uri="{FF2B5EF4-FFF2-40B4-BE49-F238E27FC236}">
                <a16:creationId xmlns:a16="http://schemas.microsoft.com/office/drawing/2014/main" id="{2733C081-BBEA-F345-3250-F50AAACC5970}"/>
              </a:ext>
            </a:extLst>
          </p:cNvPr>
          <p:cNvSpPr/>
          <p:nvPr/>
        </p:nvSpPr>
        <p:spPr>
          <a:xfrm>
            <a:off x="9763468" y="4266540"/>
            <a:ext cx="2410021" cy="14908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Poor recommendations can cost farmers — the system must be well-tested before going big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7463" name="Rectangle 17462">
            <a:extLst>
              <a:ext uri="{FF2B5EF4-FFF2-40B4-BE49-F238E27FC236}">
                <a16:creationId xmlns:a16="http://schemas.microsoft.com/office/drawing/2014/main" id="{A868352A-8EB1-AD8E-826A-E365E21B50C9}"/>
              </a:ext>
            </a:extLst>
          </p:cNvPr>
          <p:cNvSpPr/>
          <p:nvPr/>
        </p:nvSpPr>
        <p:spPr>
          <a:xfrm>
            <a:off x="9881785" y="5680688"/>
            <a:ext cx="2305365" cy="100437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app should support farmers, not replace their decision-making.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800" y="57097"/>
            <a:ext cx="1712686" cy="87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258DC-F99D-A933-85A4-7DAC66145AF6}"/>
              </a:ext>
            </a:extLst>
          </p:cNvPr>
          <p:cNvSpPr/>
          <p:nvPr/>
        </p:nvSpPr>
        <p:spPr>
          <a:xfrm>
            <a:off x="3199865" y="252246"/>
            <a:ext cx="5537735" cy="300070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solidFill>
                  <a:schemeClr val="accent5">
                    <a:lumMod val="50000"/>
                  </a:schemeClr>
                </a:solidFill>
              </a:rPr>
              <a:t>IMPACTS:-</a:t>
            </a:r>
          </a:p>
          <a:p>
            <a:pPr algn="ctr"/>
            <a:endParaRPr lang="en-IN" b="1" u="sng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Improved crop yield through data-driven decisions.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Reduction in input costs (fertilizers, pesticides, water).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Adoption of AI in grassroots farming.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Empowering small &amp; marginal farmers with timely, reliable advisory.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1B0930-D36E-2895-D15E-BC75206C9A0A}"/>
              </a:ext>
            </a:extLst>
          </p:cNvPr>
          <p:cNvSpPr/>
          <p:nvPr/>
        </p:nvSpPr>
        <p:spPr>
          <a:xfrm>
            <a:off x="875980" y="3429000"/>
            <a:ext cx="5715428" cy="32924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solidFill>
                  <a:schemeClr val="accent5">
                    <a:lumMod val="50000"/>
                  </a:schemeClr>
                </a:solidFill>
              </a:rPr>
              <a:t>BENEFITS:-</a:t>
            </a:r>
          </a:p>
          <a:p>
            <a:pPr algn="ctr"/>
            <a:endParaRPr lang="en-IN" b="1" u="sng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Farmers get personalized crop &amp; sowing recommendations → higher yields.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Early alerts for pest/disease and weather reduce crop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Local language &amp; voice support make it inclusive for low-literate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Better market price awareness ensures higher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Graphic 4" descr="Man with arms crossed">
            <a:extLst>
              <a:ext uri="{FF2B5EF4-FFF2-40B4-BE49-F238E27FC236}">
                <a16:creationId xmlns:a16="http://schemas.microsoft.com/office/drawing/2014/main" id="{CB15681D-C9D3-6289-A3C5-7A158A4F9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4349" y="4491154"/>
            <a:ext cx="2360613" cy="2289617"/>
          </a:xfrm>
          <a:prstGeom prst="rect">
            <a:avLst/>
          </a:prstGeom>
        </p:spPr>
      </p:pic>
      <p:pic>
        <p:nvPicPr>
          <p:cNvPr id="11" name="Graphic 10" descr="Child with short hair">
            <a:extLst>
              <a:ext uri="{FF2B5EF4-FFF2-40B4-BE49-F238E27FC236}">
                <a16:creationId xmlns:a16="http://schemas.microsoft.com/office/drawing/2014/main" id="{1813670E-E9A6-2000-8563-798AEAB7E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4351" y="3616107"/>
            <a:ext cx="1040607" cy="1211199"/>
          </a:xfrm>
          <a:prstGeom prst="rect">
            <a:avLst/>
          </a:prstGeom>
        </p:spPr>
      </p:pic>
      <p:pic>
        <p:nvPicPr>
          <p:cNvPr id="14" name="Graphic 13" descr="A depressed face">
            <a:extLst>
              <a:ext uri="{FF2B5EF4-FFF2-40B4-BE49-F238E27FC236}">
                <a16:creationId xmlns:a16="http://schemas.microsoft.com/office/drawing/2014/main" id="{E57692C1-3FEB-CB6C-EA71-500B23429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7642" y="4074377"/>
            <a:ext cx="669925" cy="649624"/>
          </a:xfrm>
          <a:prstGeom prst="rect">
            <a:avLst/>
          </a:prstGeom>
        </p:spPr>
      </p:pic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CBF67171-1115-C233-27EE-D29CDDB2BB6D}"/>
              </a:ext>
            </a:extLst>
          </p:cNvPr>
          <p:cNvSpPr/>
          <p:nvPr/>
        </p:nvSpPr>
        <p:spPr>
          <a:xfrm>
            <a:off x="9988550" y="3429000"/>
            <a:ext cx="2100263" cy="1134670"/>
          </a:xfrm>
          <a:prstGeom prst="cloud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What will be the weather today??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190D0AFB-9089-31A2-73FB-EE2A72574922}"/>
              </a:ext>
            </a:extLst>
          </p:cNvPr>
          <p:cNvSpPr/>
          <p:nvPr/>
        </p:nvSpPr>
        <p:spPr>
          <a:xfrm>
            <a:off x="8975129" y="2041755"/>
            <a:ext cx="2360613" cy="1211199"/>
          </a:xfrm>
          <a:prstGeom prst="cloudCallou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What pesticides should I use in my crop??</a:t>
            </a:r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0168402E-CF0B-2BC5-49C1-B07DDF3D94C6}"/>
              </a:ext>
            </a:extLst>
          </p:cNvPr>
          <p:cNvSpPr/>
          <p:nvPr/>
        </p:nvSpPr>
        <p:spPr>
          <a:xfrm>
            <a:off x="0" y="57097"/>
            <a:ext cx="2624879" cy="585954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CodeHommies</a:t>
            </a:r>
            <a:endParaRPr lang="en-IN" sz="16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C66B7FA4-D7E8-A742-1525-FFC207ADF38C}"/>
              </a:ext>
            </a:extLst>
          </p:cNvPr>
          <p:cNvSpPr/>
          <p:nvPr/>
        </p:nvSpPr>
        <p:spPr>
          <a:xfrm>
            <a:off x="141514" y="168363"/>
            <a:ext cx="2857500" cy="688975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bg2">
                    <a:lumMod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CodeHommies</a:t>
            </a:r>
            <a:endParaRPr lang="en-IN" sz="1800" dirty="0">
              <a:solidFill>
                <a:schemeClr val="bg2">
                  <a:lumMod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17714C-380C-F66B-3E0F-11BCD43854C6}"/>
              </a:ext>
            </a:extLst>
          </p:cNvPr>
          <p:cNvSpPr/>
          <p:nvPr/>
        </p:nvSpPr>
        <p:spPr>
          <a:xfrm>
            <a:off x="3333750" y="305203"/>
            <a:ext cx="5524500" cy="760865"/>
          </a:xfrm>
          <a:prstGeom prst="roundRect">
            <a:avLst/>
          </a:prstGeom>
          <a:noFill/>
          <a:ln w="38100">
            <a:solidFill>
              <a:schemeClr val="bg2">
                <a:lumMod val="25000"/>
              </a:schemeClr>
            </a:solidFill>
            <a:prstDash val="lg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u="sng" dirty="0">
                <a:solidFill>
                  <a:schemeClr val="bg2">
                    <a:lumMod val="50000"/>
                  </a:schemeClr>
                </a:solidFill>
              </a:rPr>
              <a:t>RESEARCH </a:t>
            </a:r>
            <a:r>
              <a:rPr lang="en-IN" sz="3200" b="1" dirty="0">
                <a:solidFill>
                  <a:schemeClr val="bg2">
                    <a:lumMod val="50000"/>
                  </a:schemeClr>
                </a:solidFill>
              </a:rPr>
              <a:t>&amp; </a:t>
            </a:r>
            <a:r>
              <a:rPr lang="en-IN" sz="3200" b="1" u="sng" dirty="0">
                <a:solidFill>
                  <a:schemeClr val="bg2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20C590C2-B32D-2D55-0E25-763F04CC31A7}"/>
              </a:ext>
            </a:extLst>
          </p:cNvPr>
          <p:cNvSpPr/>
          <p:nvPr/>
        </p:nvSpPr>
        <p:spPr>
          <a:xfrm>
            <a:off x="141514" y="1583758"/>
            <a:ext cx="5778500" cy="241978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u="sng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BACKGROUND RESEARCH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Challenges: Lack of real-time guidance, reliance on traditional practices, limited use of technology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Existing Solutions: Kisan Call Centres,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mKisan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 SMS Portal, Krishi Vigyan Kendra apps, Agri-Tech startups (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DeHaat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CropIn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Ninjacart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98415136-09B5-07AC-4291-3DCDEE9A863C}"/>
              </a:ext>
            </a:extLst>
          </p:cNvPr>
          <p:cNvSpPr/>
          <p:nvPr/>
        </p:nvSpPr>
        <p:spPr>
          <a:xfrm>
            <a:off x="2210706" y="4230594"/>
            <a:ext cx="7949294" cy="2419788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u="sng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RESEARCH AND REFERENCES LINK</a:t>
            </a:r>
            <a:endParaRPr lang="en-IN" b="1" u="sng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OpenAI Documentation 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  <a:hlinkClick r:id="rId4"/>
              </a:rPr>
              <a:t>https://platform.openai.com/docs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OpenWeatherMap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 API: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  <a:hlinkClick r:id="rId5"/>
              </a:rPr>
              <a:t>https://openweathermap.org/api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Soil Health Card Scheme (Government of India):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  <a:hlinkClick r:id="rId6"/>
              </a:rPr>
              <a:t>https://soilhealth.dac.gov.in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AgroMet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 Advisory Services (IMD, India):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  <a:hlinkClick r:id="rId7"/>
              </a:rPr>
              <a:t>https://mausam.imd.gov.in/Agromet</a:t>
            </a:r>
            <a:endParaRPr lang="en-US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A97B924-4880-972E-D2EB-102F7DA231FF}"/>
              </a:ext>
            </a:extLst>
          </p:cNvPr>
          <p:cNvSpPr/>
          <p:nvPr/>
        </p:nvSpPr>
        <p:spPr>
          <a:xfrm>
            <a:off x="6291038" y="1515097"/>
            <a:ext cx="5524500" cy="2419789"/>
          </a:xfrm>
          <a:prstGeom prst="round2DiagRect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u="sng" dirty="0">
                <a:solidFill>
                  <a:schemeClr val="bg2">
                    <a:lumMod val="10000"/>
                  </a:schemeClr>
                </a:solidFill>
                <a:latin typeface="Avenir Next LT Pro" panose="020B0504020202020204" pitchFamily="34" charset="0"/>
              </a:rPr>
              <a:t>REFERENCES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Government of India, Ministry of Agriculture &amp; Farmers Welfare 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Journals: Computers and Electronics in Agriculture, Agricultural Systems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Websites: FAO, ICAR, IMD, World Bank Agriculture Reports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Startups: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DeHaat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CropIn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Stellapps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IN" dirty="0" err="1">
                <a:solidFill>
                  <a:schemeClr val="bg2">
                    <a:lumMod val="10000"/>
                  </a:schemeClr>
                </a:solidFill>
              </a:rPr>
              <a:t>Ninjacart</a:t>
            </a:r>
            <a:endParaRPr lang="en-IN" b="1" u="sng" dirty="0">
              <a:solidFill>
                <a:schemeClr val="bg2">
                  <a:lumMod val="10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10395</TotalTime>
  <Words>647</Words>
  <Application>Microsoft Office PowerPoint</Application>
  <PresentationFormat>Widescreen</PresentationFormat>
  <Paragraphs>109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ＭＳ Ｐゴシック</vt:lpstr>
      <vt:lpstr>Aptos Narrow</vt:lpstr>
      <vt:lpstr>Arial</vt:lpstr>
      <vt:lpstr>Avenir Next LT Pro</vt:lpstr>
      <vt:lpstr>Calibri</vt:lpstr>
      <vt:lpstr>Garamond</vt:lpstr>
      <vt:lpstr>Segoe UI Black</vt:lpstr>
      <vt:lpstr>Times New Roman</vt:lpstr>
      <vt:lpstr>TradeGothic</vt:lpstr>
      <vt:lpstr>Wingdings</vt:lpstr>
      <vt:lpstr>Office Theme</vt:lpstr>
      <vt:lpstr>SMART INDIA HACKATHON 2025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Ayush Gupta</cp:lastModifiedBy>
  <cp:revision>156</cp:revision>
  <dcterms:created xsi:type="dcterms:W3CDTF">2013-12-12T18:46:50Z</dcterms:created>
  <dcterms:modified xsi:type="dcterms:W3CDTF">2025-09-14T07:01:33Z</dcterms:modified>
  <cp:category/>
</cp:coreProperties>
</file>