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32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290B1F9-2DCE-4034-BB0F-CB07A9BC5561}" type="datetimeFigureOut">
              <a:rPr lang="en-IN" smtClean="0"/>
              <a:t>04-06-2020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248050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274529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0837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1958824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471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309787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1163394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210323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10838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B1F9-2DCE-4034-BB0F-CB07A9BC5561}"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151502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0B1F9-2DCE-4034-BB0F-CB07A9BC5561}"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229211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0B1F9-2DCE-4034-BB0F-CB07A9BC5561}" type="datetimeFigureOut">
              <a:rPr lang="en-IN" smtClean="0"/>
              <a:t>04-06-2020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301684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0B1F9-2DCE-4034-BB0F-CB07A9BC5561}" type="datetimeFigureOut">
              <a:rPr lang="en-IN" smtClean="0"/>
              <a:t>04-06-2020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59972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B1F9-2DCE-4034-BB0F-CB07A9BC5561}" type="datetimeFigureOut">
              <a:rPr lang="en-IN" smtClean="0"/>
              <a:t>04-06-2020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34084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0B1F9-2DCE-4034-BB0F-CB07A9BC5561}"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265433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0B1F9-2DCE-4034-BB0F-CB07A9BC5561}"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14E94-1D77-4FE0-BC6E-7AD0A61652EA}" type="slidenum">
              <a:rPr lang="en-IN" smtClean="0"/>
              <a:t>‹#›</a:t>
            </a:fld>
            <a:endParaRPr lang="en-IN"/>
          </a:p>
        </p:txBody>
      </p:sp>
    </p:spTree>
    <p:extLst>
      <p:ext uri="{BB962C8B-B14F-4D97-AF65-F5344CB8AC3E}">
        <p14:creationId xmlns:p14="http://schemas.microsoft.com/office/powerpoint/2010/main" val="138240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290B1F9-2DCE-4034-BB0F-CB07A9BC5561}" type="datetimeFigureOut">
              <a:rPr lang="en-IN" smtClean="0"/>
              <a:t>04-06-2020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614E94-1D77-4FE0-BC6E-7AD0A61652EA}" type="slidenum">
              <a:rPr lang="en-IN" smtClean="0"/>
              <a:t>‹#›</a:t>
            </a:fld>
            <a:endParaRPr lang="en-IN"/>
          </a:p>
        </p:txBody>
      </p:sp>
    </p:spTree>
    <p:extLst>
      <p:ext uri="{BB962C8B-B14F-4D97-AF65-F5344CB8AC3E}">
        <p14:creationId xmlns:p14="http://schemas.microsoft.com/office/powerpoint/2010/main" val="3750848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EF48-07A3-4675-B3FF-9E19090DB96B}"/>
              </a:ext>
            </a:extLst>
          </p:cNvPr>
          <p:cNvSpPr>
            <a:spLocks noGrp="1"/>
          </p:cNvSpPr>
          <p:nvPr>
            <p:ph type="ctrTitle"/>
          </p:nvPr>
        </p:nvSpPr>
        <p:spPr/>
        <p:txBody>
          <a:bodyPr/>
          <a:lstStyle/>
          <a:p>
            <a:pPr algn="ctr"/>
            <a:r>
              <a:rPr lang="en-IN" dirty="0"/>
              <a:t>SELF ORGANISING MAPS(SOM)</a:t>
            </a:r>
          </a:p>
        </p:txBody>
      </p:sp>
      <p:sp>
        <p:nvSpPr>
          <p:cNvPr id="3" name="Subtitle 2">
            <a:extLst>
              <a:ext uri="{FF2B5EF4-FFF2-40B4-BE49-F238E27FC236}">
                <a16:creationId xmlns:a16="http://schemas.microsoft.com/office/drawing/2014/main" id="{B7476D30-54BC-4D30-810A-78452A2BBEA4}"/>
              </a:ext>
            </a:extLst>
          </p:cNvPr>
          <p:cNvSpPr>
            <a:spLocks noGrp="1"/>
          </p:cNvSpPr>
          <p:nvPr>
            <p:ph type="subTitle" idx="1"/>
          </p:nvPr>
        </p:nvSpPr>
        <p:spPr>
          <a:xfrm>
            <a:off x="684212" y="3843867"/>
            <a:ext cx="8001000" cy="1947333"/>
          </a:xfrm>
        </p:spPr>
        <p:txBody>
          <a:bodyPr/>
          <a:lstStyle/>
          <a:p>
            <a:pPr algn="ctr"/>
            <a:r>
              <a:rPr lang="en-IN" dirty="0"/>
              <a:t>BY TANISHQ JADHAV (3163038)</a:t>
            </a:r>
          </a:p>
        </p:txBody>
      </p:sp>
    </p:spTree>
    <p:extLst>
      <p:ext uri="{BB962C8B-B14F-4D97-AF65-F5344CB8AC3E}">
        <p14:creationId xmlns:p14="http://schemas.microsoft.com/office/powerpoint/2010/main" val="67222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C920-E61B-4AD6-9788-6D9376A3D00A}"/>
              </a:ext>
            </a:extLst>
          </p:cNvPr>
          <p:cNvSpPr>
            <a:spLocks noGrp="1"/>
          </p:cNvSpPr>
          <p:nvPr>
            <p:ph type="title"/>
          </p:nvPr>
        </p:nvSpPr>
        <p:spPr>
          <a:xfrm>
            <a:off x="684212" y="332510"/>
            <a:ext cx="8534400" cy="1080654"/>
          </a:xfrm>
        </p:spPr>
        <p:txBody>
          <a:bodyPr>
            <a:normAutofit fontScale="90000"/>
          </a:bodyPr>
          <a:lstStyle/>
          <a:p>
            <a:r>
              <a:rPr lang="en-US" b="1" dirty="0"/>
              <a:t>There are a few points to bear in mind here:</a:t>
            </a:r>
            <a:endParaRPr lang="en-IN" dirty="0"/>
          </a:p>
        </p:txBody>
      </p:sp>
      <p:sp>
        <p:nvSpPr>
          <p:cNvPr id="3" name="Content Placeholder 2">
            <a:extLst>
              <a:ext uri="{FF2B5EF4-FFF2-40B4-BE49-F238E27FC236}">
                <a16:creationId xmlns:a16="http://schemas.microsoft.com/office/drawing/2014/main" id="{41DCC4B6-ACC8-480C-A2B6-C9D4B836583E}"/>
              </a:ext>
            </a:extLst>
          </p:cNvPr>
          <p:cNvSpPr>
            <a:spLocks noGrp="1"/>
          </p:cNvSpPr>
          <p:nvPr>
            <p:ph idx="1"/>
          </p:nvPr>
        </p:nvSpPr>
        <p:spPr>
          <a:xfrm>
            <a:off x="684212" y="1616364"/>
            <a:ext cx="8534400" cy="4909126"/>
          </a:xfrm>
        </p:spPr>
        <p:txBody>
          <a:bodyPr/>
          <a:lstStyle/>
          <a:p>
            <a:pPr>
              <a:buFont typeface="Wingdings" panose="05000000000000000000" pitchFamily="2" charset="2"/>
              <a:buChar char="Ø"/>
            </a:pPr>
            <a:r>
              <a:rPr lang="en-US" b="1" dirty="0"/>
              <a:t>SOMs retain the interrelations and structure of the input dataset.</a:t>
            </a:r>
          </a:p>
          <a:p>
            <a:pPr>
              <a:buFont typeface="Wingdings" panose="05000000000000000000" pitchFamily="2" charset="2"/>
              <a:buChar char="Ø"/>
            </a:pPr>
            <a:r>
              <a:rPr lang="en-US" b="1" dirty="0"/>
              <a:t>SOMs uncover correlations that wouldn't be otherwise easily identifiable.</a:t>
            </a:r>
          </a:p>
          <a:p>
            <a:pPr>
              <a:buFont typeface="Wingdings" panose="05000000000000000000" pitchFamily="2" charset="2"/>
              <a:buChar char="Ø"/>
            </a:pPr>
            <a:r>
              <a:rPr lang="en-US" b="1" dirty="0"/>
              <a:t>SOMs categorize data without the need for supervision.</a:t>
            </a:r>
          </a:p>
          <a:p>
            <a:pPr>
              <a:buFont typeface="Wingdings" panose="05000000000000000000" pitchFamily="2" charset="2"/>
              <a:buChar char="Ø"/>
            </a:pPr>
            <a:r>
              <a:rPr lang="en-US" b="1" dirty="0"/>
              <a:t>SOMs do not require target vectors nor do they undergo a process of backpropagation.</a:t>
            </a:r>
          </a:p>
          <a:p>
            <a:pPr>
              <a:buFont typeface="Wingdings" panose="05000000000000000000" pitchFamily="2" charset="2"/>
              <a:buChar char="Ø"/>
            </a:pPr>
            <a:r>
              <a:rPr lang="en-US" b="1" dirty="0"/>
              <a:t>There are lateral connections between output nodes.</a:t>
            </a:r>
            <a:endParaRPr lang="en-IN" dirty="0"/>
          </a:p>
        </p:txBody>
      </p:sp>
    </p:spTree>
    <p:extLst>
      <p:ext uri="{BB962C8B-B14F-4D97-AF65-F5344CB8AC3E}">
        <p14:creationId xmlns:p14="http://schemas.microsoft.com/office/powerpoint/2010/main" val="249479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5DEE-BDF5-440A-A060-A36DF7BE65BC}"/>
              </a:ext>
            </a:extLst>
          </p:cNvPr>
          <p:cNvSpPr>
            <a:spLocks noGrp="1"/>
          </p:cNvSpPr>
          <p:nvPr>
            <p:ph type="title"/>
          </p:nvPr>
        </p:nvSpPr>
        <p:spPr>
          <a:xfrm>
            <a:off x="684212" y="314036"/>
            <a:ext cx="8534400" cy="1145308"/>
          </a:xfrm>
        </p:spPr>
        <p:txBody>
          <a:bodyPr>
            <a:normAutofit/>
          </a:bodyPr>
          <a:lstStyle/>
          <a:p>
            <a:r>
              <a:rPr lang="en-IN" dirty="0"/>
              <a:t>APPLICATIONS OF SOM</a:t>
            </a:r>
          </a:p>
        </p:txBody>
      </p:sp>
      <p:sp>
        <p:nvSpPr>
          <p:cNvPr id="3" name="Content Placeholder 2">
            <a:extLst>
              <a:ext uri="{FF2B5EF4-FFF2-40B4-BE49-F238E27FC236}">
                <a16:creationId xmlns:a16="http://schemas.microsoft.com/office/drawing/2014/main" id="{CD71DE6A-AEB8-4045-874B-2F3627932AD0}"/>
              </a:ext>
            </a:extLst>
          </p:cNvPr>
          <p:cNvSpPr>
            <a:spLocks noGrp="1"/>
          </p:cNvSpPr>
          <p:nvPr>
            <p:ph idx="1"/>
          </p:nvPr>
        </p:nvSpPr>
        <p:spPr>
          <a:xfrm>
            <a:off x="684212" y="1459344"/>
            <a:ext cx="8534400" cy="4987637"/>
          </a:xfrm>
        </p:spPr>
        <p:txBody>
          <a:bodyPr>
            <a:normAutofit lnSpcReduction="10000"/>
          </a:bodyPr>
          <a:lstStyle/>
          <a:p>
            <a:r>
              <a:rPr lang="en-US" dirty="0"/>
              <a:t>The "Clusters" SOM is based on the sum of all the votes on all these different issues, and so it's very likely to find members of the Democratic Party siding with the Republicans and vice versa.</a:t>
            </a:r>
          </a:p>
          <a:p>
            <a:r>
              <a:rPr lang="en-US" dirty="0"/>
              <a:t>The Unified Distance Matrix, or the U-matrix, represents the distances between the points or nodes on the SOM. The dark parts in that matrix represent the parts of the map where the nodes are far away from each other, and the lighter parts represent less distances between the nodes.</a:t>
            </a:r>
          </a:p>
          <a:p>
            <a:r>
              <a:rPr lang="en-US" dirty="0"/>
              <a:t>Bankruptcy/Abuse Prevention. SOMs make it possible for you to visually detect these deviations without having to monitor all the data.</a:t>
            </a:r>
          </a:p>
          <a:p>
            <a:r>
              <a:rPr lang="en-US" dirty="0"/>
              <a:t> Border Protection/Anti-Terrorism</a:t>
            </a:r>
          </a:p>
          <a:p>
            <a:r>
              <a:rPr lang="en-US" dirty="0"/>
              <a:t>Broadcast Decency Enforcement</a:t>
            </a:r>
            <a:br>
              <a:rPr lang="en-US" dirty="0"/>
            </a:br>
            <a:br>
              <a:rPr lang="en-US" dirty="0"/>
            </a:br>
            <a:endParaRPr lang="en-IN" dirty="0"/>
          </a:p>
        </p:txBody>
      </p:sp>
    </p:spTree>
    <p:extLst>
      <p:ext uri="{BB962C8B-B14F-4D97-AF65-F5344CB8AC3E}">
        <p14:creationId xmlns:p14="http://schemas.microsoft.com/office/powerpoint/2010/main" val="205848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234F3-6939-4220-8BFE-D7B769E7DC91}"/>
              </a:ext>
            </a:extLst>
          </p:cNvPr>
          <p:cNvSpPr>
            <a:spLocks noGrp="1"/>
          </p:cNvSpPr>
          <p:nvPr>
            <p:ph idx="1"/>
          </p:nvPr>
        </p:nvSpPr>
        <p:spPr>
          <a:xfrm>
            <a:off x="736966" y="0"/>
            <a:ext cx="8534400" cy="4545623"/>
          </a:xfrm>
        </p:spPr>
        <p:txBody>
          <a:bodyPr/>
          <a:lstStyle/>
          <a:p>
            <a:pPr algn="just"/>
            <a:r>
              <a:rPr lang="en-IN" dirty="0"/>
              <a:t>SELF ORGANISING MAPS ARE A PART OF UNSUPERVISED DEEP LEARNING ALGORITHMS.</a:t>
            </a:r>
          </a:p>
          <a:p>
            <a:pPr algn="just"/>
            <a:r>
              <a:rPr lang="en-IN" dirty="0"/>
              <a:t>SOMs ARE USED FOR FEATURE DETECTION AND REDUCING THE DIMENSIONS OF YOUR DATASET</a:t>
            </a:r>
          </a:p>
          <a:p>
            <a:pPr algn="just"/>
            <a:r>
              <a:rPr lang="en-IN" dirty="0"/>
              <a:t>SOM IS SIMILAR TO K-MEANS CLUSTURING FROM MACHINE LEARNING.</a:t>
            </a:r>
          </a:p>
          <a:p>
            <a:pPr algn="just"/>
            <a:r>
              <a:rPr lang="en-US" dirty="0"/>
              <a:t>THE EXAMPLE SHOWS A COMPLEX DATA SET CONSISTING OF A MASSIVE AMOUNT OF COLUMNS AND DIMENSIONS AND DEMONSTRATES HOW THAT DATA SET’s DIMENSIONALITY CAN BE REDUCED.</a:t>
            </a:r>
          </a:p>
        </p:txBody>
      </p:sp>
      <p:pic>
        <p:nvPicPr>
          <p:cNvPr id="5" name="Picture 4">
            <a:extLst>
              <a:ext uri="{FF2B5EF4-FFF2-40B4-BE49-F238E27FC236}">
                <a16:creationId xmlns:a16="http://schemas.microsoft.com/office/drawing/2014/main" id="{DA24BB3B-806C-43A1-B182-B54B4FEEA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929" y="3804153"/>
            <a:ext cx="5680817" cy="2904378"/>
          </a:xfrm>
          <a:prstGeom prst="rect">
            <a:avLst/>
          </a:prstGeom>
        </p:spPr>
      </p:pic>
    </p:spTree>
    <p:extLst>
      <p:ext uri="{BB962C8B-B14F-4D97-AF65-F5344CB8AC3E}">
        <p14:creationId xmlns:p14="http://schemas.microsoft.com/office/powerpoint/2010/main" val="159884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275AAEB-2939-4107-9D1B-BF733C2DC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73" y="1380392"/>
            <a:ext cx="6577810" cy="4018085"/>
          </a:xfrm>
        </p:spPr>
      </p:pic>
      <p:sp>
        <p:nvSpPr>
          <p:cNvPr id="4" name="Text Placeholder 3">
            <a:extLst>
              <a:ext uri="{FF2B5EF4-FFF2-40B4-BE49-F238E27FC236}">
                <a16:creationId xmlns:a16="http://schemas.microsoft.com/office/drawing/2014/main" id="{2FD5F07C-D8B6-40E6-B2B8-F9BE8618DBDB}"/>
              </a:ext>
            </a:extLst>
          </p:cNvPr>
          <p:cNvSpPr>
            <a:spLocks noGrp="1"/>
          </p:cNvSpPr>
          <p:nvPr>
            <p:ph type="body" sz="half" idx="2"/>
          </p:nvPr>
        </p:nvSpPr>
        <p:spPr>
          <a:xfrm>
            <a:off x="7085011" y="1380392"/>
            <a:ext cx="3870203" cy="4018085"/>
          </a:xfrm>
        </p:spPr>
        <p:txBody>
          <a:bodyPr/>
          <a:lstStyle/>
          <a:p>
            <a:pPr marL="285750" indent="-285750" algn="just">
              <a:buFont typeface="Wingdings" panose="05000000000000000000" pitchFamily="2" charset="2"/>
              <a:buChar char="Ø"/>
            </a:pPr>
            <a:r>
              <a:rPr lang="en-US" dirty="0"/>
              <a:t>What you see below is an actual SOM. This map represents the levels of economic wellbeing across a wide range of countries.</a:t>
            </a:r>
          </a:p>
          <a:p>
            <a:pPr marL="285750" indent="-285750" algn="just">
              <a:buFont typeface="Wingdings" panose="05000000000000000000" pitchFamily="2" charset="2"/>
              <a:buChar char="Ø"/>
            </a:pPr>
            <a:r>
              <a:rPr lang="en-US" dirty="0"/>
              <a:t>As you can see, the countries are lined up in a cluster, and their order inside that cluster is based on various indicators (e.g. health conditions, quality of education, average income per capita, etc.).</a:t>
            </a:r>
            <a:endParaRPr lang="en-IN" dirty="0"/>
          </a:p>
        </p:txBody>
      </p:sp>
    </p:spTree>
    <p:extLst>
      <p:ext uri="{BB962C8B-B14F-4D97-AF65-F5344CB8AC3E}">
        <p14:creationId xmlns:p14="http://schemas.microsoft.com/office/powerpoint/2010/main" val="11601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896-040E-4D01-9B0D-E88DD6BE4C22}"/>
              </a:ext>
            </a:extLst>
          </p:cNvPr>
          <p:cNvSpPr>
            <a:spLocks noGrp="1"/>
          </p:cNvSpPr>
          <p:nvPr>
            <p:ph type="title"/>
          </p:nvPr>
        </p:nvSpPr>
        <p:spPr/>
        <p:txBody>
          <a:bodyPr/>
          <a:lstStyle/>
          <a:p>
            <a:r>
              <a:rPr lang="en-IN" dirty="0"/>
              <a:t>HOW DO SELF ORGANISING MAPS LEARN?</a:t>
            </a:r>
          </a:p>
        </p:txBody>
      </p:sp>
    </p:spTree>
    <p:extLst>
      <p:ext uri="{BB962C8B-B14F-4D97-AF65-F5344CB8AC3E}">
        <p14:creationId xmlns:p14="http://schemas.microsoft.com/office/powerpoint/2010/main" val="250540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FD4F-9593-42E7-B932-D222F56CB9B7}"/>
              </a:ext>
            </a:extLst>
          </p:cNvPr>
          <p:cNvSpPr>
            <a:spLocks noGrp="1"/>
          </p:cNvSpPr>
          <p:nvPr>
            <p:ph type="title"/>
          </p:nvPr>
        </p:nvSpPr>
        <p:spPr>
          <a:xfrm>
            <a:off x="684212" y="4015164"/>
            <a:ext cx="9084042" cy="2842836"/>
          </a:xfrm>
        </p:spPr>
        <p:txBody>
          <a:bodyPr>
            <a:normAutofit fontScale="90000"/>
          </a:bodyPr>
          <a:lstStyle/>
          <a:p>
            <a:r>
              <a:rPr lang="en-US" sz="2000" dirty="0"/>
              <a:t>Our input vectors amount to three features, and we have nine output nodes.</a:t>
            </a:r>
            <a:br>
              <a:rPr lang="en-US" sz="2000" dirty="0"/>
            </a:br>
            <a:r>
              <a:rPr lang="en-US" sz="2000" dirty="0"/>
              <a:t>WITH SOM THERE IS NO ACTIVATION FUNCTION.</a:t>
            </a:r>
            <a:br>
              <a:rPr lang="en-US" sz="2000" dirty="0"/>
            </a:br>
            <a:r>
              <a:rPr lang="en-US" sz="2000" dirty="0"/>
              <a:t>The next step is to go through our dataset. For each of the rows in our dataset, we'll try to find the node closest to it.</a:t>
            </a:r>
            <a:br>
              <a:rPr lang="en-US" sz="2000" dirty="0"/>
            </a:br>
            <a:r>
              <a:rPr lang="en-US" sz="2200" dirty="0"/>
              <a:t>As we can see, node number 3 is the closest with a distance of 0.4. We will call this node our BMU (best-matching unit).</a:t>
            </a:r>
            <a:br>
              <a:rPr lang="en-US" sz="2000" dirty="0"/>
            </a:br>
            <a:br>
              <a:rPr lang="en-US" sz="2000" dirty="0"/>
            </a:br>
            <a:br>
              <a:rPr lang="en-US" sz="2000" dirty="0"/>
            </a:br>
            <a:endParaRPr lang="en-IN" sz="2000" dirty="0"/>
          </a:p>
        </p:txBody>
      </p:sp>
      <p:pic>
        <p:nvPicPr>
          <p:cNvPr id="5" name="Content Placeholder 4">
            <a:extLst>
              <a:ext uri="{FF2B5EF4-FFF2-40B4-BE49-F238E27FC236}">
                <a16:creationId xmlns:a16="http://schemas.microsoft.com/office/drawing/2014/main" id="{F8A8EDDA-280D-4EEB-B556-814DEFBF2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585" y="173148"/>
            <a:ext cx="6277707" cy="3842015"/>
          </a:xfrm>
        </p:spPr>
      </p:pic>
    </p:spTree>
    <p:extLst>
      <p:ext uri="{BB962C8B-B14F-4D97-AF65-F5344CB8AC3E}">
        <p14:creationId xmlns:p14="http://schemas.microsoft.com/office/powerpoint/2010/main" val="120788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B44A23-1D93-498E-ADC7-CB5966666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832" y="685800"/>
            <a:ext cx="5954475" cy="5091509"/>
          </a:xfrm>
        </p:spPr>
      </p:pic>
      <p:sp>
        <p:nvSpPr>
          <p:cNvPr id="4" name="Text Placeholder 3">
            <a:extLst>
              <a:ext uri="{FF2B5EF4-FFF2-40B4-BE49-F238E27FC236}">
                <a16:creationId xmlns:a16="http://schemas.microsoft.com/office/drawing/2014/main" id="{40D4D8FE-3CEC-477D-ADDC-C3754623B412}"/>
              </a:ext>
            </a:extLst>
          </p:cNvPr>
          <p:cNvSpPr>
            <a:spLocks noGrp="1"/>
          </p:cNvSpPr>
          <p:nvPr>
            <p:ph type="body" sz="half" idx="2"/>
          </p:nvPr>
        </p:nvSpPr>
        <p:spPr>
          <a:xfrm>
            <a:off x="6654188" y="685800"/>
            <a:ext cx="5303349" cy="5091509"/>
          </a:xfrm>
        </p:spPr>
        <p:txBody>
          <a:bodyPr/>
          <a:lstStyle/>
          <a:p>
            <a:pPr marL="285750" indent="-285750">
              <a:buFont typeface="Wingdings" panose="05000000000000000000" pitchFamily="2" charset="2"/>
              <a:buChar char="Ø"/>
            </a:pPr>
            <a:r>
              <a:rPr lang="en-US" dirty="0"/>
              <a:t>The green circle in the figure above represents this map's BMU. Now, the new SOM will have to update its weights so that it is even closer to our dataset's first row. </a:t>
            </a:r>
          </a:p>
          <a:p>
            <a:pPr marL="285750" indent="-285750">
              <a:buFont typeface="Wingdings" panose="05000000000000000000" pitchFamily="2" charset="2"/>
              <a:buChar char="Ø"/>
            </a:pPr>
            <a:r>
              <a:rPr lang="en-US" dirty="0"/>
              <a:t>The reason we need this is that our input nodes cannot be updated, whereas we have control over our output nodes.</a:t>
            </a:r>
          </a:p>
          <a:p>
            <a:br>
              <a:rPr lang="en-US" dirty="0"/>
            </a:br>
            <a:endParaRPr lang="en-IN" dirty="0"/>
          </a:p>
        </p:txBody>
      </p:sp>
    </p:spTree>
    <p:extLst>
      <p:ext uri="{BB962C8B-B14F-4D97-AF65-F5344CB8AC3E}">
        <p14:creationId xmlns:p14="http://schemas.microsoft.com/office/powerpoint/2010/main" val="380496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A2C896-EA71-4D3F-9910-156E55AEB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301" y="685800"/>
            <a:ext cx="5278699" cy="1920081"/>
          </a:xfrm>
        </p:spPr>
      </p:pic>
      <p:sp>
        <p:nvSpPr>
          <p:cNvPr id="4" name="Text Placeholder 3">
            <a:extLst>
              <a:ext uri="{FF2B5EF4-FFF2-40B4-BE49-F238E27FC236}">
                <a16:creationId xmlns:a16="http://schemas.microsoft.com/office/drawing/2014/main" id="{2EFBF5FE-A44A-4E48-98FC-6B7E331F0FA0}"/>
              </a:ext>
            </a:extLst>
          </p:cNvPr>
          <p:cNvSpPr>
            <a:spLocks noGrp="1"/>
          </p:cNvSpPr>
          <p:nvPr>
            <p:ph type="body" sz="half" idx="2"/>
          </p:nvPr>
        </p:nvSpPr>
        <p:spPr>
          <a:xfrm>
            <a:off x="6374423" y="685801"/>
            <a:ext cx="5278699" cy="5942264"/>
          </a:xfrm>
        </p:spPr>
        <p:txBody>
          <a:bodyPr/>
          <a:lstStyle/>
          <a:p>
            <a:pPr marL="285750" indent="-285750">
              <a:buFont typeface="Wingdings" panose="05000000000000000000" pitchFamily="2" charset="2"/>
              <a:buChar char="Ø"/>
            </a:pPr>
            <a:r>
              <a:rPr lang="en-US" dirty="0"/>
              <a:t>In simple terms, our SOM is drawing closer to the data point by stretching the BMU towards it. The end goal is to have our map as aligned with the dataset as we see in the image on the far right.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Our map this time will contain multiple best-matching units (BMUs) instead of just two.</a:t>
            </a:r>
          </a:p>
          <a:p>
            <a:pPr marL="285750" indent="-285750">
              <a:buFont typeface="Wingdings" panose="05000000000000000000" pitchFamily="2" charset="2"/>
              <a:buChar char="Ø"/>
            </a:pPr>
            <a:r>
              <a:rPr lang="en-US" dirty="0"/>
              <a:t>Then each of these BMUs will be assigned a radius like in the image below.</a:t>
            </a:r>
          </a:p>
          <a:p>
            <a:pPr marL="285750" indent="-285750">
              <a:buFont typeface="Wingdings" panose="05000000000000000000" pitchFamily="2" charset="2"/>
              <a:buChar char="Ø"/>
            </a:pPr>
            <a:r>
              <a:rPr lang="en-US" dirty="0"/>
              <a:t>Let's examine these BMUs one by one. Take the purple node at the top-left. It has been updated so as to be brought closer to the row with which it matches up. The other nodes that fall into its radius undergo the same updates so that they're dragged along with it.</a:t>
            </a:r>
          </a:p>
          <a:p>
            <a:br>
              <a:rPr lang="en-US" dirty="0"/>
            </a:br>
            <a:endParaRPr lang="en-IN" dirty="0"/>
          </a:p>
        </p:txBody>
      </p:sp>
      <p:pic>
        <p:nvPicPr>
          <p:cNvPr id="8" name="Picture 7">
            <a:extLst>
              <a:ext uri="{FF2B5EF4-FFF2-40B4-BE49-F238E27FC236}">
                <a16:creationId xmlns:a16="http://schemas.microsoft.com/office/drawing/2014/main" id="{A8AEC14B-2025-4009-AD52-EF2E12355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01" y="2726948"/>
            <a:ext cx="5278699" cy="3901117"/>
          </a:xfrm>
          <a:prstGeom prst="rect">
            <a:avLst/>
          </a:prstGeom>
        </p:spPr>
      </p:pic>
    </p:spTree>
    <p:extLst>
      <p:ext uri="{BB962C8B-B14F-4D97-AF65-F5344CB8AC3E}">
        <p14:creationId xmlns:p14="http://schemas.microsoft.com/office/powerpoint/2010/main" val="212972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84740F6-7C59-46F8-96DB-BDAD9CBBB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46" y="681823"/>
            <a:ext cx="5873657" cy="5165061"/>
          </a:xfrm>
        </p:spPr>
      </p:pic>
      <p:sp>
        <p:nvSpPr>
          <p:cNvPr id="4" name="Text Placeholder 3">
            <a:extLst>
              <a:ext uri="{FF2B5EF4-FFF2-40B4-BE49-F238E27FC236}">
                <a16:creationId xmlns:a16="http://schemas.microsoft.com/office/drawing/2014/main" id="{C728842D-B356-4D69-9739-998F2CAC16B4}"/>
              </a:ext>
            </a:extLst>
          </p:cNvPr>
          <p:cNvSpPr>
            <a:spLocks noGrp="1"/>
          </p:cNvSpPr>
          <p:nvPr>
            <p:ph type="body" sz="half" idx="2"/>
          </p:nvPr>
        </p:nvSpPr>
        <p:spPr>
          <a:xfrm>
            <a:off x="6840415" y="681823"/>
            <a:ext cx="4879731" cy="5165061"/>
          </a:xfrm>
        </p:spPr>
        <p:txBody>
          <a:bodyPr/>
          <a:lstStyle/>
          <a:p>
            <a:pPr marL="342900" indent="-342900">
              <a:buFont typeface="Wingdings" panose="05000000000000000000" pitchFamily="2" charset="2"/>
              <a:buChar char="Ø"/>
            </a:pPr>
            <a:r>
              <a:rPr lang="en-US" dirty="0"/>
              <a:t>As we repeat this process going forward, the radius for each BMU shrinks. That's a unique feature of the </a:t>
            </a:r>
            <a:r>
              <a:rPr lang="en-US" dirty="0" err="1"/>
              <a:t>Kohonen</a:t>
            </a:r>
            <a:r>
              <a:rPr lang="en-US" dirty="0"/>
              <a:t> algorithm.</a:t>
            </a:r>
          </a:p>
          <a:p>
            <a:pPr marL="285750" indent="-285750">
              <a:buFont typeface="Wingdings" panose="05000000000000000000" pitchFamily="2" charset="2"/>
              <a:buChar char="Ø"/>
            </a:pPr>
            <a:r>
              <a:rPr lang="en-US" dirty="0"/>
              <a:t>That means that each BMU will start exerting pressure on fewer nodes.</a:t>
            </a:r>
          </a:p>
          <a:p>
            <a:pPr marL="285750" indent="-285750">
              <a:buFont typeface="Wingdings" panose="05000000000000000000" pitchFamily="2" charset="2"/>
              <a:buChar char="Ø"/>
            </a:pPr>
            <a:r>
              <a:rPr lang="en-US" dirty="0"/>
              <a:t>As we proceed, we move from trying to merely let our BMUs touch the data points to trying to align the entire map with the dataset with more precision.</a:t>
            </a:r>
          </a:p>
          <a:p>
            <a:br>
              <a:rPr lang="en-US" dirty="0"/>
            </a:br>
            <a:endParaRPr lang="en-IN" dirty="0"/>
          </a:p>
        </p:txBody>
      </p:sp>
    </p:spTree>
    <p:extLst>
      <p:ext uri="{BB962C8B-B14F-4D97-AF65-F5344CB8AC3E}">
        <p14:creationId xmlns:p14="http://schemas.microsoft.com/office/powerpoint/2010/main" val="211120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26D43D-7D2C-412D-901D-CB98ED76C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393" y="685800"/>
            <a:ext cx="6170543" cy="5160818"/>
          </a:xfrm>
        </p:spPr>
      </p:pic>
      <p:sp>
        <p:nvSpPr>
          <p:cNvPr id="4" name="Text Placeholder 3">
            <a:extLst>
              <a:ext uri="{FF2B5EF4-FFF2-40B4-BE49-F238E27FC236}">
                <a16:creationId xmlns:a16="http://schemas.microsoft.com/office/drawing/2014/main" id="{0D3162FA-613D-4D73-A69C-00F27201DAFB}"/>
              </a:ext>
            </a:extLst>
          </p:cNvPr>
          <p:cNvSpPr>
            <a:spLocks noGrp="1"/>
          </p:cNvSpPr>
          <p:nvPr>
            <p:ph type="body" sz="half" idx="2"/>
          </p:nvPr>
        </p:nvSpPr>
        <p:spPr>
          <a:xfrm>
            <a:off x="6779491" y="685800"/>
            <a:ext cx="4498109" cy="5160817"/>
          </a:xfrm>
        </p:spPr>
        <p:txBody>
          <a:bodyPr/>
          <a:lstStyle/>
          <a:p>
            <a:pPr marL="285750" indent="-285750">
              <a:buFont typeface="Wingdings" panose="05000000000000000000" pitchFamily="2" charset="2"/>
              <a:buChar char="Ø"/>
            </a:pPr>
            <a:r>
              <a:rPr lang="en-US" dirty="0"/>
              <a:t>In visual terms, that would lead us to a map that looks something like this.</a:t>
            </a:r>
          </a:p>
          <a:p>
            <a:pPr marL="285750" indent="-285750">
              <a:buFont typeface="Wingdings" panose="05000000000000000000" pitchFamily="2" charset="2"/>
              <a:buChar char="Ø"/>
            </a:pPr>
            <a:r>
              <a:rPr lang="en-US" dirty="0"/>
              <a:t>After all the push and pull between the nodes and the different BMUs, we have come to a point where each node has been assigned a BMU.</a:t>
            </a:r>
            <a:endParaRPr lang="en-IN" dirty="0"/>
          </a:p>
        </p:txBody>
      </p:sp>
    </p:spTree>
    <p:extLst>
      <p:ext uri="{BB962C8B-B14F-4D97-AF65-F5344CB8AC3E}">
        <p14:creationId xmlns:p14="http://schemas.microsoft.com/office/powerpoint/2010/main" val="11462242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TotalTime>
  <Words>737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3</vt:lpstr>
      <vt:lpstr>Slice</vt:lpstr>
      <vt:lpstr>SELF ORGANISING MAPS(SOM)</vt:lpstr>
      <vt:lpstr>PowerPoint Presentation</vt:lpstr>
      <vt:lpstr>PowerPoint Presentation</vt:lpstr>
      <vt:lpstr>HOW DO SELF ORGANISING MAPS LEARN?</vt:lpstr>
      <vt:lpstr>Our input vectors amount to three features, and we have nine output nodes. WITH SOM THERE IS NO ACTIVATION FUNCTION. The next step is to go through our dataset. For each of the rows in our dataset, we'll try to find the node closest to it. As we can see, node number 3 is the closest with a distance of 0.4. We will call this node our BMU (best-matching unit).   </vt:lpstr>
      <vt:lpstr>PowerPoint Presentation</vt:lpstr>
      <vt:lpstr>PowerPoint Presentation</vt:lpstr>
      <vt:lpstr>PowerPoint Presentation</vt:lpstr>
      <vt:lpstr>PowerPoint Presentation</vt:lpstr>
      <vt:lpstr>There are a few points to bear in mind here:</vt:lpstr>
      <vt:lpstr>APPLICATIONS OF SOM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ORGANISING MAPS(SOM)</dc:title>
  <dc:creator>Tanishq Jadhav</dc:creator>
  <cp:lastModifiedBy>Tanishq Jadhav</cp:lastModifiedBy>
  <cp:revision>6</cp:revision>
  <dcterms:created xsi:type="dcterms:W3CDTF">2020-06-04T14:21:47Z</dcterms:created>
  <dcterms:modified xsi:type="dcterms:W3CDTF">2020-06-04T15:00:29Z</dcterms:modified>
</cp:coreProperties>
</file>