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901" y="2047482"/>
            <a:ext cx="7766936" cy="1646302"/>
          </a:xfrm>
        </p:spPr>
        <p:txBody>
          <a:bodyPr/>
          <a:lstStyle/>
          <a:p>
            <a:r>
              <a:rPr lang="en-US" dirty="0" smtClean="0">
                <a:solidFill>
                  <a:srgbClr val="002060"/>
                </a:solidFill>
                <a:effectLst>
                  <a:outerShdw blurRad="38100" dist="38100" dir="2700000" algn="tl">
                    <a:srgbClr val="000000">
                      <a:alpha val="43137"/>
                    </a:srgbClr>
                  </a:outerShdw>
                </a:effectLst>
              </a:rPr>
              <a:t>CREDIT EDA ASSIGNMENT</a:t>
            </a:r>
            <a:endParaRPr lang="en-IN"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45810" y="5583542"/>
            <a:ext cx="7766936" cy="1096899"/>
          </a:xfrm>
        </p:spPr>
        <p:txBody>
          <a:bodyPr/>
          <a:lstStyle/>
          <a:p>
            <a:r>
              <a:rPr lang="en-US" b="1" dirty="0" smtClean="0">
                <a:solidFill>
                  <a:schemeClr val="tx1"/>
                </a:solidFill>
              </a:rPr>
              <a:t>Made by - Tanmay</a:t>
            </a:r>
            <a:endParaRPr lang="en-IN" b="1" dirty="0">
              <a:solidFill>
                <a:schemeClr val="tx1"/>
              </a:solidFill>
            </a:endParaRPr>
          </a:p>
        </p:txBody>
      </p:sp>
    </p:spTree>
    <p:extLst>
      <p:ext uri="{BB962C8B-B14F-4D97-AF65-F5344CB8AC3E}">
        <p14:creationId xmlns:p14="http://schemas.microsoft.com/office/powerpoint/2010/main" val="34718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156753"/>
            <a:ext cx="8596668" cy="1320800"/>
          </a:xfrm>
        </p:spPr>
        <p:txBody>
          <a:bodyPr/>
          <a:lstStyle/>
          <a:p>
            <a:r>
              <a:rPr lang="en-US" dirty="0" smtClean="0"/>
              <a:t>Conclusion</a:t>
            </a:r>
            <a:endParaRPr lang="en-IN" dirty="0"/>
          </a:p>
        </p:txBody>
      </p:sp>
      <p:sp>
        <p:nvSpPr>
          <p:cNvPr id="6" name="Content Placeholder 5"/>
          <p:cNvSpPr>
            <a:spLocks noGrp="1"/>
          </p:cNvSpPr>
          <p:nvPr>
            <p:ph idx="1"/>
          </p:nvPr>
        </p:nvSpPr>
        <p:spPr>
          <a:xfrm>
            <a:off x="677334" y="688925"/>
            <a:ext cx="8596668" cy="3880773"/>
          </a:xfrm>
        </p:spPr>
        <p:txBody>
          <a:bodyPr/>
          <a:lstStyle/>
          <a:p>
            <a:pPr marL="0" indent="0">
              <a:buNone/>
            </a:pPr>
            <a:r>
              <a:rPr lang="en-US" dirty="0" smtClean="0"/>
              <a:t>Piling up after the analysis we merged the data from </a:t>
            </a:r>
            <a:r>
              <a:rPr lang="en-US" dirty="0" err="1" smtClean="0"/>
              <a:t>previous_data</a:t>
            </a:r>
            <a:r>
              <a:rPr lang="en-US" dirty="0" smtClean="0"/>
              <a:t> dataset and we found some more details about previous defaulters are still defaulters or not also the newcomers which have no previous data. From the analysis, we can conclude that application dataset current one shows clearly defaulters and non defaulters as TARGET in respective column while in previous data there’s some things missing but for that we need to keep up the defaulters and new comers in separate columns so that its easy to manage and give loans to the clients with clear background asap. </a:t>
            </a:r>
            <a:endParaRPr lang="en-IN" dirty="0"/>
          </a:p>
        </p:txBody>
      </p:sp>
      <p:pic>
        <p:nvPicPr>
          <p:cNvPr id="7" name="Picture 6"/>
          <p:cNvPicPr>
            <a:picLocks noChangeAspect="1"/>
          </p:cNvPicPr>
          <p:nvPr/>
        </p:nvPicPr>
        <p:blipFill>
          <a:blip r:embed="rId2"/>
          <a:stretch>
            <a:fillRect/>
          </a:stretch>
        </p:blipFill>
        <p:spPr>
          <a:xfrm>
            <a:off x="1297578" y="3013166"/>
            <a:ext cx="7567748" cy="3735977"/>
          </a:xfrm>
          <a:prstGeom prst="rect">
            <a:avLst/>
          </a:prstGeom>
        </p:spPr>
      </p:pic>
    </p:spTree>
    <p:extLst>
      <p:ext uri="{BB962C8B-B14F-4D97-AF65-F5344CB8AC3E}">
        <p14:creationId xmlns:p14="http://schemas.microsoft.com/office/powerpoint/2010/main" val="40626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07367" y="1699034"/>
            <a:ext cx="9363649" cy="4484051"/>
          </a:xfrm>
        </p:spPr>
        <p:txBody>
          <a:bodyPr/>
          <a:lstStyle/>
          <a:p>
            <a:pPr>
              <a:buFont typeface="Arial" panose="020B0604020202020204" pitchFamily="34" charset="0"/>
              <a:buChar char="•"/>
            </a:pPr>
            <a:r>
              <a:rPr lang="en-US" dirty="0" smtClean="0"/>
              <a:t>In this assignment, we need to identify and do analysis of the problems faced by a loan lender from a bank as we need to take out those factors causing defaulters of repayment of loans through following datasets name:-</a:t>
            </a:r>
          </a:p>
          <a:p>
            <a:pPr>
              <a:buFont typeface="+mj-lt"/>
              <a:buAutoNum type="arabicPeriod"/>
            </a:pPr>
            <a:r>
              <a:rPr lang="en-US" dirty="0" smtClean="0"/>
              <a:t>Application_data.csv</a:t>
            </a:r>
          </a:p>
          <a:p>
            <a:pPr>
              <a:buFont typeface="+mj-lt"/>
              <a:buAutoNum type="arabicPeriod"/>
            </a:pPr>
            <a:r>
              <a:rPr lang="en-US" dirty="0" smtClean="0"/>
              <a:t>Previous_application.csv</a:t>
            </a:r>
          </a:p>
          <a:p>
            <a:pPr marL="0" indent="0">
              <a:buNone/>
            </a:pPr>
            <a:endParaRPr lang="en-US" dirty="0" smtClean="0"/>
          </a:p>
          <a:p>
            <a:pPr marL="0" indent="0">
              <a:buNone/>
            </a:pPr>
            <a:r>
              <a:rPr lang="en-US" dirty="0" smtClean="0"/>
              <a:t>We have analyzed these two datasets to find out such factors affecting clients for repayment of loans and also for those who applied loan for first time.</a:t>
            </a:r>
            <a:endParaRPr lang="en-IN" dirty="0"/>
          </a:p>
        </p:txBody>
      </p:sp>
    </p:spTree>
    <p:extLst>
      <p:ext uri="{BB962C8B-B14F-4D97-AF65-F5344CB8AC3E}">
        <p14:creationId xmlns:p14="http://schemas.microsoft.com/office/powerpoint/2010/main" val="19396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Processing</a:t>
            </a:r>
            <a:endParaRPr lang="en-IN" dirty="0"/>
          </a:p>
        </p:txBody>
      </p:sp>
      <p:sp>
        <p:nvSpPr>
          <p:cNvPr id="3" name="Content Placeholder 2"/>
          <p:cNvSpPr>
            <a:spLocks noGrp="1"/>
          </p:cNvSpPr>
          <p:nvPr>
            <p:ph idx="1"/>
          </p:nvPr>
        </p:nvSpPr>
        <p:spPr>
          <a:xfrm>
            <a:off x="677334" y="1698171"/>
            <a:ext cx="8596668" cy="4343191"/>
          </a:xfrm>
        </p:spPr>
        <p:txBody>
          <a:bodyPr/>
          <a:lstStyle/>
          <a:p>
            <a:r>
              <a:rPr lang="en-US" dirty="0" smtClean="0"/>
              <a:t>First we analyzed the “Application_data.csv” by going through following steps:-</a:t>
            </a:r>
          </a:p>
          <a:p>
            <a:r>
              <a:rPr lang="en-US" dirty="0" smtClean="0"/>
              <a:t>We get to know the size and shape of the dataset is to be </a:t>
            </a:r>
          </a:p>
          <a:p>
            <a:pPr>
              <a:buFont typeface="+mj-lt"/>
              <a:buAutoNum type="arabicPeriod"/>
            </a:pPr>
            <a:r>
              <a:rPr lang="en-US" u="sng" dirty="0" smtClean="0"/>
              <a:t>Cleaning the data having null values:</a:t>
            </a:r>
          </a:p>
          <a:p>
            <a:pPr marL="0" indent="0">
              <a:buNone/>
            </a:pPr>
            <a:r>
              <a:rPr lang="en-US" dirty="0" smtClean="0"/>
              <a:t> First we started looking for info like number of columns and rows </a:t>
            </a:r>
          </a:p>
          <a:p>
            <a:pPr marL="0" indent="0">
              <a:buNone/>
            </a:pPr>
            <a:r>
              <a:rPr lang="en-US" dirty="0" smtClean="0"/>
              <a:t>Then from those columns we took some columns looks quite promising </a:t>
            </a:r>
            <a:r>
              <a:rPr lang="en-US" dirty="0" err="1" smtClean="0"/>
              <a:t>ot</a:t>
            </a:r>
            <a:r>
              <a:rPr lang="en-US" dirty="0" smtClean="0"/>
              <a:t> give us factors for what we doing analysis and putted them in a list</a:t>
            </a:r>
            <a:r>
              <a:rPr lang="en-US" dirty="0"/>
              <a:t> </a:t>
            </a:r>
            <a:r>
              <a:rPr lang="en-US" dirty="0" smtClean="0"/>
              <a:t>then we found the null values in each column using sum command and then we add them to series before changing them into percentage.</a:t>
            </a:r>
          </a:p>
          <a:p>
            <a:pPr marL="0" indent="0">
              <a:buNone/>
            </a:pPr>
            <a:endParaRPr lang="en-IN" dirty="0"/>
          </a:p>
        </p:txBody>
      </p:sp>
      <p:pic>
        <p:nvPicPr>
          <p:cNvPr id="4" name="Picture 3"/>
          <p:cNvPicPr>
            <a:picLocks noChangeAspect="1"/>
          </p:cNvPicPr>
          <p:nvPr/>
        </p:nvPicPr>
        <p:blipFill>
          <a:blip r:embed="rId2"/>
          <a:stretch>
            <a:fillRect/>
          </a:stretch>
        </p:blipFill>
        <p:spPr>
          <a:xfrm>
            <a:off x="2594990" y="4882737"/>
            <a:ext cx="4328552" cy="1317765"/>
          </a:xfrm>
          <a:prstGeom prst="rect">
            <a:avLst/>
          </a:prstGeom>
        </p:spPr>
      </p:pic>
    </p:spTree>
    <p:extLst>
      <p:ext uri="{BB962C8B-B14F-4D97-AF65-F5344CB8AC3E}">
        <p14:creationId xmlns:p14="http://schemas.microsoft.com/office/powerpoint/2010/main" val="55525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235786" cy="69669"/>
          </a:xfrm>
        </p:spPr>
        <p:txBody>
          <a:bodyPr>
            <a:normAutofit fontScale="90000"/>
          </a:bodyPr>
          <a:lstStyle/>
          <a:p>
            <a:endParaRPr lang="en-IN" dirty="0"/>
          </a:p>
        </p:txBody>
      </p:sp>
      <p:sp>
        <p:nvSpPr>
          <p:cNvPr id="3" name="Content Placeholder 2"/>
          <p:cNvSpPr>
            <a:spLocks noGrp="1"/>
          </p:cNvSpPr>
          <p:nvPr>
            <p:ph idx="1"/>
          </p:nvPr>
        </p:nvSpPr>
        <p:spPr>
          <a:xfrm>
            <a:off x="572831" y="1202647"/>
            <a:ext cx="8596668" cy="3880773"/>
          </a:xfrm>
        </p:spPr>
        <p:txBody>
          <a:bodyPr/>
          <a:lstStyle/>
          <a:p>
            <a:pPr marL="0" indent="0">
              <a:buNone/>
            </a:pPr>
            <a:r>
              <a:rPr lang="en-US" dirty="0" smtClean="0"/>
              <a:t>2. </a:t>
            </a:r>
            <a:r>
              <a:rPr lang="en-US" u="sng" dirty="0" smtClean="0"/>
              <a:t>Removing/Dropping/fixing columns having more than 20% null values</a:t>
            </a:r>
          </a:p>
          <a:p>
            <a:pPr marL="0" indent="0">
              <a:buNone/>
            </a:pPr>
            <a:r>
              <a:rPr lang="en-US" dirty="0" smtClean="0"/>
              <a:t>We putted all data of null percentage in a way that more than 20% of null values of column get drop in analysis. Thereby, now we have 35 columns left with negligible/no null values.</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1104055" y="2690273"/>
            <a:ext cx="7097107" cy="2221361"/>
          </a:xfrm>
          <a:prstGeom prst="rect">
            <a:avLst/>
          </a:prstGeom>
          <a:ln>
            <a:solidFill>
              <a:schemeClr val="tx1"/>
            </a:solidFill>
          </a:ln>
        </p:spPr>
      </p:pic>
    </p:spTree>
    <p:extLst>
      <p:ext uri="{BB962C8B-B14F-4D97-AF65-F5344CB8AC3E}">
        <p14:creationId xmlns:p14="http://schemas.microsoft.com/office/powerpoint/2010/main" val="301947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640" y="148045"/>
            <a:ext cx="6201470" cy="217715"/>
          </a:xfrm>
        </p:spPr>
        <p:txBody>
          <a:bodyPr>
            <a:normAutofit fontScale="90000"/>
          </a:bodyPr>
          <a:lstStyle/>
          <a:p>
            <a:endParaRPr lang="en-IN"/>
          </a:p>
        </p:txBody>
      </p:sp>
      <p:sp>
        <p:nvSpPr>
          <p:cNvPr id="3" name="Content Placeholder 2"/>
          <p:cNvSpPr>
            <a:spLocks noGrp="1"/>
          </p:cNvSpPr>
          <p:nvPr>
            <p:ph idx="1"/>
          </p:nvPr>
        </p:nvSpPr>
        <p:spPr>
          <a:xfrm>
            <a:off x="546706" y="793344"/>
            <a:ext cx="8596668" cy="5494245"/>
          </a:xfrm>
        </p:spPr>
        <p:txBody>
          <a:bodyPr/>
          <a:lstStyle/>
          <a:p>
            <a:r>
              <a:rPr lang="en-US" dirty="0" smtClean="0"/>
              <a:t>After we done dropping columns there are also few null values in some columns to fix that we took mean/median/mode </a:t>
            </a:r>
            <a:r>
              <a:rPr lang="en-US" dirty="0"/>
              <a:t>accordingly for NAME_TYPE_SUITE, AMT_GOODS_PRICE, EXT_SOURCE_2, AMT_ANNUITY and </a:t>
            </a:r>
            <a:r>
              <a:rPr lang="en-US" dirty="0" smtClean="0"/>
              <a:t>DAYS_LAST_PHONE_CHANGE. After fixing columns we have now data with no null values. Hence, the columns are fixed.</a:t>
            </a:r>
          </a:p>
          <a:p>
            <a:endParaRPr lang="en-IN" dirty="0"/>
          </a:p>
        </p:txBody>
      </p:sp>
      <p:pic>
        <p:nvPicPr>
          <p:cNvPr id="4" name="Picture 3"/>
          <p:cNvPicPr>
            <a:picLocks noChangeAspect="1"/>
          </p:cNvPicPr>
          <p:nvPr/>
        </p:nvPicPr>
        <p:blipFill rotWithShape="1">
          <a:blip r:embed="rId2"/>
          <a:srcRect b="3568"/>
          <a:stretch/>
        </p:blipFill>
        <p:spPr>
          <a:xfrm>
            <a:off x="677764" y="2503579"/>
            <a:ext cx="8395942" cy="2643187"/>
          </a:xfrm>
          <a:prstGeom prst="rect">
            <a:avLst/>
          </a:prstGeom>
        </p:spPr>
      </p:pic>
    </p:spTree>
    <p:extLst>
      <p:ext uri="{BB962C8B-B14F-4D97-AF65-F5344CB8AC3E}">
        <p14:creationId xmlns:p14="http://schemas.microsoft.com/office/powerpoint/2010/main" val="65477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pPr algn="ctr"/>
            <a:r>
              <a:rPr lang="en-US" dirty="0" smtClean="0">
                <a:solidFill>
                  <a:schemeClr val="accent1">
                    <a:lumMod val="75000"/>
                  </a:schemeClr>
                </a:solidFill>
              </a:rPr>
              <a:t>Outliers check</a:t>
            </a:r>
            <a:endParaRPr lang="en-IN" dirty="0">
              <a:solidFill>
                <a:schemeClr val="accent1">
                  <a:lumMod val="75000"/>
                </a:schemeClr>
              </a:solidFill>
            </a:endParaRPr>
          </a:p>
        </p:txBody>
      </p:sp>
      <p:sp>
        <p:nvSpPr>
          <p:cNvPr id="3" name="Content Placeholder 2"/>
          <p:cNvSpPr>
            <a:spLocks noGrp="1"/>
          </p:cNvSpPr>
          <p:nvPr>
            <p:ph idx="1"/>
          </p:nvPr>
        </p:nvSpPr>
        <p:spPr>
          <a:xfrm>
            <a:off x="677334" y="1375955"/>
            <a:ext cx="8596668" cy="4552196"/>
          </a:xfrm>
        </p:spPr>
        <p:txBody>
          <a:bodyPr/>
          <a:lstStyle/>
          <a:p>
            <a:r>
              <a:rPr lang="en-US" dirty="0" smtClean="0"/>
              <a:t>Generally an outlier </a:t>
            </a:r>
            <a:r>
              <a:rPr lang="en-US" dirty="0"/>
              <a:t>is a value in the </a:t>
            </a:r>
            <a:r>
              <a:rPr lang="en-US" dirty="0" smtClean="0"/>
              <a:t>dataset </a:t>
            </a:r>
            <a:r>
              <a:rPr lang="en-US" dirty="0"/>
              <a:t>that is extremely distinct from most of the other </a:t>
            </a:r>
            <a:r>
              <a:rPr lang="en-US" dirty="0" smtClean="0"/>
              <a:t>values and in this dataset after plotting several </a:t>
            </a:r>
            <a:r>
              <a:rPr lang="en-US" dirty="0" err="1" smtClean="0"/>
              <a:t>distplots</a:t>
            </a:r>
            <a:r>
              <a:rPr lang="en-US" dirty="0" smtClean="0"/>
              <a:t> we can see some outliers and values that are not supposed to be there.</a:t>
            </a:r>
          </a:p>
          <a:p>
            <a:r>
              <a:rPr lang="en-US" dirty="0" smtClean="0"/>
              <a:t>On the below we can see there’s huge differences between values in target, days employed and Amount of income in total. These are outliers these can be fixed either by taking them to separate column or we can make separate data for higher values or lower values.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260" y="3671319"/>
            <a:ext cx="3736816" cy="27341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39" y="3841687"/>
            <a:ext cx="3242520" cy="2343891"/>
          </a:xfrm>
          <a:prstGeom prst="rect">
            <a:avLst/>
          </a:prstGeom>
        </p:spPr>
      </p:pic>
      <p:pic>
        <p:nvPicPr>
          <p:cNvPr id="7" name="Picture 6"/>
          <p:cNvPicPr>
            <a:picLocks noChangeAspect="1"/>
          </p:cNvPicPr>
          <p:nvPr/>
        </p:nvPicPr>
        <p:blipFill>
          <a:blip r:embed="rId4"/>
          <a:stretch>
            <a:fillRect/>
          </a:stretch>
        </p:blipFill>
        <p:spPr>
          <a:xfrm>
            <a:off x="6566431" y="3754326"/>
            <a:ext cx="3605180" cy="2655991"/>
          </a:xfrm>
          <a:prstGeom prst="rect">
            <a:avLst/>
          </a:prstGeom>
        </p:spPr>
      </p:pic>
    </p:spTree>
    <p:extLst>
      <p:ext uri="{BB962C8B-B14F-4D97-AF65-F5344CB8AC3E}">
        <p14:creationId xmlns:p14="http://schemas.microsoft.com/office/powerpoint/2010/main" val="407062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55" y="204158"/>
            <a:ext cx="7395512" cy="827314"/>
          </a:xfrm>
        </p:spPr>
        <p:txBody>
          <a:bodyPr/>
          <a:lstStyle/>
          <a:p>
            <a:pPr algn="ctr"/>
            <a:r>
              <a:rPr lang="en-IN" dirty="0"/>
              <a:t>UNIVARIATE ANALYSIS</a:t>
            </a:r>
          </a:p>
        </p:txBody>
      </p:sp>
      <p:sp>
        <p:nvSpPr>
          <p:cNvPr id="3" name="Content Placeholder 2"/>
          <p:cNvSpPr>
            <a:spLocks noGrp="1"/>
          </p:cNvSpPr>
          <p:nvPr>
            <p:ph idx="1"/>
          </p:nvPr>
        </p:nvSpPr>
        <p:spPr>
          <a:xfrm>
            <a:off x="319177" y="892219"/>
            <a:ext cx="10170544" cy="4740829"/>
          </a:xfrm>
        </p:spPr>
        <p:txBody>
          <a:bodyPr>
            <a:normAutofit/>
          </a:bodyPr>
          <a:lstStyle/>
          <a:p>
            <a:pPr marL="0" indent="0">
              <a:buNone/>
            </a:pPr>
            <a:r>
              <a:rPr lang="en-US" sz="1600" dirty="0" smtClean="0"/>
              <a:t>This analysis’s major </a:t>
            </a:r>
            <a:r>
              <a:rPr lang="en-US" sz="1600" dirty="0"/>
              <a:t>purpose is to </a:t>
            </a:r>
            <a:r>
              <a:rPr lang="en-US" sz="1600" dirty="0" smtClean="0"/>
              <a:t>describe the dataset here in this situation we need to find defaulters and non defaulters by analysis</a:t>
            </a:r>
            <a:endParaRPr lang="en-US" sz="1600" dirty="0"/>
          </a:p>
          <a:p>
            <a:pPr marL="0" indent="0">
              <a:buNone/>
            </a:pPr>
            <a:r>
              <a:rPr lang="en-US" sz="1600" dirty="0" smtClean="0"/>
              <a:t>In the below graph we can see there are number of defaulters but less than 50k and non defaulters are more than 90% or 2.5 lakhs. And on the second graph we can see there are more people who preferred for cash loans than revolving loans.</a:t>
            </a:r>
          </a:p>
          <a:p>
            <a:endParaRPr lang="en-US" sz="1600" dirty="0"/>
          </a:p>
          <a:p>
            <a:endParaRPr lang="en-US" sz="1600" dirty="0" smtClean="0"/>
          </a:p>
          <a:p>
            <a:endParaRPr lang="en-US" sz="1600" dirty="0"/>
          </a:p>
          <a:p>
            <a:endParaRPr lang="en-IN" sz="1600" dirty="0"/>
          </a:p>
        </p:txBody>
      </p:sp>
      <p:pic>
        <p:nvPicPr>
          <p:cNvPr id="4" name="Picture 3"/>
          <p:cNvPicPr>
            <a:picLocks noChangeAspect="1"/>
          </p:cNvPicPr>
          <p:nvPr/>
        </p:nvPicPr>
        <p:blipFill>
          <a:blip r:embed="rId2"/>
          <a:stretch>
            <a:fillRect/>
          </a:stretch>
        </p:blipFill>
        <p:spPr>
          <a:xfrm>
            <a:off x="215660" y="2731589"/>
            <a:ext cx="4686150" cy="2901459"/>
          </a:xfrm>
          <a:prstGeom prst="rect">
            <a:avLst/>
          </a:prstGeom>
        </p:spPr>
      </p:pic>
      <p:pic>
        <p:nvPicPr>
          <p:cNvPr id="5" name="Picture 4"/>
          <p:cNvPicPr>
            <a:picLocks noChangeAspect="1"/>
          </p:cNvPicPr>
          <p:nvPr/>
        </p:nvPicPr>
        <p:blipFill>
          <a:blip r:embed="rId3"/>
          <a:stretch>
            <a:fillRect/>
          </a:stretch>
        </p:blipFill>
        <p:spPr>
          <a:xfrm>
            <a:off x="5126097" y="2731589"/>
            <a:ext cx="4169124" cy="2636797"/>
          </a:xfrm>
          <a:prstGeom prst="rect">
            <a:avLst/>
          </a:prstGeom>
        </p:spPr>
      </p:pic>
    </p:spTree>
    <p:extLst>
      <p:ext uri="{BB962C8B-B14F-4D97-AF65-F5344CB8AC3E}">
        <p14:creationId xmlns:p14="http://schemas.microsoft.com/office/powerpoint/2010/main" val="20898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2" y="1201783"/>
            <a:ext cx="9779726" cy="5521234"/>
          </a:xfrm>
        </p:spPr>
        <p:txBody>
          <a:bodyPr/>
          <a:lstStyle/>
          <a:p>
            <a:pPr marL="0" indent="0">
              <a:buNone/>
            </a:pPr>
            <a:r>
              <a:rPr lang="en-US" dirty="0" smtClean="0"/>
              <a:t>As we can </a:t>
            </a:r>
            <a:r>
              <a:rPr lang="en-US" dirty="0"/>
              <a:t>see that, the </a:t>
            </a:r>
            <a:r>
              <a:rPr lang="en-US" dirty="0" smtClean="0"/>
              <a:t>client </a:t>
            </a:r>
            <a:r>
              <a:rPr lang="en-US" dirty="0"/>
              <a:t>who don't own the car but repaid debts on time while </a:t>
            </a:r>
            <a:r>
              <a:rPr lang="en-US" dirty="0" smtClean="0"/>
              <a:t>other approx. </a:t>
            </a:r>
            <a:r>
              <a:rPr lang="en-US" dirty="0"/>
              <a:t>1 lakh people having car </a:t>
            </a:r>
            <a:r>
              <a:rPr lang="en-US" dirty="0" smtClean="0"/>
              <a:t>having </a:t>
            </a:r>
            <a:r>
              <a:rPr lang="en-US" dirty="0"/>
              <a:t>difficulties in </a:t>
            </a:r>
            <a:r>
              <a:rPr lang="en-US" dirty="0" smtClean="0"/>
              <a:t>repayment and </a:t>
            </a:r>
            <a:r>
              <a:rPr lang="en-US" dirty="0"/>
              <a:t>on other we can see that the client that owns a house or flat pays the debt on time while client having no houses are defaulters</a:t>
            </a:r>
            <a:endParaRPr lang="en-US" dirty="0" smtClean="0"/>
          </a:p>
        </p:txBody>
      </p:sp>
      <p:pic>
        <p:nvPicPr>
          <p:cNvPr id="4" name="Picture 3"/>
          <p:cNvPicPr>
            <a:picLocks noChangeAspect="1"/>
          </p:cNvPicPr>
          <p:nvPr/>
        </p:nvPicPr>
        <p:blipFill>
          <a:blip r:embed="rId2"/>
          <a:stretch>
            <a:fillRect/>
          </a:stretch>
        </p:blipFill>
        <p:spPr>
          <a:xfrm>
            <a:off x="464739" y="2766618"/>
            <a:ext cx="3957209" cy="2778355"/>
          </a:xfrm>
          <a:prstGeom prst="rect">
            <a:avLst/>
          </a:prstGeom>
        </p:spPr>
      </p:pic>
      <p:pic>
        <p:nvPicPr>
          <p:cNvPr id="5" name="Picture 4"/>
          <p:cNvPicPr>
            <a:picLocks noChangeAspect="1"/>
          </p:cNvPicPr>
          <p:nvPr/>
        </p:nvPicPr>
        <p:blipFill>
          <a:blip r:embed="rId3"/>
          <a:stretch>
            <a:fillRect/>
          </a:stretch>
        </p:blipFill>
        <p:spPr>
          <a:xfrm>
            <a:off x="4811683" y="2766618"/>
            <a:ext cx="3885558" cy="2778355"/>
          </a:xfrm>
          <a:prstGeom prst="rect">
            <a:avLst/>
          </a:prstGeom>
        </p:spPr>
      </p:pic>
    </p:spTree>
    <p:extLst>
      <p:ext uri="{BB962C8B-B14F-4D97-AF65-F5344CB8AC3E}">
        <p14:creationId xmlns:p14="http://schemas.microsoft.com/office/powerpoint/2010/main" val="11117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BIVARIATE ANALYSIS</a:t>
            </a:r>
          </a:p>
        </p:txBody>
      </p:sp>
      <p:pic>
        <p:nvPicPr>
          <p:cNvPr id="6" name="Content Placeholder 5"/>
          <p:cNvPicPr>
            <a:picLocks noGrp="1" noChangeAspect="1"/>
          </p:cNvPicPr>
          <p:nvPr>
            <p:ph sz="half" idx="1"/>
          </p:nvPr>
        </p:nvPicPr>
        <p:blipFill>
          <a:blip r:embed="rId2"/>
          <a:stretch>
            <a:fillRect/>
          </a:stretch>
        </p:blipFill>
        <p:spPr>
          <a:xfrm>
            <a:off x="215386" y="3362141"/>
            <a:ext cx="4549745" cy="3031810"/>
          </a:xfrm>
          <a:prstGeom prst="rect">
            <a:avLst/>
          </a:prstGeom>
        </p:spPr>
      </p:pic>
      <p:sp>
        <p:nvSpPr>
          <p:cNvPr id="10" name="Content Placeholder 9"/>
          <p:cNvSpPr>
            <a:spLocks noGrp="1"/>
          </p:cNvSpPr>
          <p:nvPr>
            <p:ph sz="half" idx="2"/>
          </p:nvPr>
        </p:nvSpPr>
        <p:spPr>
          <a:xfrm>
            <a:off x="461553" y="1159105"/>
            <a:ext cx="9457509" cy="2219822"/>
          </a:xfrm>
        </p:spPr>
        <p:txBody>
          <a:bodyPr/>
          <a:lstStyle/>
          <a:p>
            <a:pPr marL="0" indent="0">
              <a:buNone/>
            </a:pPr>
            <a:r>
              <a:rPr lang="en-US" dirty="0"/>
              <a:t>Bivariate analysis is one of the statistical analysis where two variables are </a:t>
            </a:r>
            <a:r>
              <a:rPr lang="en-US" dirty="0" smtClean="0"/>
              <a:t>observed and here in this dataset below we made two graphs showing some defaulters and interactions between data’s first in amount of goods prices vs amount credited and other are name of income type vs regional population of relatives.</a:t>
            </a:r>
            <a:endParaRPr lang="en-IN" dirty="0"/>
          </a:p>
        </p:txBody>
      </p:sp>
      <p:pic>
        <p:nvPicPr>
          <p:cNvPr id="8" name="Picture 7"/>
          <p:cNvPicPr>
            <a:picLocks noChangeAspect="1"/>
          </p:cNvPicPr>
          <p:nvPr/>
        </p:nvPicPr>
        <p:blipFill>
          <a:blip r:embed="rId3"/>
          <a:stretch>
            <a:fillRect/>
          </a:stretch>
        </p:blipFill>
        <p:spPr>
          <a:xfrm>
            <a:off x="4765130" y="3362140"/>
            <a:ext cx="5075555" cy="3075652"/>
          </a:xfrm>
          <a:prstGeom prst="rect">
            <a:avLst/>
          </a:prstGeom>
        </p:spPr>
      </p:pic>
    </p:spTree>
    <p:extLst>
      <p:ext uri="{BB962C8B-B14F-4D97-AF65-F5344CB8AC3E}">
        <p14:creationId xmlns:p14="http://schemas.microsoft.com/office/powerpoint/2010/main" val="441718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1372</TotalTime>
  <Words>610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CREDIT EDA ASSIGNMENT</vt:lpstr>
      <vt:lpstr>INTRODUCTION</vt:lpstr>
      <vt:lpstr>Data Processing</vt:lpstr>
      <vt:lpstr>PowerPoint Presentation</vt:lpstr>
      <vt:lpstr>PowerPoint Presentation</vt:lpstr>
      <vt:lpstr>Outliers check</vt:lpstr>
      <vt:lpstr>UNIVARIATE ANALYSIS</vt:lpstr>
      <vt:lpstr>PowerPoint Presentation</vt:lpstr>
      <vt:lpstr>BIVARIATE 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Microsoft account</dc:creator>
  <cp:lastModifiedBy>Microsoft account</cp:lastModifiedBy>
  <cp:revision>20</cp:revision>
  <dcterms:created xsi:type="dcterms:W3CDTF">2023-03-02T19:59:20Z</dcterms:created>
  <dcterms:modified xsi:type="dcterms:W3CDTF">2023-03-04T19:33:11Z</dcterms:modified>
</cp:coreProperties>
</file>