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7"/>
  </p:notesMasterIdLst>
  <p:sldIdLst>
    <p:sldId id="301" r:id="rId5"/>
    <p:sldId id="303" r:id="rId6"/>
    <p:sldId id="304" r:id="rId7"/>
    <p:sldId id="305" r:id="rId8"/>
    <p:sldId id="307" r:id="rId9"/>
    <p:sldId id="308" r:id="rId10"/>
    <p:sldId id="309" r:id="rId11"/>
    <p:sldId id="310" r:id="rId12"/>
    <p:sldId id="311" r:id="rId13"/>
    <p:sldId id="323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5" r:id="rId24"/>
    <p:sldId id="324" r:id="rId25"/>
    <p:sldId id="327" r:id="rId26"/>
    <p:sldId id="326" r:id="rId27"/>
    <p:sldId id="328" r:id="rId28"/>
    <p:sldId id="329" r:id="rId29"/>
    <p:sldId id="330" r:id="rId30"/>
    <p:sldId id="331" r:id="rId31"/>
    <p:sldId id="334" r:id="rId32"/>
    <p:sldId id="332" r:id="rId33"/>
    <p:sldId id="336" r:id="rId34"/>
    <p:sldId id="337" r:id="rId35"/>
    <p:sldId id="33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8956C1-C82F-44AA-A045-344C5EDC2955}" v="1" dt="2022-10-12T19:27:08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28618E-FC54-4459-9D07-E7D39B0E13BE}" type="doc">
      <dgm:prSet loTypeId="urn:microsoft.com/office/officeart/2005/8/layout/balance1" loCatId="relationship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CH"/>
        </a:p>
      </dgm:t>
    </dgm:pt>
    <dgm:pt modelId="{7AEA79EE-6A60-411B-A924-8228FE4D1F18}">
      <dgm:prSet phldrT="[Text]"/>
      <dgm:spPr/>
      <dgm:t>
        <a:bodyPr/>
        <a:lstStyle/>
        <a:p>
          <a:r>
            <a:rPr lang="en-US" dirty="0"/>
            <a:t>no entities</a:t>
          </a:r>
          <a:endParaRPr lang="en-CH" dirty="0"/>
        </a:p>
      </dgm:t>
    </dgm:pt>
    <dgm:pt modelId="{D0C071B5-66DA-4214-BDE7-04171539BD80}" type="parTrans" cxnId="{275D5973-0BA2-40E0-B2DF-02E4DF189848}">
      <dgm:prSet/>
      <dgm:spPr/>
      <dgm:t>
        <a:bodyPr/>
        <a:lstStyle/>
        <a:p>
          <a:endParaRPr lang="en-CH"/>
        </a:p>
      </dgm:t>
    </dgm:pt>
    <dgm:pt modelId="{DA7B53F2-25DC-4AA5-A2F0-94F634FE6864}" type="sibTrans" cxnId="{275D5973-0BA2-40E0-B2DF-02E4DF189848}">
      <dgm:prSet/>
      <dgm:spPr/>
      <dgm:t>
        <a:bodyPr/>
        <a:lstStyle/>
        <a:p>
          <a:endParaRPr lang="en-CH"/>
        </a:p>
      </dgm:t>
    </dgm:pt>
    <dgm:pt modelId="{BCB735C1-54FF-48FC-A582-92706BC19B5A}">
      <dgm:prSet phldrT="[Text]"/>
      <dgm:spPr/>
      <dgm:t>
        <a:bodyPr/>
        <a:lstStyle/>
        <a:p>
          <a:r>
            <a:rPr lang="en-US" dirty="0"/>
            <a:t>..</a:t>
          </a:r>
          <a:endParaRPr lang="en-CH" dirty="0"/>
        </a:p>
      </dgm:t>
    </dgm:pt>
    <dgm:pt modelId="{D37544EE-A3FA-42A4-ABC7-BCE84A7B630C}" type="parTrans" cxnId="{10EB8EAD-B9F5-493F-B208-8AE2E61C5D6E}">
      <dgm:prSet/>
      <dgm:spPr/>
      <dgm:t>
        <a:bodyPr/>
        <a:lstStyle/>
        <a:p>
          <a:endParaRPr lang="en-CH"/>
        </a:p>
      </dgm:t>
    </dgm:pt>
    <dgm:pt modelId="{2FAE63DE-42E9-4163-A5DC-65388F7354F4}" type="sibTrans" cxnId="{10EB8EAD-B9F5-493F-B208-8AE2E61C5D6E}">
      <dgm:prSet/>
      <dgm:spPr/>
      <dgm:t>
        <a:bodyPr/>
        <a:lstStyle/>
        <a:p>
          <a:endParaRPr lang="en-CH"/>
        </a:p>
      </dgm:t>
    </dgm:pt>
    <dgm:pt modelId="{2E776937-390F-4400-A0E6-B366196CB5E5}">
      <dgm:prSet phldrT="[Text]"/>
      <dgm:spPr/>
      <dgm:t>
        <a:bodyPr/>
        <a:lstStyle/>
        <a:p>
          <a:r>
            <a:rPr lang="en-US" dirty="0"/>
            <a:t>Specific vocabulary</a:t>
          </a:r>
          <a:endParaRPr lang="en-CH" dirty="0"/>
        </a:p>
      </dgm:t>
    </dgm:pt>
    <dgm:pt modelId="{413B3ECC-D2C7-4EFB-B481-F547B75FED64}" type="parTrans" cxnId="{A373AC63-7A62-4FCD-98AD-1EF1DBE62A6C}">
      <dgm:prSet/>
      <dgm:spPr/>
      <dgm:t>
        <a:bodyPr/>
        <a:lstStyle/>
        <a:p>
          <a:endParaRPr lang="en-CH"/>
        </a:p>
      </dgm:t>
    </dgm:pt>
    <dgm:pt modelId="{9BA106AB-E4F1-4262-A376-E9DE691E0C30}" type="sibTrans" cxnId="{A373AC63-7A62-4FCD-98AD-1EF1DBE62A6C}">
      <dgm:prSet/>
      <dgm:spPr/>
      <dgm:t>
        <a:bodyPr/>
        <a:lstStyle/>
        <a:p>
          <a:endParaRPr lang="en-CH"/>
        </a:p>
      </dgm:t>
    </dgm:pt>
    <dgm:pt modelId="{67A4D810-A6B6-47B6-91F6-4C5014B6FFFA}">
      <dgm:prSet phldrT="[Text]"/>
      <dgm:spPr/>
      <dgm:t>
        <a:bodyPr/>
        <a:lstStyle/>
        <a:p>
          <a:r>
            <a:rPr lang="en-US" dirty="0"/>
            <a:t>unseen relations</a:t>
          </a:r>
          <a:endParaRPr lang="en-CH" dirty="0"/>
        </a:p>
      </dgm:t>
    </dgm:pt>
    <dgm:pt modelId="{41FB8E77-9F59-4D66-B5F9-6201AD2A47A5}" type="parTrans" cxnId="{5803F520-259F-457B-9EE5-ADE326766F66}">
      <dgm:prSet/>
      <dgm:spPr/>
      <dgm:t>
        <a:bodyPr/>
        <a:lstStyle/>
        <a:p>
          <a:endParaRPr lang="en-CH"/>
        </a:p>
      </dgm:t>
    </dgm:pt>
    <dgm:pt modelId="{5420134F-4435-449D-A142-AE07C5BB1BC4}" type="sibTrans" cxnId="{5803F520-259F-457B-9EE5-ADE326766F66}">
      <dgm:prSet/>
      <dgm:spPr/>
      <dgm:t>
        <a:bodyPr/>
        <a:lstStyle/>
        <a:p>
          <a:endParaRPr lang="en-CH"/>
        </a:p>
      </dgm:t>
    </dgm:pt>
    <dgm:pt modelId="{9743C5D8-03D2-4F4B-A42F-3E52F2C87E47}">
      <dgm:prSet phldrT="[Text]"/>
      <dgm:spPr/>
      <dgm:t>
        <a:bodyPr/>
        <a:lstStyle/>
        <a:p>
          <a:r>
            <a:rPr lang="en-US" dirty="0"/>
            <a:t>..</a:t>
          </a:r>
          <a:endParaRPr lang="en-CH" dirty="0"/>
        </a:p>
      </dgm:t>
    </dgm:pt>
    <dgm:pt modelId="{880DE8E9-9AAE-40D3-9C85-DE1FA65387E7}" type="parTrans" cxnId="{248C3109-7C24-4BF9-8D20-B159F4CD2532}">
      <dgm:prSet/>
      <dgm:spPr/>
      <dgm:t>
        <a:bodyPr/>
        <a:lstStyle/>
        <a:p>
          <a:endParaRPr lang="en-CH"/>
        </a:p>
      </dgm:t>
    </dgm:pt>
    <dgm:pt modelId="{430F1D5C-7133-4077-BDA9-65461D57E40F}" type="sibTrans" cxnId="{248C3109-7C24-4BF9-8D20-B159F4CD2532}">
      <dgm:prSet/>
      <dgm:spPr/>
      <dgm:t>
        <a:bodyPr/>
        <a:lstStyle/>
        <a:p>
          <a:endParaRPr lang="en-CH"/>
        </a:p>
      </dgm:t>
    </dgm:pt>
    <dgm:pt modelId="{56949986-35E7-46DB-B05A-C245A654A898}">
      <dgm:prSet phldrT="[Text]"/>
      <dgm:spPr/>
      <dgm:t>
        <a:bodyPr/>
        <a:lstStyle/>
        <a:p>
          <a:r>
            <a:rPr lang="en-US" dirty="0"/>
            <a:t>..</a:t>
          </a:r>
          <a:endParaRPr lang="en-CH" dirty="0"/>
        </a:p>
      </dgm:t>
    </dgm:pt>
    <dgm:pt modelId="{6A78E96B-691D-4F8D-9B71-EFF55DED0248}" type="parTrans" cxnId="{2141D5FF-612F-485B-9982-72A56DF44AE6}">
      <dgm:prSet/>
      <dgm:spPr/>
      <dgm:t>
        <a:bodyPr/>
        <a:lstStyle/>
        <a:p>
          <a:endParaRPr lang="en-CH"/>
        </a:p>
      </dgm:t>
    </dgm:pt>
    <dgm:pt modelId="{4156EB9D-5517-4B0F-96C3-F44B6C9C99FA}" type="sibTrans" cxnId="{2141D5FF-612F-485B-9982-72A56DF44AE6}">
      <dgm:prSet/>
      <dgm:spPr/>
      <dgm:t>
        <a:bodyPr/>
        <a:lstStyle/>
        <a:p>
          <a:endParaRPr lang="en-CH"/>
        </a:p>
      </dgm:t>
    </dgm:pt>
    <dgm:pt modelId="{0579CEE1-5218-42BA-BE44-42A5931BAD28}">
      <dgm:prSet phldrT="[Text]"/>
      <dgm:spPr/>
      <dgm:t>
        <a:bodyPr/>
        <a:lstStyle/>
        <a:p>
          <a:r>
            <a:rPr lang="en-US" dirty="0"/>
            <a:t>..</a:t>
          </a:r>
          <a:endParaRPr lang="en-CH" dirty="0"/>
        </a:p>
      </dgm:t>
    </dgm:pt>
    <dgm:pt modelId="{EE964EAB-6D0E-4859-843D-5A703E893AB3}" type="parTrans" cxnId="{152C5AED-5849-4EE8-8D13-ACB2CA5DA7DD}">
      <dgm:prSet/>
      <dgm:spPr/>
      <dgm:t>
        <a:bodyPr/>
        <a:lstStyle/>
        <a:p>
          <a:endParaRPr lang="en-CH"/>
        </a:p>
      </dgm:t>
    </dgm:pt>
    <dgm:pt modelId="{02783DB2-4F61-441F-8A8D-7739B18C205C}" type="sibTrans" cxnId="{152C5AED-5849-4EE8-8D13-ACB2CA5DA7DD}">
      <dgm:prSet/>
      <dgm:spPr/>
      <dgm:t>
        <a:bodyPr/>
        <a:lstStyle/>
        <a:p>
          <a:endParaRPr lang="en-CH"/>
        </a:p>
      </dgm:t>
    </dgm:pt>
    <dgm:pt modelId="{32EEE5A5-839A-4B9E-8DE7-0DBB1515A05C}" type="pres">
      <dgm:prSet presAssocID="{B628618E-FC54-4459-9D07-E7D39B0E13BE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76B6B6C3-D32C-4751-8AB2-DA7611D6E31F}" type="pres">
      <dgm:prSet presAssocID="{B628618E-FC54-4459-9D07-E7D39B0E13BE}" presName="dummyMaxCanvas" presStyleCnt="0"/>
      <dgm:spPr/>
    </dgm:pt>
    <dgm:pt modelId="{35C2454D-02EF-44CA-9D4A-B5DB4D30E2BB}" type="pres">
      <dgm:prSet presAssocID="{B628618E-FC54-4459-9D07-E7D39B0E13BE}" presName="parentComposite" presStyleCnt="0"/>
      <dgm:spPr/>
    </dgm:pt>
    <dgm:pt modelId="{CF3BCEF9-8D32-4435-8E91-00B5493242F2}" type="pres">
      <dgm:prSet presAssocID="{B628618E-FC54-4459-9D07-E7D39B0E13BE}" presName="parent1" presStyleLbl="alignAccFollowNode1" presStyleIdx="0" presStyleCnt="4">
        <dgm:presLayoutVars>
          <dgm:chMax val="4"/>
        </dgm:presLayoutVars>
      </dgm:prSet>
      <dgm:spPr/>
    </dgm:pt>
    <dgm:pt modelId="{67E23ABA-DB9A-4668-96DD-4F94B7882071}" type="pres">
      <dgm:prSet presAssocID="{B628618E-FC54-4459-9D07-E7D39B0E13BE}" presName="parent2" presStyleLbl="alignAccFollowNode1" presStyleIdx="1" presStyleCnt="4">
        <dgm:presLayoutVars>
          <dgm:chMax val="4"/>
        </dgm:presLayoutVars>
      </dgm:prSet>
      <dgm:spPr/>
    </dgm:pt>
    <dgm:pt modelId="{F0B2250A-4780-4301-B055-AE4033A2F573}" type="pres">
      <dgm:prSet presAssocID="{B628618E-FC54-4459-9D07-E7D39B0E13BE}" presName="childrenComposite" presStyleCnt="0"/>
      <dgm:spPr/>
    </dgm:pt>
    <dgm:pt modelId="{E7FF3507-07CC-4980-92D9-615751179852}" type="pres">
      <dgm:prSet presAssocID="{B628618E-FC54-4459-9D07-E7D39B0E13BE}" presName="dummyMaxCanvas_ChildArea" presStyleCnt="0"/>
      <dgm:spPr/>
    </dgm:pt>
    <dgm:pt modelId="{DE567A53-6CBA-4C8D-B44A-E7BCCEB4ECF8}" type="pres">
      <dgm:prSet presAssocID="{B628618E-FC54-4459-9D07-E7D39B0E13BE}" presName="fulcrum" presStyleLbl="alignAccFollowNode1" presStyleIdx="2" presStyleCnt="4"/>
      <dgm:spPr/>
    </dgm:pt>
    <dgm:pt modelId="{1E9C6350-4838-432E-AE14-4C7A5BA2A78C}" type="pres">
      <dgm:prSet presAssocID="{B628618E-FC54-4459-9D07-E7D39B0E13BE}" presName="balance_23" presStyleLbl="alignAccFollowNode1" presStyleIdx="3" presStyleCnt="4">
        <dgm:presLayoutVars>
          <dgm:bulletEnabled val="1"/>
        </dgm:presLayoutVars>
      </dgm:prSet>
      <dgm:spPr/>
    </dgm:pt>
    <dgm:pt modelId="{CEE4BB5C-221E-4A06-999B-6D9E756BE411}" type="pres">
      <dgm:prSet presAssocID="{B628618E-FC54-4459-9D07-E7D39B0E13BE}" presName="right_23_1" presStyleLbl="node1" presStyleIdx="0" presStyleCnt="5">
        <dgm:presLayoutVars>
          <dgm:bulletEnabled val="1"/>
        </dgm:presLayoutVars>
      </dgm:prSet>
      <dgm:spPr/>
    </dgm:pt>
    <dgm:pt modelId="{1226C0EA-6443-41A4-96BB-7655CBD91BFB}" type="pres">
      <dgm:prSet presAssocID="{B628618E-FC54-4459-9D07-E7D39B0E13BE}" presName="right_23_2" presStyleLbl="node1" presStyleIdx="1" presStyleCnt="5">
        <dgm:presLayoutVars>
          <dgm:bulletEnabled val="1"/>
        </dgm:presLayoutVars>
      </dgm:prSet>
      <dgm:spPr/>
    </dgm:pt>
    <dgm:pt modelId="{58AF1A5F-6025-4BC2-AF02-13D7C9AE7369}" type="pres">
      <dgm:prSet presAssocID="{B628618E-FC54-4459-9D07-E7D39B0E13BE}" presName="right_23_3" presStyleLbl="node1" presStyleIdx="2" presStyleCnt="5">
        <dgm:presLayoutVars>
          <dgm:bulletEnabled val="1"/>
        </dgm:presLayoutVars>
      </dgm:prSet>
      <dgm:spPr/>
    </dgm:pt>
    <dgm:pt modelId="{B144805A-2455-470A-BA28-FE34783F642E}" type="pres">
      <dgm:prSet presAssocID="{B628618E-FC54-4459-9D07-E7D39B0E13BE}" presName="left_23_1" presStyleLbl="node1" presStyleIdx="3" presStyleCnt="5">
        <dgm:presLayoutVars>
          <dgm:bulletEnabled val="1"/>
        </dgm:presLayoutVars>
      </dgm:prSet>
      <dgm:spPr/>
    </dgm:pt>
    <dgm:pt modelId="{D6037DF0-1A64-4F93-920F-53CD12B2AAE0}" type="pres">
      <dgm:prSet presAssocID="{B628618E-FC54-4459-9D07-E7D39B0E13BE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AF1A5502-4AF1-42BC-A7D2-3B93D8745B18}" type="presOf" srcId="{7AEA79EE-6A60-411B-A924-8228FE4D1F18}" destId="{CF3BCEF9-8D32-4435-8E91-00B5493242F2}" srcOrd="0" destOrd="0" presId="urn:microsoft.com/office/officeart/2005/8/layout/balance1"/>
    <dgm:cxn modelId="{248C3109-7C24-4BF9-8D20-B159F4CD2532}" srcId="{67A4D810-A6B6-47B6-91F6-4C5014B6FFFA}" destId="{9743C5D8-03D2-4F4B-A42F-3E52F2C87E47}" srcOrd="0" destOrd="0" parTransId="{880DE8E9-9AAE-40D3-9C85-DE1FA65387E7}" sibTransId="{430F1D5C-7133-4077-BDA9-65461D57E40F}"/>
    <dgm:cxn modelId="{BD19E40E-3E73-45AD-8890-918373A47802}" type="presOf" srcId="{BCB735C1-54FF-48FC-A582-92706BC19B5A}" destId="{B144805A-2455-470A-BA28-FE34783F642E}" srcOrd="0" destOrd="0" presId="urn:microsoft.com/office/officeart/2005/8/layout/balance1"/>
    <dgm:cxn modelId="{5803F520-259F-457B-9EE5-ADE326766F66}" srcId="{B628618E-FC54-4459-9D07-E7D39B0E13BE}" destId="{67A4D810-A6B6-47B6-91F6-4C5014B6FFFA}" srcOrd="1" destOrd="0" parTransId="{41FB8E77-9F59-4D66-B5F9-6201AD2A47A5}" sibTransId="{5420134F-4435-449D-A142-AE07C5BB1BC4}"/>
    <dgm:cxn modelId="{C39EFF26-D2DB-43BF-8EE4-C61BEFBF2563}" type="presOf" srcId="{B628618E-FC54-4459-9D07-E7D39B0E13BE}" destId="{32EEE5A5-839A-4B9E-8DE7-0DBB1515A05C}" srcOrd="0" destOrd="0" presId="urn:microsoft.com/office/officeart/2005/8/layout/balance1"/>
    <dgm:cxn modelId="{A373AC63-7A62-4FCD-98AD-1EF1DBE62A6C}" srcId="{7AEA79EE-6A60-411B-A924-8228FE4D1F18}" destId="{2E776937-390F-4400-A0E6-B366196CB5E5}" srcOrd="1" destOrd="0" parTransId="{413B3ECC-D2C7-4EFB-B481-F547B75FED64}" sibTransId="{9BA106AB-E4F1-4262-A376-E9DE691E0C30}"/>
    <dgm:cxn modelId="{5FD13671-A10D-45F5-97A4-E8D87D8B450F}" type="presOf" srcId="{9743C5D8-03D2-4F4B-A42F-3E52F2C87E47}" destId="{CEE4BB5C-221E-4A06-999B-6D9E756BE411}" srcOrd="0" destOrd="0" presId="urn:microsoft.com/office/officeart/2005/8/layout/balance1"/>
    <dgm:cxn modelId="{275D5973-0BA2-40E0-B2DF-02E4DF189848}" srcId="{B628618E-FC54-4459-9D07-E7D39B0E13BE}" destId="{7AEA79EE-6A60-411B-A924-8228FE4D1F18}" srcOrd="0" destOrd="0" parTransId="{D0C071B5-66DA-4214-BDE7-04171539BD80}" sibTransId="{DA7B53F2-25DC-4AA5-A2F0-94F634FE6864}"/>
    <dgm:cxn modelId="{500D8355-2519-47A2-96A9-C7813E77CBEC}" type="presOf" srcId="{0579CEE1-5218-42BA-BE44-42A5931BAD28}" destId="{58AF1A5F-6025-4BC2-AF02-13D7C9AE7369}" srcOrd="0" destOrd="0" presId="urn:microsoft.com/office/officeart/2005/8/layout/balance1"/>
    <dgm:cxn modelId="{1562D977-D2B5-477E-AC4E-E48B7EB865B6}" type="presOf" srcId="{2E776937-390F-4400-A0E6-B366196CB5E5}" destId="{D6037DF0-1A64-4F93-920F-53CD12B2AAE0}" srcOrd="0" destOrd="0" presId="urn:microsoft.com/office/officeart/2005/8/layout/balance1"/>
    <dgm:cxn modelId="{FC821994-A6D7-4BB5-B6C7-013492AD2A72}" type="presOf" srcId="{67A4D810-A6B6-47B6-91F6-4C5014B6FFFA}" destId="{67E23ABA-DB9A-4668-96DD-4F94B7882071}" srcOrd="0" destOrd="0" presId="urn:microsoft.com/office/officeart/2005/8/layout/balance1"/>
    <dgm:cxn modelId="{10EB8EAD-B9F5-493F-B208-8AE2E61C5D6E}" srcId="{7AEA79EE-6A60-411B-A924-8228FE4D1F18}" destId="{BCB735C1-54FF-48FC-A582-92706BC19B5A}" srcOrd="0" destOrd="0" parTransId="{D37544EE-A3FA-42A4-ABC7-BCE84A7B630C}" sibTransId="{2FAE63DE-42E9-4163-A5DC-65388F7354F4}"/>
    <dgm:cxn modelId="{7212ECC2-B46F-41EA-8A85-E5AA9E584876}" type="presOf" srcId="{56949986-35E7-46DB-B05A-C245A654A898}" destId="{1226C0EA-6443-41A4-96BB-7655CBD91BFB}" srcOrd="0" destOrd="0" presId="urn:microsoft.com/office/officeart/2005/8/layout/balance1"/>
    <dgm:cxn modelId="{152C5AED-5849-4EE8-8D13-ACB2CA5DA7DD}" srcId="{67A4D810-A6B6-47B6-91F6-4C5014B6FFFA}" destId="{0579CEE1-5218-42BA-BE44-42A5931BAD28}" srcOrd="2" destOrd="0" parTransId="{EE964EAB-6D0E-4859-843D-5A703E893AB3}" sibTransId="{02783DB2-4F61-441F-8A8D-7739B18C205C}"/>
    <dgm:cxn modelId="{2141D5FF-612F-485B-9982-72A56DF44AE6}" srcId="{67A4D810-A6B6-47B6-91F6-4C5014B6FFFA}" destId="{56949986-35E7-46DB-B05A-C245A654A898}" srcOrd="1" destOrd="0" parTransId="{6A78E96B-691D-4F8D-9B71-EFF55DED0248}" sibTransId="{4156EB9D-5517-4B0F-96C3-F44B6C9C99FA}"/>
    <dgm:cxn modelId="{A2B4E8C8-151F-4632-B81F-195F057ECA41}" type="presParOf" srcId="{32EEE5A5-839A-4B9E-8DE7-0DBB1515A05C}" destId="{76B6B6C3-D32C-4751-8AB2-DA7611D6E31F}" srcOrd="0" destOrd="0" presId="urn:microsoft.com/office/officeart/2005/8/layout/balance1"/>
    <dgm:cxn modelId="{B7985AAC-32A0-48D7-80DB-2F97B53C2E35}" type="presParOf" srcId="{32EEE5A5-839A-4B9E-8DE7-0DBB1515A05C}" destId="{35C2454D-02EF-44CA-9D4A-B5DB4D30E2BB}" srcOrd="1" destOrd="0" presId="urn:microsoft.com/office/officeart/2005/8/layout/balance1"/>
    <dgm:cxn modelId="{446B5AC3-38BD-45BB-8962-39EECB2C727A}" type="presParOf" srcId="{35C2454D-02EF-44CA-9D4A-B5DB4D30E2BB}" destId="{CF3BCEF9-8D32-4435-8E91-00B5493242F2}" srcOrd="0" destOrd="0" presId="urn:microsoft.com/office/officeart/2005/8/layout/balance1"/>
    <dgm:cxn modelId="{0150AB54-004F-4D1B-BD3E-BB3497750DC0}" type="presParOf" srcId="{35C2454D-02EF-44CA-9D4A-B5DB4D30E2BB}" destId="{67E23ABA-DB9A-4668-96DD-4F94B7882071}" srcOrd="1" destOrd="0" presId="urn:microsoft.com/office/officeart/2005/8/layout/balance1"/>
    <dgm:cxn modelId="{88519403-75B9-4271-A6EE-0135E9EF2152}" type="presParOf" srcId="{32EEE5A5-839A-4B9E-8DE7-0DBB1515A05C}" destId="{F0B2250A-4780-4301-B055-AE4033A2F573}" srcOrd="2" destOrd="0" presId="urn:microsoft.com/office/officeart/2005/8/layout/balance1"/>
    <dgm:cxn modelId="{B0E8F979-0D14-4EF4-842B-9E730F94A4CA}" type="presParOf" srcId="{F0B2250A-4780-4301-B055-AE4033A2F573}" destId="{E7FF3507-07CC-4980-92D9-615751179852}" srcOrd="0" destOrd="0" presId="urn:microsoft.com/office/officeart/2005/8/layout/balance1"/>
    <dgm:cxn modelId="{22DD92E7-5EC8-4E0E-886E-232136C3AFF9}" type="presParOf" srcId="{F0B2250A-4780-4301-B055-AE4033A2F573}" destId="{DE567A53-6CBA-4C8D-B44A-E7BCCEB4ECF8}" srcOrd="1" destOrd="0" presId="urn:microsoft.com/office/officeart/2005/8/layout/balance1"/>
    <dgm:cxn modelId="{63AEE9A4-8A9C-4471-BF41-033D5F51A1D4}" type="presParOf" srcId="{F0B2250A-4780-4301-B055-AE4033A2F573}" destId="{1E9C6350-4838-432E-AE14-4C7A5BA2A78C}" srcOrd="2" destOrd="0" presId="urn:microsoft.com/office/officeart/2005/8/layout/balance1"/>
    <dgm:cxn modelId="{CBB21244-3844-4241-A32C-3133A3399DD7}" type="presParOf" srcId="{F0B2250A-4780-4301-B055-AE4033A2F573}" destId="{CEE4BB5C-221E-4A06-999B-6D9E756BE411}" srcOrd="3" destOrd="0" presId="urn:microsoft.com/office/officeart/2005/8/layout/balance1"/>
    <dgm:cxn modelId="{91335EA6-83ED-4855-8015-BB624505703B}" type="presParOf" srcId="{F0B2250A-4780-4301-B055-AE4033A2F573}" destId="{1226C0EA-6443-41A4-96BB-7655CBD91BFB}" srcOrd="4" destOrd="0" presId="urn:microsoft.com/office/officeart/2005/8/layout/balance1"/>
    <dgm:cxn modelId="{54252606-318B-478B-BEE8-F5A808EC4C90}" type="presParOf" srcId="{F0B2250A-4780-4301-B055-AE4033A2F573}" destId="{58AF1A5F-6025-4BC2-AF02-13D7C9AE7369}" srcOrd="5" destOrd="0" presId="urn:microsoft.com/office/officeart/2005/8/layout/balance1"/>
    <dgm:cxn modelId="{E2967605-0D13-45C9-BDF8-2175DC94EB74}" type="presParOf" srcId="{F0B2250A-4780-4301-B055-AE4033A2F573}" destId="{B144805A-2455-470A-BA28-FE34783F642E}" srcOrd="6" destOrd="0" presId="urn:microsoft.com/office/officeart/2005/8/layout/balance1"/>
    <dgm:cxn modelId="{7FC4C408-6A41-48F3-8CE7-BE85299CBDB5}" type="presParOf" srcId="{F0B2250A-4780-4301-B055-AE4033A2F573}" destId="{D6037DF0-1A64-4F93-920F-53CD12B2AAE0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3BCEF9-8D32-4435-8E91-00B5493242F2}">
      <dsp:nvSpPr>
        <dsp:cNvPr id="0" name=""/>
        <dsp:cNvSpPr/>
      </dsp:nvSpPr>
      <dsp:spPr>
        <a:xfrm>
          <a:off x="1566632" y="0"/>
          <a:ext cx="1627664" cy="904257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no entities</a:t>
          </a:r>
          <a:endParaRPr lang="en-CH" sz="2500" kern="1200" dirty="0"/>
        </a:p>
      </dsp:txBody>
      <dsp:txXfrm>
        <a:off x="1593117" y="26485"/>
        <a:ext cx="1574694" cy="851287"/>
      </dsp:txXfrm>
    </dsp:sp>
    <dsp:sp modelId="{67E23ABA-DB9A-4668-96DD-4F94B7882071}">
      <dsp:nvSpPr>
        <dsp:cNvPr id="0" name=""/>
        <dsp:cNvSpPr/>
      </dsp:nvSpPr>
      <dsp:spPr>
        <a:xfrm>
          <a:off x="3917703" y="0"/>
          <a:ext cx="1627664" cy="904257"/>
        </a:xfrm>
        <a:prstGeom prst="roundRect">
          <a:avLst>
            <a:gd name="adj" fmla="val 1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unseen relations</a:t>
          </a:r>
          <a:endParaRPr lang="en-CH" sz="2500" kern="1200" dirty="0"/>
        </a:p>
      </dsp:txBody>
      <dsp:txXfrm>
        <a:off x="3944188" y="26485"/>
        <a:ext cx="1574694" cy="851287"/>
      </dsp:txXfrm>
    </dsp:sp>
    <dsp:sp modelId="{DE567A53-6CBA-4C8D-B44A-E7BCCEB4ECF8}">
      <dsp:nvSpPr>
        <dsp:cNvPr id="0" name=""/>
        <dsp:cNvSpPr/>
      </dsp:nvSpPr>
      <dsp:spPr>
        <a:xfrm>
          <a:off x="3216903" y="3843095"/>
          <a:ext cx="678193" cy="678193"/>
        </a:xfrm>
        <a:prstGeom prst="triangle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C6350-4838-432E-AE14-4C7A5BA2A78C}">
      <dsp:nvSpPr>
        <dsp:cNvPr id="0" name=""/>
        <dsp:cNvSpPr/>
      </dsp:nvSpPr>
      <dsp:spPr>
        <a:xfrm rot="240000">
          <a:off x="1520798" y="3552482"/>
          <a:ext cx="4070402" cy="28463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4BB5C-221E-4A06-999B-6D9E756BE411}">
      <dsp:nvSpPr>
        <dsp:cNvPr id="0" name=""/>
        <dsp:cNvSpPr/>
      </dsp:nvSpPr>
      <dsp:spPr>
        <a:xfrm rot="240000">
          <a:off x="3964721" y="2840836"/>
          <a:ext cx="1624052" cy="7566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..</a:t>
          </a:r>
          <a:endParaRPr lang="en-CH" sz="2000" kern="1200" dirty="0"/>
        </a:p>
      </dsp:txBody>
      <dsp:txXfrm>
        <a:off x="4001657" y="2877772"/>
        <a:ext cx="1550180" cy="682770"/>
      </dsp:txXfrm>
    </dsp:sp>
    <dsp:sp modelId="{1226C0EA-6443-41A4-96BB-7655CBD91BFB}">
      <dsp:nvSpPr>
        <dsp:cNvPr id="0" name=""/>
        <dsp:cNvSpPr/>
      </dsp:nvSpPr>
      <dsp:spPr>
        <a:xfrm rot="240000">
          <a:off x="4023498" y="2027004"/>
          <a:ext cx="1624052" cy="7566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..</a:t>
          </a:r>
          <a:endParaRPr lang="en-CH" sz="2000" kern="1200" dirty="0"/>
        </a:p>
      </dsp:txBody>
      <dsp:txXfrm>
        <a:off x="4060434" y="2063940"/>
        <a:ext cx="1550180" cy="682770"/>
      </dsp:txXfrm>
    </dsp:sp>
    <dsp:sp modelId="{58AF1A5F-6025-4BC2-AF02-13D7C9AE7369}">
      <dsp:nvSpPr>
        <dsp:cNvPr id="0" name=""/>
        <dsp:cNvSpPr/>
      </dsp:nvSpPr>
      <dsp:spPr>
        <a:xfrm rot="240000">
          <a:off x="4082275" y="1231257"/>
          <a:ext cx="1624052" cy="7566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..</a:t>
          </a:r>
          <a:endParaRPr lang="en-CH" sz="2000" kern="1200" dirty="0"/>
        </a:p>
      </dsp:txBody>
      <dsp:txXfrm>
        <a:off x="4119211" y="1268193"/>
        <a:ext cx="1550180" cy="682770"/>
      </dsp:txXfrm>
    </dsp:sp>
    <dsp:sp modelId="{B144805A-2455-470A-BA28-FE34783F642E}">
      <dsp:nvSpPr>
        <dsp:cNvPr id="0" name=""/>
        <dsp:cNvSpPr/>
      </dsp:nvSpPr>
      <dsp:spPr>
        <a:xfrm rot="240000">
          <a:off x="1636258" y="2678070"/>
          <a:ext cx="1624052" cy="7566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..</a:t>
          </a:r>
          <a:endParaRPr lang="en-CH" sz="2000" kern="1200" dirty="0"/>
        </a:p>
      </dsp:txBody>
      <dsp:txXfrm>
        <a:off x="1673194" y="2715006"/>
        <a:ext cx="1550180" cy="682770"/>
      </dsp:txXfrm>
    </dsp:sp>
    <dsp:sp modelId="{D6037DF0-1A64-4F93-920F-53CD12B2AAE0}">
      <dsp:nvSpPr>
        <dsp:cNvPr id="0" name=""/>
        <dsp:cNvSpPr/>
      </dsp:nvSpPr>
      <dsp:spPr>
        <a:xfrm rot="240000">
          <a:off x="1695034" y="1864238"/>
          <a:ext cx="1624052" cy="756642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Specific vocabulary</a:t>
          </a:r>
          <a:endParaRPr lang="en-CH" sz="2000" kern="1200" dirty="0"/>
        </a:p>
      </dsp:txBody>
      <dsp:txXfrm>
        <a:off x="1731970" y="1901174"/>
        <a:ext cx="1550180" cy="6827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ED5058-0E1E-48DF-9D4A-DA702C594BAD}" type="datetimeFigureOut">
              <a:rPr lang="en-CH" smtClean="0"/>
              <a:t>10/12/2022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23CBDE-80A4-4D20-9F01-94F61B956A1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3318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**Diverse Forms of Structured Knowledge**- E2ENLG: generate response from dialog act- </a:t>
            </a:r>
            <a:r>
              <a:rPr lang="en-US" dirty="0" err="1"/>
              <a:t>WebNLG</a:t>
            </a:r>
            <a:r>
              <a:rPr lang="en-US" dirty="0"/>
              <a:t>: generate description from RDF triples- </a:t>
            </a:r>
            <a:r>
              <a:rPr lang="en-US" dirty="0" err="1"/>
              <a:t>WikiBio</a:t>
            </a:r>
            <a:r>
              <a:rPr lang="en-US" dirty="0"/>
              <a:t>: generate biography from info-box- TOTTO: generate sentences from multi-row table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CBDE-80A4-4D20-9F01-94F61B956A12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64244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CBDE-80A4-4D20-9F01-94F61B956A12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156268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CBDE-80A4-4D20-9F01-94F61B956A12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400986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CBDE-80A4-4D20-9F01-94F61B956A12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9965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CBDE-80A4-4D20-9F01-94F61B956A12}" type="slidenum">
              <a:rPr lang="en-CH" smtClean="0"/>
              <a:t>28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5221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CBDE-80A4-4D20-9F01-94F61B956A12}" type="slidenum">
              <a:rPr lang="en-CH" smtClean="0"/>
              <a:t>29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91264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b="0" i="0" dirty="0">
                <a:solidFill>
                  <a:srgbClr val="BDC1C6"/>
                </a:solidFill>
                <a:effectLst/>
                <a:latin typeface="Roboto" panose="02000000000000000000" pitchFamily="2" charset="0"/>
              </a:rPr>
              <a:t>Resource Description Framework RDF triples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CBDE-80A4-4D20-9F01-94F61B956A12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70544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CBDE-80A4-4D20-9F01-94F61B956A12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71338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CBDE-80A4-4D20-9F01-94F61B956A12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209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CBDE-80A4-4D20-9F01-94F61B956A12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8154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CBDE-80A4-4D20-9F01-94F61B956A12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6518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CBDE-80A4-4D20-9F01-94F61B956A12}" type="slidenum">
              <a:rPr lang="en-CH" smtClean="0"/>
              <a:t>18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9523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CBDE-80A4-4D20-9F01-94F61B956A12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7513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23CBDE-80A4-4D20-9F01-94F61B956A12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91267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-6873" y="6400800"/>
            <a:ext cx="12198873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136FAADD-E977-4568-87E9-0AD1F6C7B882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1CDE4B-A477-425F-B41E-A48A8BA56AEC}" type="datetime1">
              <a:rPr lang="en-US" smtClean="0"/>
              <a:pPr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54E87B84-7AA2-4E5A-B6E9-198D4A1207C3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E5BDDB6E-8A1C-4D6E-A1E6-77D07EDB4A3C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DD51CC11-89CE-4035-9CCA-3C89A465B787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/>
          <a:p>
            <a:fld id="{E522D385-8F72-49E7-A703-287BE1CD4DA1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D68890E-D4E1-19B6-D23B-F154A041DFC6}"/>
              </a:ext>
            </a:extLst>
          </p:cNvPr>
          <p:cNvSpPr/>
          <p:nvPr userDrawn="1"/>
        </p:nvSpPr>
        <p:spPr>
          <a:xfrm>
            <a:off x="3175" y="6623050"/>
            <a:ext cx="12188825" cy="2349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10CA-9693-E596-BEB7-9C5AE90A5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8815" y="6557962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36B18786-6476-4870-9409-2AE6A247CCB9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053A502-BF50-4EC1-A407-FEF6F90F847F}" type="datetime1">
              <a:rPr lang="en-US" smtClean="0"/>
              <a:t>10/12/2022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623050"/>
            <a:ext cx="12188825" cy="2349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250" y="286603"/>
            <a:ext cx="11046460" cy="7281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900" y="1390651"/>
            <a:ext cx="10991850" cy="447844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7029" y="6585744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08815" y="6557962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>
            <a:cxnSpLocks/>
          </p:cNvCxnSpPr>
          <p:nvPr/>
        </p:nvCxnSpPr>
        <p:spPr>
          <a:xfrm>
            <a:off x="596900" y="1014730"/>
            <a:ext cx="109918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0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BA3871-7F7D-202F-6AD2-36A201E592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182068"/>
            <a:ext cx="10058400" cy="1314547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dirty="0"/>
              <a:t>Knowledge-Grounded Pre-Training </a:t>
            </a:r>
            <a:br>
              <a:rPr lang="en-US" sz="4400" dirty="0"/>
            </a:br>
            <a:r>
              <a:rPr lang="en-US" sz="4400" dirty="0"/>
              <a:t>for Data-to-Text Generation</a:t>
            </a:r>
            <a:endParaRPr lang="en-CH" sz="4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03868-E275-F0C8-5AFA-50B550BBBDA6}"/>
              </a:ext>
            </a:extLst>
          </p:cNvPr>
          <p:cNvSpPr txBox="1"/>
          <p:nvPr/>
        </p:nvSpPr>
        <p:spPr>
          <a:xfrm>
            <a:off x="1161674" y="4134118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Chen et al., 2020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FE5DE6-601B-2EF7-D169-2A8361468363}"/>
              </a:ext>
            </a:extLst>
          </p:cNvPr>
          <p:cNvSpPr txBox="1"/>
          <p:nvPr/>
        </p:nvSpPr>
        <p:spPr>
          <a:xfrm>
            <a:off x="7559159" y="4134118"/>
            <a:ext cx="356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EMNLP 2020 – Main Conference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10C6F4-6508-8D3C-69B9-17EF18D6F961}"/>
              </a:ext>
            </a:extLst>
          </p:cNvPr>
          <p:cNvSpPr txBox="1"/>
          <p:nvPr/>
        </p:nvSpPr>
        <p:spPr>
          <a:xfrm>
            <a:off x="3892801" y="5800725"/>
            <a:ext cx="446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Presented by Gaetano Manzo, Oct 12, 2022</a:t>
            </a:r>
          </a:p>
        </p:txBody>
      </p:sp>
    </p:spTree>
    <p:extLst>
      <p:ext uri="{BB962C8B-B14F-4D97-AF65-F5344CB8AC3E}">
        <p14:creationId xmlns:p14="http://schemas.microsoft.com/office/powerpoint/2010/main" val="103512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C9829FE2-8D84-F94A-DCC1-BB9827ED251F}"/>
              </a:ext>
            </a:extLst>
          </p:cNvPr>
          <p:cNvSpPr/>
          <p:nvPr/>
        </p:nvSpPr>
        <p:spPr>
          <a:xfrm>
            <a:off x="1416300" y="2265375"/>
            <a:ext cx="2196622" cy="2196622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KGPT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9C56EB-EFC3-2708-993A-D0EE65DCC54B}"/>
              </a:ext>
            </a:extLst>
          </p:cNvPr>
          <p:cNvSpPr/>
          <p:nvPr/>
        </p:nvSpPr>
        <p:spPr>
          <a:xfrm>
            <a:off x="5190768" y="2481943"/>
            <a:ext cx="1980054" cy="1980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KGText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D91B81-0D84-440F-ABC3-E3DE9D09D8EF}"/>
              </a:ext>
            </a:extLst>
          </p:cNvPr>
          <p:cNvSpPr/>
          <p:nvPr/>
        </p:nvSpPr>
        <p:spPr>
          <a:xfrm>
            <a:off x="8813992" y="2481943"/>
            <a:ext cx="1980054" cy="1980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B11433-ADAF-C515-EDDC-D7E31099EB4C}"/>
              </a:ext>
            </a:extLst>
          </p:cNvPr>
          <p:cNvSpPr txBox="1"/>
          <p:nvPr/>
        </p:nvSpPr>
        <p:spPr>
          <a:xfrm>
            <a:off x="2083182" y="459262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BAFB7B-C7BA-283A-5552-884CD3B3B95E}"/>
              </a:ext>
            </a:extLst>
          </p:cNvPr>
          <p:cNvSpPr txBox="1"/>
          <p:nvPr/>
        </p:nvSpPr>
        <p:spPr>
          <a:xfrm>
            <a:off x="5700699" y="45926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04294C-1BAE-5ADC-EAA1-BEA4EA05F9E5}"/>
              </a:ext>
            </a:extLst>
          </p:cNvPr>
          <p:cNvSpPr txBox="1"/>
          <p:nvPr/>
        </p:nvSpPr>
        <p:spPr>
          <a:xfrm>
            <a:off x="9343572" y="45926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05FB09CB-0401-E908-342F-34A0CEEE6F70}"/>
              </a:ext>
            </a:extLst>
          </p:cNvPr>
          <p:cNvSpPr txBox="1">
            <a:spLocks/>
          </p:cNvSpPr>
          <p:nvPr/>
        </p:nvSpPr>
        <p:spPr>
          <a:xfrm>
            <a:off x="572770" y="476709"/>
            <a:ext cx="11046460" cy="7281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Contributions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36609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A142D4B-D3E9-F578-5ECA-EFA7C198D9DD}"/>
              </a:ext>
            </a:extLst>
          </p:cNvPr>
          <p:cNvSpPr/>
          <p:nvPr/>
        </p:nvSpPr>
        <p:spPr>
          <a:xfrm>
            <a:off x="511939" y="2289211"/>
            <a:ext cx="1574418" cy="15744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KGPT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7A130-BECF-3F71-903E-CEDDE00C3D24}"/>
              </a:ext>
            </a:extLst>
          </p:cNvPr>
          <p:cNvSpPr txBox="1"/>
          <p:nvPr/>
        </p:nvSpPr>
        <p:spPr>
          <a:xfrm>
            <a:off x="2140375" y="2476256"/>
            <a:ext cx="98897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Unify knowledge triples, attribute-value pairs, info box, tables into a unified graph representation</a:t>
            </a:r>
            <a:endParaRPr lang="en-CH" sz="3600" spc="-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66233-0F96-57BC-8721-046FB2956B34}"/>
              </a:ext>
            </a:extLst>
          </p:cNvPr>
          <p:cNvSpPr txBox="1"/>
          <p:nvPr/>
        </p:nvSpPr>
        <p:spPr>
          <a:xfrm>
            <a:off x="1532345" y="3812357"/>
            <a:ext cx="9810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entity/value/topic</a:t>
            </a:r>
          </a:p>
          <a:p>
            <a:b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edge </a:t>
            </a: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relation/attribute/table header</a:t>
            </a:r>
            <a:endParaRPr lang="en-CH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AECF7A6-4715-EB27-CF2A-9A24F6FAC440}"/>
              </a:ext>
            </a:extLst>
          </p:cNvPr>
          <p:cNvSpPr txBox="1">
            <a:spLocks/>
          </p:cNvSpPr>
          <p:nvPr/>
        </p:nvSpPr>
        <p:spPr>
          <a:xfrm>
            <a:off x="11408815" y="6557962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807614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A142D4B-D3E9-F578-5ECA-EFA7C198D9DD}"/>
              </a:ext>
            </a:extLst>
          </p:cNvPr>
          <p:cNvSpPr/>
          <p:nvPr/>
        </p:nvSpPr>
        <p:spPr>
          <a:xfrm>
            <a:off x="511939" y="267965"/>
            <a:ext cx="1574418" cy="15744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KGPT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37A130-BECF-3F71-903E-CEDDE00C3D24}"/>
              </a:ext>
            </a:extLst>
          </p:cNvPr>
          <p:cNvSpPr txBox="1"/>
          <p:nvPr/>
        </p:nvSpPr>
        <p:spPr>
          <a:xfrm>
            <a:off x="2140375" y="455010"/>
            <a:ext cx="9661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Unify knowledge triples, attribute-value pairs, info box, tables into unified graph representation</a:t>
            </a:r>
            <a:endParaRPr lang="en-CH" sz="3600" spc="-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2FB9A8CD-2B74-79F4-2EBB-61878787C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73" y="2183130"/>
            <a:ext cx="7931558" cy="2959252"/>
          </a:xfrm>
          <a:prstGeom prst="rect">
            <a:avLst/>
          </a:prstGeom>
        </p:spPr>
      </p:pic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5BA511D3-110A-F66D-58F4-5F950EA33D45}"/>
              </a:ext>
            </a:extLst>
          </p:cNvPr>
          <p:cNvSpPr txBox="1">
            <a:spLocks/>
          </p:cNvSpPr>
          <p:nvPr/>
        </p:nvSpPr>
        <p:spPr>
          <a:xfrm>
            <a:off x="11408815" y="6557962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5644685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53FD0180-F49A-39D1-8D0A-DF95D0D8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60" y="1927438"/>
            <a:ext cx="10293879" cy="375939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EAA4CD0-0596-BF64-051E-A343E20D73EE}"/>
              </a:ext>
            </a:extLst>
          </p:cNvPr>
          <p:cNvSpPr/>
          <p:nvPr/>
        </p:nvSpPr>
        <p:spPr>
          <a:xfrm>
            <a:off x="511939" y="267965"/>
            <a:ext cx="1574418" cy="15744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KGPT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0052-B3D5-5BFD-87AE-2A3DBF4B90CB}"/>
              </a:ext>
            </a:extLst>
          </p:cNvPr>
          <p:cNvSpPr txBox="1"/>
          <p:nvPr/>
        </p:nvSpPr>
        <p:spPr>
          <a:xfrm>
            <a:off x="2140375" y="455010"/>
            <a:ext cx="96616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Unify knowledge triples, attribute-value pairs, info box, tables into unified graph representation</a:t>
            </a:r>
            <a:endParaRPr lang="en-CH" sz="3600" spc="-5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A45F2A4-B100-7CBE-D531-3084D5C9434A}"/>
              </a:ext>
            </a:extLst>
          </p:cNvPr>
          <p:cNvSpPr txBox="1">
            <a:spLocks/>
          </p:cNvSpPr>
          <p:nvPr/>
        </p:nvSpPr>
        <p:spPr>
          <a:xfrm>
            <a:off x="11408815" y="6557962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9727749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9389CCB4-26D4-5639-6E3F-BA605843DB23}"/>
              </a:ext>
            </a:extLst>
          </p:cNvPr>
          <p:cNvSpPr/>
          <p:nvPr/>
        </p:nvSpPr>
        <p:spPr>
          <a:xfrm>
            <a:off x="511939" y="2289211"/>
            <a:ext cx="1574418" cy="15744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KGPT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13F444-C771-1779-61A9-689C523D4332}"/>
              </a:ext>
            </a:extLst>
          </p:cNvPr>
          <p:cNvSpPr txBox="1"/>
          <p:nvPr/>
        </p:nvSpPr>
        <p:spPr>
          <a:xfrm>
            <a:off x="2140375" y="2476256"/>
            <a:ext cx="86674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Data-2-text generation tasks modeled as graph-to-text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3F595-CE3F-4377-E12D-D662343E4C3E}"/>
              </a:ext>
            </a:extLst>
          </p:cNvPr>
          <p:cNvSpPr txBox="1"/>
          <p:nvPr/>
        </p:nvSpPr>
        <p:spPr>
          <a:xfrm>
            <a:off x="1190553" y="3991112"/>
            <a:ext cx="9810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GNN-based Encoder</a:t>
            </a:r>
            <a:endParaRPr lang="en-CH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32C04D-A8CE-AC65-935A-99409124E822}"/>
              </a:ext>
            </a:extLst>
          </p:cNvPr>
          <p:cNvSpPr txBox="1"/>
          <p:nvPr/>
        </p:nvSpPr>
        <p:spPr>
          <a:xfrm>
            <a:off x="5548844" y="4010517"/>
            <a:ext cx="981089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Transformer Decoder</a:t>
            </a:r>
            <a:endParaRPr lang="en-CH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CH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835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3A5C01B-53D9-EE73-0481-6945C9451C8C}"/>
              </a:ext>
            </a:extLst>
          </p:cNvPr>
          <p:cNvSpPr txBox="1">
            <a:spLocks/>
          </p:cNvSpPr>
          <p:nvPr/>
        </p:nvSpPr>
        <p:spPr>
          <a:xfrm>
            <a:off x="11411990" y="6492875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89CCB4-26D4-5639-6E3F-BA605843DB23}"/>
              </a:ext>
            </a:extLst>
          </p:cNvPr>
          <p:cNvSpPr/>
          <p:nvPr/>
        </p:nvSpPr>
        <p:spPr>
          <a:xfrm>
            <a:off x="113178" y="89151"/>
            <a:ext cx="1574418" cy="15744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KGPT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3F595-CE3F-4377-E12D-D662343E4C3E}"/>
              </a:ext>
            </a:extLst>
          </p:cNvPr>
          <p:cNvSpPr txBox="1"/>
          <p:nvPr/>
        </p:nvSpPr>
        <p:spPr>
          <a:xfrm>
            <a:off x="900387" y="388514"/>
            <a:ext cx="9810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GNN-based Encoder</a:t>
            </a:r>
            <a:endParaRPr lang="en-CH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271D4D80-DED7-D985-C213-7013356AC1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6" t="42071"/>
          <a:stretch/>
        </p:blipFill>
        <p:spPr>
          <a:xfrm>
            <a:off x="4876269" y="1938804"/>
            <a:ext cx="6704723" cy="2707536"/>
          </a:xfrm>
          <a:prstGeom prst="rect">
            <a:avLst/>
          </a:prstGeom>
        </p:spPr>
      </p:pic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65D4F01B-21D0-16C2-805B-8C299CA50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70" r="40621" b="61330"/>
          <a:stretch/>
        </p:blipFill>
        <p:spPr>
          <a:xfrm>
            <a:off x="1687596" y="2558362"/>
            <a:ext cx="1784374" cy="180738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0884801-7CCC-7801-C824-B9FDE090B06A}"/>
              </a:ext>
            </a:extLst>
          </p:cNvPr>
          <p:cNvSpPr/>
          <p:nvPr/>
        </p:nvSpPr>
        <p:spPr>
          <a:xfrm>
            <a:off x="9271591" y="2112335"/>
            <a:ext cx="375683" cy="31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8355BF62-C3C1-6633-E384-C636EBC5FFC6}"/>
              </a:ext>
            </a:extLst>
          </p:cNvPr>
          <p:cNvSpPr txBox="1">
            <a:spLocks/>
          </p:cNvSpPr>
          <p:nvPr/>
        </p:nvSpPr>
        <p:spPr>
          <a:xfrm>
            <a:off x="11408815" y="6557962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61597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3A5C01B-53D9-EE73-0481-6945C9451C8C}"/>
              </a:ext>
            </a:extLst>
          </p:cNvPr>
          <p:cNvSpPr txBox="1">
            <a:spLocks/>
          </p:cNvSpPr>
          <p:nvPr/>
        </p:nvSpPr>
        <p:spPr>
          <a:xfrm>
            <a:off x="11411990" y="6492875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89CCB4-26D4-5639-6E3F-BA605843DB23}"/>
              </a:ext>
            </a:extLst>
          </p:cNvPr>
          <p:cNvSpPr/>
          <p:nvPr/>
        </p:nvSpPr>
        <p:spPr>
          <a:xfrm>
            <a:off x="113178" y="89151"/>
            <a:ext cx="1574418" cy="15744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KGPT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3F595-CE3F-4377-E12D-D662343E4C3E}"/>
              </a:ext>
            </a:extLst>
          </p:cNvPr>
          <p:cNvSpPr txBox="1"/>
          <p:nvPr/>
        </p:nvSpPr>
        <p:spPr>
          <a:xfrm>
            <a:off x="900387" y="388514"/>
            <a:ext cx="9810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GNN-based Encoder</a:t>
            </a:r>
            <a:endParaRPr lang="en-CH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65D4F01B-21D0-16C2-805B-8C299CA50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70" r="40621" b="61330"/>
          <a:stretch/>
        </p:blipFill>
        <p:spPr>
          <a:xfrm>
            <a:off x="1687596" y="2558362"/>
            <a:ext cx="1784374" cy="1807382"/>
          </a:xfrm>
          <a:prstGeom prst="rect">
            <a:avLst/>
          </a:prstGeom>
        </p:spPr>
      </p:pic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9F3C4B69-9DC0-919B-77F3-741BC5E25F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269" y="1858547"/>
            <a:ext cx="6731346" cy="278779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F9BF60-8C84-ED6B-B0C2-CC1E329A4169}"/>
              </a:ext>
            </a:extLst>
          </p:cNvPr>
          <p:cNvSpPr/>
          <p:nvPr/>
        </p:nvSpPr>
        <p:spPr>
          <a:xfrm>
            <a:off x="9271591" y="2112335"/>
            <a:ext cx="375683" cy="31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34670069-606D-3A54-152F-839E89332307}"/>
              </a:ext>
            </a:extLst>
          </p:cNvPr>
          <p:cNvSpPr txBox="1">
            <a:spLocks/>
          </p:cNvSpPr>
          <p:nvPr/>
        </p:nvSpPr>
        <p:spPr>
          <a:xfrm>
            <a:off x="11408815" y="6557962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252645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3A5C01B-53D9-EE73-0481-6945C9451C8C}"/>
              </a:ext>
            </a:extLst>
          </p:cNvPr>
          <p:cNvSpPr txBox="1">
            <a:spLocks/>
          </p:cNvSpPr>
          <p:nvPr/>
        </p:nvSpPr>
        <p:spPr>
          <a:xfrm>
            <a:off x="11411990" y="6492875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89CCB4-26D4-5639-6E3F-BA605843DB23}"/>
              </a:ext>
            </a:extLst>
          </p:cNvPr>
          <p:cNvSpPr/>
          <p:nvPr/>
        </p:nvSpPr>
        <p:spPr>
          <a:xfrm>
            <a:off x="113178" y="89151"/>
            <a:ext cx="1574418" cy="15744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KGPT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3F595-CE3F-4377-E12D-D662343E4C3E}"/>
              </a:ext>
            </a:extLst>
          </p:cNvPr>
          <p:cNvSpPr txBox="1"/>
          <p:nvPr/>
        </p:nvSpPr>
        <p:spPr>
          <a:xfrm>
            <a:off x="900387" y="388514"/>
            <a:ext cx="9810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GNN-based Encoder</a:t>
            </a:r>
            <a:endParaRPr lang="en-CH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65D4F01B-21D0-16C2-805B-8C299CA50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70" r="40621" b="61330"/>
          <a:stretch/>
        </p:blipFill>
        <p:spPr>
          <a:xfrm>
            <a:off x="1687596" y="2558362"/>
            <a:ext cx="1784374" cy="1807382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BC83D175-80C9-CA4A-24E4-38173AF7B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269" y="1886901"/>
            <a:ext cx="6833722" cy="282655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C32275-20C1-1C3B-2F63-08C51CFB3600}"/>
              </a:ext>
            </a:extLst>
          </p:cNvPr>
          <p:cNvSpPr/>
          <p:nvPr/>
        </p:nvSpPr>
        <p:spPr>
          <a:xfrm>
            <a:off x="9271591" y="2112335"/>
            <a:ext cx="375683" cy="31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B7AB9B5A-905F-79F3-C5B1-2029D081F725}"/>
              </a:ext>
            </a:extLst>
          </p:cNvPr>
          <p:cNvSpPr txBox="1">
            <a:spLocks/>
          </p:cNvSpPr>
          <p:nvPr/>
        </p:nvSpPr>
        <p:spPr>
          <a:xfrm>
            <a:off x="11408815" y="6557962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878780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3A5C01B-53D9-EE73-0481-6945C9451C8C}"/>
              </a:ext>
            </a:extLst>
          </p:cNvPr>
          <p:cNvSpPr txBox="1">
            <a:spLocks/>
          </p:cNvSpPr>
          <p:nvPr/>
        </p:nvSpPr>
        <p:spPr>
          <a:xfrm>
            <a:off x="11411990" y="6492875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89CCB4-26D4-5639-6E3F-BA605843DB23}"/>
              </a:ext>
            </a:extLst>
          </p:cNvPr>
          <p:cNvSpPr/>
          <p:nvPr/>
        </p:nvSpPr>
        <p:spPr>
          <a:xfrm>
            <a:off x="113178" y="89151"/>
            <a:ext cx="1574418" cy="15744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KGPT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3F595-CE3F-4377-E12D-D662343E4C3E}"/>
              </a:ext>
            </a:extLst>
          </p:cNvPr>
          <p:cNvSpPr txBox="1"/>
          <p:nvPr/>
        </p:nvSpPr>
        <p:spPr>
          <a:xfrm>
            <a:off x="900387" y="388514"/>
            <a:ext cx="9810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GNN-based Encoder</a:t>
            </a:r>
            <a:endParaRPr lang="en-CH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65D4F01B-21D0-16C2-805B-8C299CA505A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870" r="40621" b="61330"/>
          <a:stretch/>
        </p:blipFill>
        <p:spPr>
          <a:xfrm>
            <a:off x="1687596" y="2558362"/>
            <a:ext cx="1784374" cy="180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C32275-20C1-1C3B-2F63-08C51CFB3600}"/>
              </a:ext>
            </a:extLst>
          </p:cNvPr>
          <p:cNvSpPr/>
          <p:nvPr/>
        </p:nvSpPr>
        <p:spPr>
          <a:xfrm>
            <a:off x="9271591" y="2112335"/>
            <a:ext cx="375683" cy="31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546A815B-70EA-C282-6AD3-6E4D176BB1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6269" y="1950693"/>
            <a:ext cx="6833722" cy="28021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3B0865-2009-2840-5FF3-1ADC956D6168}"/>
              </a:ext>
            </a:extLst>
          </p:cNvPr>
          <p:cNvSpPr/>
          <p:nvPr/>
        </p:nvSpPr>
        <p:spPr>
          <a:xfrm>
            <a:off x="9423991" y="2264735"/>
            <a:ext cx="375683" cy="31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BA8C49D6-7175-CF5F-98E9-5071BED8F862}"/>
              </a:ext>
            </a:extLst>
          </p:cNvPr>
          <p:cNvSpPr txBox="1">
            <a:spLocks/>
          </p:cNvSpPr>
          <p:nvPr/>
        </p:nvSpPr>
        <p:spPr>
          <a:xfrm>
            <a:off x="11408815" y="6557962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30737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3A5C01B-53D9-EE73-0481-6945C9451C8C}"/>
              </a:ext>
            </a:extLst>
          </p:cNvPr>
          <p:cNvSpPr txBox="1">
            <a:spLocks/>
          </p:cNvSpPr>
          <p:nvPr/>
        </p:nvSpPr>
        <p:spPr>
          <a:xfrm>
            <a:off x="11411990" y="6492875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389CCB4-26D4-5639-6E3F-BA605843DB23}"/>
              </a:ext>
            </a:extLst>
          </p:cNvPr>
          <p:cNvSpPr/>
          <p:nvPr/>
        </p:nvSpPr>
        <p:spPr>
          <a:xfrm>
            <a:off x="113178" y="89151"/>
            <a:ext cx="1574418" cy="1574418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KGPT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D3F595-CE3F-4377-E12D-D662343E4C3E}"/>
              </a:ext>
            </a:extLst>
          </p:cNvPr>
          <p:cNvSpPr txBox="1"/>
          <p:nvPr/>
        </p:nvSpPr>
        <p:spPr>
          <a:xfrm>
            <a:off x="900387" y="388514"/>
            <a:ext cx="98108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Transformer Decoder</a:t>
            </a:r>
            <a:endParaRPr lang="en-CH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32275-20C1-1C3B-2F63-08C51CFB3600}"/>
              </a:ext>
            </a:extLst>
          </p:cNvPr>
          <p:cNvSpPr/>
          <p:nvPr/>
        </p:nvSpPr>
        <p:spPr>
          <a:xfrm>
            <a:off x="9271591" y="2112335"/>
            <a:ext cx="375683" cy="31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3B0865-2009-2840-5FF3-1ADC956D6168}"/>
              </a:ext>
            </a:extLst>
          </p:cNvPr>
          <p:cNvSpPr/>
          <p:nvPr/>
        </p:nvSpPr>
        <p:spPr>
          <a:xfrm>
            <a:off x="9423991" y="2264735"/>
            <a:ext cx="375683" cy="31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3A1A5FD7-AC52-46EB-A92B-1E6BB32EB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021" y="2264735"/>
            <a:ext cx="8101959" cy="2643953"/>
          </a:xfrm>
          <a:prstGeom prst="rect">
            <a:avLst/>
          </a:prstGeom>
        </p:spPr>
      </p:pic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A9B313C-3E82-E7CA-E0F1-10D0D0364957}"/>
              </a:ext>
            </a:extLst>
          </p:cNvPr>
          <p:cNvSpPr txBox="1">
            <a:spLocks/>
          </p:cNvSpPr>
          <p:nvPr/>
        </p:nvSpPr>
        <p:spPr>
          <a:xfrm>
            <a:off x="11408815" y="6557962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1490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D3FC-0213-DAA5-581D-1E28AE89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enhance data-2-text generation 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4E4AB-3C1A-C011-A31C-2A17B813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33905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C9829FE2-8D84-F94A-DCC1-BB9827ED251F}"/>
              </a:ext>
            </a:extLst>
          </p:cNvPr>
          <p:cNvSpPr/>
          <p:nvPr/>
        </p:nvSpPr>
        <p:spPr>
          <a:xfrm>
            <a:off x="1567543" y="2481943"/>
            <a:ext cx="1980054" cy="198005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KGPT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9C56EB-EFC3-2708-993A-D0EE65DCC54B}"/>
              </a:ext>
            </a:extLst>
          </p:cNvPr>
          <p:cNvSpPr/>
          <p:nvPr/>
        </p:nvSpPr>
        <p:spPr>
          <a:xfrm>
            <a:off x="5190768" y="2481943"/>
            <a:ext cx="1980054" cy="1980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KGText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D91B81-0D84-440F-ABC3-E3DE9D09D8EF}"/>
              </a:ext>
            </a:extLst>
          </p:cNvPr>
          <p:cNvSpPr/>
          <p:nvPr/>
        </p:nvSpPr>
        <p:spPr>
          <a:xfrm>
            <a:off x="8813992" y="2481943"/>
            <a:ext cx="1980054" cy="1980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B11433-ADAF-C515-EDDC-D7E31099EB4C}"/>
              </a:ext>
            </a:extLst>
          </p:cNvPr>
          <p:cNvSpPr txBox="1"/>
          <p:nvPr/>
        </p:nvSpPr>
        <p:spPr>
          <a:xfrm>
            <a:off x="2083182" y="459262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BAFB7B-C7BA-283A-5552-884CD3B3B95E}"/>
              </a:ext>
            </a:extLst>
          </p:cNvPr>
          <p:cNvSpPr txBox="1"/>
          <p:nvPr/>
        </p:nvSpPr>
        <p:spPr>
          <a:xfrm>
            <a:off x="5700699" y="45926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04294C-1BAE-5ADC-EAA1-BEA4EA05F9E5}"/>
              </a:ext>
            </a:extLst>
          </p:cNvPr>
          <p:cNvSpPr txBox="1"/>
          <p:nvPr/>
        </p:nvSpPr>
        <p:spPr>
          <a:xfrm>
            <a:off x="9343572" y="45926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05FB09CB-0401-E908-342F-34A0CEEE6F70}"/>
              </a:ext>
            </a:extLst>
          </p:cNvPr>
          <p:cNvSpPr txBox="1">
            <a:spLocks/>
          </p:cNvSpPr>
          <p:nvPr/>
        </p:nvSpPr>
        <p:spPr>
          <a:xfrm>
            <a:off x="572770" y="476709"/>
            <a:ext cx="11046460" cy="7281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Contributions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90154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C9829FE2-8D84-F94A-DCC1-BB9827ED251F}"/>
              </a:ext>
            </a:extLst>
          </p:cNvPr>
          <p:cNvSpPr/>
          <p:nvPr/>
        </p:nvSpPr>
        <p:spPr>
          <a:xfrm>
            <a:off x="1567543" y="2481943"/>
            <a:ext cx="1980054" cy="198005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KGPT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9C56EB-EFC3-2708-993A-D0EE65DCC54B}"/>
              </a:ext>
            </a:extLst>
          </p:cNvPr>
          <p:cNvSpPr/>
          <p:nvPr/>
        </p:nvSpPr>
        <p:spPr>
          <a:xfrm>
            <a:off x="4794958" y="2011326"/>
            <a:ext cx="2602085" cy="260208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KGText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D91B81-0D84-440F-ABC3-E3DE9D09D8EF}"/>
              </a:ext>
            </a:extLst>
          </p:cNvPr>
          <p:cNvSpPr/>
          <p:nvPr/>
        </p:nvSpPr>
        <p:spPr>
          <a:xfrm>
            <a:off x="8813992" y="2481943"/>
            <a:ext cx="1980054" cy="1980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B11433-ADAF-C515-EDDC-D7E31099EB4C}"/>
              </a:ext>
            </a:extLst>
          </p:cNvPr>
          <p:cNvSpPr txBox="1"/>
          <p:nvPr/>
        </p:nvSpPr>
        <p:spPr>
          <a:xfrm>
            <a:off x="2083182" y="459262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BAFB7B-C7BA-283A-5552-884CD3B3B95E}"/>
              </a:ext>
            </a:extLst>
          </p:cNvPr>
          <p:cNvSpPr txBox="1"/>
          <p:nvPr/>
        </p:nvSpPr>
        <p:spPr>
          <a:xfrm>
            <a:off x="5625359" y="45926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04294C-1BAE-5ADC-EAA1-BEA4EA05F9E5}"/>
              </a:ext>
            </a:extLst>
          </p:cNvPr>
          <p:cNvSpPr txBox="1"/>
          <p:nvPr/>
        </p:nvSpPr>
        <p:spPr>
          <a:xfrm>
            <a:off x="9343572" y="45926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05FB09CB-0401-E908-342F-34A0CEEE6F70}"/>
              </a:ext>
            </a:extLst>
          </p:cNvPr>
          <p:cNvSpPr txBox="1">
            <a:spLocks/>
          </p:cNvSpPr>
          <p:nvPr/>
        </p:nvSpPr>
        <p:spPr>
          <a:xfrm>
            <a:off x="572770" y="476709"/>
            <a:ext cx="11046460" cy="7281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Contributions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83703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313F444-C771-1779-61A9-689C523D4332}"/>
              </a:ext>
            </a:extLst>
          </p:cNvPr>
          <p:cNvSpPr txBox="1"/>
          <p:nvPr/>
        </p:nvSpPr>
        <p:spPr>
          <a:xfrm>
            <a:off x="2140375" y="2476256"/>
            <a:ext cx="82086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Pretrain a large model on a knowledge-grounded text corpus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AF8EF-C47D-10F2-BF6C-70481B558DB4}"/>
              </a:ext>
            </a:extLst>
          </p:cNvPr>
          <p:cNvSpPr txBox="1"/>
          <p:nvPr/>
        </p:nvSpPr>
        <p:spPr>
          <a:xfrm>
            <a:off x="2140375" y="4218688"/>
            <a:ext cx="981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 Pseudo Graph-to-Text pair</a:t>
            </a:r>
            <a:endParaRPr lang="en-CH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7A85B99-4D5F-3B0E-DE09-B08A2D5481F9}"/>
              </a:ext>
            </a:extLst>
          </p:cNvPr>
          <p:cNvSpPr/>
          <p:nvPr/>
        </p:nvSpPr>
        <p:spPr>
          <a:xfrm>
            <a:off x="100862" y="2248997"/>
            <a:ext cx="1742115" cy="1742115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KGText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29EE8-00DD-1031-7D77-9BE78EE7BA58}"/>
              </a:ext>
            </a:extLst>
          </p:cNvPr>
          <p:cNvSpPr txBox="1"/>
          <p:nvPr/>
        </p:nvSpPr>
        <p:spPr>
          <a:xfrm>
            <a:off x="2175815" y="5222456"/>
            <a:ext cx="981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Selection</a:t>
            </a:r>
            <a:endParaRPr lang="en-CH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ABBB281-90BF-4355-2F2C-33A58EA1DC8F}"/>
              </a:ext>
            </a:extLst>
          </p:cNvPr>
          <p:cNvSpPr txBox="1">
            <a:spLocks/>
          </p:cNvSpPr>
          <p:nvPr/>
        </p:nvSpPr>
        <p:spPr>
          <a:xfrm>
            <a:off x="11408815" y="6557962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24924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3A5C01B-53D9-EE73-0481-6945C9451C8C}"/>
              </a:ext>
            </a:extLst>
          </p:cNvPr>
          <p:cNvSpPr txBox="1">
            <a:spLocks/>
          </p:cNvSpPr>
          <p:nvPr/>
        </p:nvSpPr>
        <p:spPr>
          <a:xfrm>
            <a:off x="11411990" y="6492875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32275-20C1-1C3B-2F63-08C51CFB3600}"/>
              </a:ext>
            </a:extLst>
          </p:cNvPr>
          <p:cNvSpPr/>
          <p:nvPr/>
        </p:nvSpPr>
        <p:spPr>
          <a:xfrm>
            <a:off x="9271591" y="2112335"/>
            <a:ext cx="375683" cy="31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3B0865-2009-2840-5FF3-1ADC956D6168}"/>
              </a:ext>
            </a:extLst>
          </p:cNvPr>
          <p:cNvSpPr/>
          <p:nvPr/>
        </p:nvSpPr>
        <p:spPr>
          <a:xfrm>
            <a:off x="9423991" y="2264735"/>
            <a:ext cx="375683" cy="31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A9B313C-3E82-E7CA-E0F1-10D0D0364957}"/>
              </a:ext>
            </a:extLst>
          </p:cNvPr>
          <p:cNvSpPr txBox="1">
            <a:spLocks/>
          </p:cNvSpPr>
          <p:nvPr/>
        </p:nvSpPr>
        <p:spPr>
          <a:xfrm>
            <a:off x="11408815" y="6557962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5416BE-C448-FB74-0E5D-00C13D46D418}"/>
              </a:ext>
            </a:extLst>
          </p:cNvPr>
          <p:cNvSpPr/>
          <p:nvPr/>
        </p:nvSpPr>
        <p:spPr>
          <a:xfrm>
            <a:off x="172220" y="12405"/>
            <a:ext cx="1710069" cy="171006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KGText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162DA-96B0-605C-3E84-522CF17C39EA}"/>
              </a:ext>
            </a:extLst>
          </p:cNvPr>
          <p:cNvSpPr txBox="1"/>
          <p:nvPr/>
        </p:nvSpPr>
        <p:spPr>
          <a:xfrm>
            <a:off x="2062403" y="636606"/>
            <a:ext cx="981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 Pseudo Graph-to-Text pair</a:t>
            </a:r>
            <a:endParaRPr lang="en-CH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8270B6B-D4B2-9BAD-B018-68F5E71C1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266" y="1100144"/>
            <a:ext cx="5135934" cy="539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017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3A5C01B-53D9-EE73-0481-6945C9451C8C}"/>
              </a:ext>
            </a:extLst>
          </p:cNvPr>
          <p:cNvSpPr txBox="1">
            <a:spLocks/>
          </p:cNvSpPr>
          <p:nvPr/>
        </p:nvSpPr>
        <p:spPr>
          <a:xfrm>
            <a:off x="11411990" y="6492875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32275-20C1-1C3B-2F63-08C51CFB3600}"/>
              </a:ext>
            </a:extLst>
          </p:cNvPr>
          <p:cNvSpPr/>
          <p:nvPr/>
        </p:nvSpPr>
        <p:spPr>
          <a:xfrm>
            <a:off x="9271591" y="2112335"/>
            <a:ext cx="375683" cy="31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3B0865-2009-2840-5FF3-1ADC956D6168}"/>
              </a:ext>
            </a:extLst>
          </p:cNvPr>
          <p:cNvSpPr/>
          <p:nvPr/>
        </p:nvSpPr>
        <p:spPr>
          <a:xfrm>
            <a:off x="9423991" y="2264735"/>
            <a:ext cx="375683" cy="31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A9B313C-3E82-E7CA-E0F1-10D0D0364957}"/>
              </a:ext>
            </a:extLst>
          </p:cNvPr>
          <p:cNvSpPr txBox="1">
            <a:spLocks/>
          </p:cNvSpPr>
          <p:nvPr/>
        </p:nvSpPr>
        <p:spPr>
          <a:xfrm>
            <a:off x="11408815" y="6557962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5416BE-C448-FB74-0E5D-00C13D46D418}"/>
              </a:ext>
            </a:extLst>
          </p:cNvPr>
          <p:cNvSpPr/>
          <p:nvPr/>
        </p:nvSpPr>
        <p:spPr>
          <a:xfrm>
            <a:off x="172220" y="12405"/>
            <a:ext cx="1710069" cy="171006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KGText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162DA-96B0-605C-3E84-522CF17C39EA}"/>
              </a:ext>
            </a:extLst>
          </p:cNvPr>
          <p:cNvSpPr txBox="1"/>
          <p:nvPr/>
        </p:nvSpPr>
        <p:spPr>
          <a:xfrm>
            <a:off x="2062403" y="636606"/>
            <a:ext cx="981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 Pseudo Graph-to-Text pair</a:t>
            </a:r>
            <a:endParaRPr lang="en-CH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8270B6B-D4B2-9BAD-B018-68F5E71C1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96" y="2405823"/>
            <a:ext cx="3466214" cy="363952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629D495-EFA2-77FF-7C56-252D9E3A6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198" y="1414200"/>
            <a:ext cx="4254719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460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73A5C01B-53D9-EE73-0481-6945C9451C8C}"/>
              </a:ext>
            </a:extLst>
          </p:cNvPr>
          <p:cNvSpPr txBox="1">
            <a:spLocks/>
          </p:cNvSpPr>
          <p:nvPr/>
        </p:nvSpPr>
        <p:spPr>
          <a:xfrm>
            <a:off x="11411990" y="6492875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32275-20C1-1C3B-2F63-08C51CFB3600}"/>
              </a:ext>
            </a:extLst>
          </p:cNvPr>
          <p:cNvSpPr/>
          <p:nvPr/>
        </p:nvSpPr>
        <p:spPr>
          <a:xfrm>
            <a:off x="9271591" y="2112335"/>
            <a:ext cx="375683" cy="31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3B0865-2009-2840-5FF3-1ADC956D6168}"/>
              </a:ext>
            </a:extLst>
          </p:cNvPr>
          <p:cNvSpPr/>
          <p:nvPr/>
        </p:nvSpPr>
        <p:spPr>
          <a:xfrm>
            <a:off x="9423991" y="2264735"/>
            <a:ext cx="375683" cy="318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A9B313C-3E82-E7CA-E0F1-10D0D0364957}"/>
              </a:ext>
            </a:extLst>
          </p:cNvPr>
          <p:cNvSpPr txBox="1">
            <a:spLocks/>
          </p:cNvSpPr>
          <p:nvPr/>
        </p:nvSpPr>
        <p:spPr>
          <a:xfrm>
            <a:off x="11408815" y="6557962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5416BE-C448-FB74-0E5D-00C13D46D418}"/>
              </a:ext>
            </a:extLst>
          </p:cNvPr>
          <p:cNvSpPr/>
          <p:nvPr/>
        </p:nvSpPr>
        <p:spPr>
          <a:xfrm>
            <a:off x="172220" y="12405"/>
            <a:ext cx="1710069" cy="1710069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KGText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B162DA-96B0-605C-3E84-522CF17C39EA}"/>
              </a:ext>
            </a:extLst>
          </p:cNvPr>
          <p:cNvSpPr txBox="1"/>
          <p:nvPr/>
        </p:nvSpPr>
        <p:spPr>
          <a:xfrm>
            <a:off x="2062403" y="636606"/>
            <a:ext cx="981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Selection</a:t>
            </a:r>
            <a:endParaRPr lang="en-CH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8270B6B-D4B2-9BAD-B018-68F5E71C1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296" y="2405823"/>
            <a:ext cx="3466214" cy="3639525"/>
          </a:xfrm>
          <a:prstGeom prst="rect">
            <a:avLst/>
          </a:prstGeom>
        </p:spPr>
      </p:pic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629D495-EFA2-77FF-7C56-252D9E3A6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7198" y="1414200"/>
            <a:ext cx="4254719" cy="4762745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5716A376-D283-F8EF-EBB2-CFBF05A7A1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60687" y="5248310"/>
            <a:ext cx="688605" cy="688605"/>
          </a:xfrm>
          <a:prstGeom prst="rect">
            <a:avLst/>
          </a:prstGeom>
        </p:spPr>
      </p:pic>
      <p:sp>
        <p:nvSpPr>
          <p:cNvPr id="9" name="Multiplication Sign 8">
            <a:extLst>
              <a:ext uri="{FF2B5EF4-FFF2-40B4-BE49-F238E27FC236}">
                <a16:creationId xmlns:a16="http://schemas.microsoft.com/office/drawing/2014/main" id="{01BFE8A0-75DF-6EB8-9384-B60D542F8CED}"/>
              </a:ext>
            </a:extLst>
          </p:cNvPr>
          <p:cNvSpPr/>
          <p:nvPr/>
        </p:nvSpPr>
        <p:spPr>
          <a:xfrm>
            <a:off x="8973879" y="4491517"/>
            <a:ext cx="900223" cy="6886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8936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C9829FE2-8D84-F94A-DCC1-BB9827ED251F}"/>
              </a:ext>
            </a:extLst>
          </p:cNvPr>
          <p:cNvSpPr/>
          <p:nvPr/>
        </p:nvSpPr>
        <p:spPr>
          <a:xfrm>
            <a:off x="1567543" y="2481943"/>
            <a:ext cx="1980054" cy="198005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KGPT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9C56EB-EFC3-2708-993A-D0EE65DCC54B}"/>
              </a:ext>
            </a:extLst>
          </p:cNvPr>
          <p:cNvSpPr/>
          <p:nvPr/>
        </p:nvSpPr>
        <p:spPr>
          <a:xfrm>
            <a:off x="5190768" y="2481943"/>
            <a:ext cx="1980054" cy="198005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KGText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D91B81-0D84-440F-ABC3-E3DE9D09D8EF}"/>
              </a:ext>
            </a:extLst>
          </p:cNvPr>
          <p:cNvSpPr/>
          <p:nvPr/>
        </p:nvSpPr>
        <p:spPr>
          <a:xfrm>
            <a:off x="8813992" y="2481943"/>
            <a:ext cx="1980054" cy="1980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B11433-ADAF-C515-EDDC-D7E31099EB4C}"/>
              </a:ext>
            </a:extLst>
          </p:cNvPr>
          <p:cNvSpPr txBox="1"/>
          <p:nvPr/>
        </p:nvSpPr>
        <p:spPr>
          <a:xfrm>
            <a:off x="2083182" y="459262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BAFB7B-C7BA-283A-5552-884CD3B3B95E}"/>
              </a:ext>
            </a:extLst>
          </p:cNvPr>
          <p:cNvSpPr txBox="1"/>
          <p:nvPr/>
        </p:nvSpPr>
        <p:spPr>
          <a:xfrm>
            <a:off x="5700699" y="45926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04294C-1BAE-5ADC-EAA1-BEA4EA05F9E5}"/>
              </a:ext>
            </a:extLst>
          </p:cNvPr>
          <p:cNvSpPr txBox="1"/>
          <p:nvPr/>
        </p:nvSpPr>
        <p:spPr>
          <a:xfrm>
            <a:off x="9343572" y="45926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05FB09CB-0401-E908-342F-34A0CEEE6F70}"/>
              </a:ext>
            </a:extLst>
          </p:cNvPr>
          <p:cNvSpPr txBox="1">
            <a:spLocks/>
          </p:cNvSpPr>
          <p:nvPr/>
        </p:nvSpPr>
        <p:spPr>
          <a:xfrm>
            <a:off x="572770" y="476709"/>
            <a:ext cx="11046460" cy="7281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Contributions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86073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C9829FE2-8D84-F94A-DCC1-BB9827ED251F}"/>
              </a:ext>
            </a:extLst>
          </p:cNvPr>
          <p:cNvSpPr/>
          <p:nvPr/>
        </p:nvSpPr>
        <p:spPr>
          <a:xfrm>
            <a:off x="1567543" y="2481943"/>
            <a:ext cx="1980054" cy="198005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KGPT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9C56EB-EFC3-2708-993A-D0EE65DCC54B}"/>
              </a:ext>
            </a:extLst>
          </p:cNvPr>
          <p:cNvSpPr/>
          <p:nvPr/>
        </p:nvSpPr>
        <p:spPr>
          <a:xfrm>
            <a:off x="5190768" y="2481943"/>
            <a:ext cx="1980054" cy="1980054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KGText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D91B81-0D84-440F-ABC3-E3DE9D09D8EF}"/>
              </a:ext>
            </a:extLst>
          </p:cNvPr>
          <p:cNvSpPr/>
          <p:nvPr/>
        </p:nvSpPr>
        <p:spPr>
          <a:xfrm>
            <a:off x="8585277" y="1991301"/>
            <a:ext cx="2470696" cy="2470696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B11433-ADAF-C515-EDDC-D7E31099EB4C}"/>
              </a:ext>
            </a:extLst>
          </p:cNvPr>
          <p:cNvSpPr txBox="1"/>
          <p:nvPr/>
        </p:nvSpPr>
        <p:spPr>
          <a:xfrm>
            <a:off x="2083182" y="459262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BAFB7B-C7BA-283A-5552-884CD3B3B95E}"/>
              </a:ext>
            </a:extLst>
          </p:cNvPr>
          <p:cNvSpPr txBox="1"/>
          <p:nvPr/>
        </p:nvSpPr>
        <p:spPr>
          <a:xfrm>
            <a:off x="5700699" y="45926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04294C-1BAE-5ADC-EAA1-BEA4EA05F9E5}"/>
              </a:ext>
            </a:extLst>
          </p:cNvPr>
          <p:cNvSpPr txBox="1"/>
          <p:nvPr/>
        </p:nvSpPr>
        <p:spPr>
          <a:xfrm>
            <a:off x="9343572" y="45926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05FB09CB-0401-E908-342F-34A0CEEE6F70}"/>
              </a:ext>
            </a:extLst>
          </p:cNvPr>
          <p:cNvSpPr txBox="1">
            <a:spLocks/>
          </p:cNvSpPr>
          <p:nvPr/>
        </p:nvSpPr>
        <p:spPr>
          <a:xfrm>
            <a:off x="572770" y="476709"/>
            <a:ext cx="11046460" cy="7281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Contributions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362039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313F444-C771-1779-61A9-689C523D4332}"/>
              </a:ext>
            </a:extLst>
          </p:cNvPr>
          <p:cNvSpPr txBox="1"/>
          <p:nvPr/>
        </p:nvSpPr>
        <p:spPr>
          <a:xfrm>
            <a:off x="2140375" y="2476256"/>
            <a:ext cx="8768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spc="-5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Fine-tuning on the downstream data-to-text task with only a few examples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4AF8EF-C47D-10F2-BF6C-70481B558DB4}"/>
              </a:ext>
            </a:extLst>
          </p:cNvPr>
          <p:cNvSpPr txBox="1"/>
          <p:nvPr/>
        </p:nvSpPr>
        <p:spPr>
          <a:xfrm>
            <a:off x="2140375" y="4218688"/>
            <a:ext cx="981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Pre-training the model on the </a:t>
            </a:r>
            <a:r>
              <a:rPr lang="en-US" sz="24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KGText</a:t>
            </a:r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database</a:t>
            </a:r>
            <a:endParaRPr lang="en-CH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529EE8-00DD-1031-7D77-9BE78EE7BA58}"/>
              </a:ext>
            </a:extLst>
          </p:cNvPr>
          <p:cNvSpPr txBox="1"/>
          <p:nvPr/>
        </p:nvSpPr>
        <p:spPr>
          <a:xfrm>
            <a:off x="2175815" y="5222456"/>
            <a:ext cx="9810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Fine-tuning on the downstream task to solve individual problems</a:t>
            </a:r>
            <a:endParaRPr lang="en-CH" sz="2400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ABBB281-90BF-4355-2F2C-33A58EA1DC8F}"/>
              </a:ext>
            </a:extLst>
          </p:cNvPr>
          <p:cNvSpPr txBox="1">
            <a:spLocks/>
          </p:cNvSpPr>
          <p:nvPr/>
        </p:nvSpPr>
        <p:spPr>
          <a:xfrm>
            <a:off x="11408815" y="6557962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B65368-67A7-414A-F6C1-BCA7B2C182B0}"/>
              </a:ext>
            </a:extLst>
          </p:cNvPr>
          <p:cNvSpPr/>
          <p:nvPr/>
        </p:nvSpPr>
        <p:spPr>
          <a:xfrm>
            <a:off x="0" y="2088536"/>
            <a:ext cx="1975768" cy="197576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38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8ABBB281-90BF-4355-2F2C-33A58EA1DC8F}"/>
              </a:ext>
            </a:extLst>
          </p:cNvPr>
          <p:cNvSpPr txBox="1">
            <a:spLocks/>
          </p:cNvSpPr>
          <p:nvPr/>
        </p:nvSpPr>
        <p:spPr>
          <a:xfrm>
            <a:off x="11408815" y="6557962"/>
            <a:ext cx="78001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958EF38-45AA-43FA-A957-F70808161676}"/>
              </a:ext>
            </a:extLst>
          </p:cNvPr>
          <p:cNvSpPr/>
          <p:nvPr/>
        </p:nvSpPr>
        <p:spPr>
          <a:xfrm>
            <a:off x="326066" y="149866"/>
            <a:ext cx="1359958" cy="1359958"/>
          </a:xfrm>
          <a:prstGeom prst="ellipse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en-CH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12F4854B-D1E4-C98F-313B-1397E69CE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5409" y="706588"/>
            <a:ext cx="6753191" cy="2626242"/>
          </a:xfrm>
          <a:prstGeom prst="rect">
            <a:avLst/>
          </a:prstGeom>
        </p:spPr>
      </p:pic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6C18907C-24C6-11E1-4A4E-CDF4C0B60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774" y="3525171"/>
            <a:ext cx="6664438" cy="2626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919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D3FC-0213-DAA5-581D-1E28AE89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enhance data-to-text generation </a:t>
            </a:r>
            <a:endParaRPr lang="en-CH" dirty="0"/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3EE0142D-8AFD-C67D-8694-B85D1EB5A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4338" y="1849611"/>
            <a:ext cx="6823325" cy="396679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4E4AB-3C1A-C011-A31C-2A17B813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0129-2270-CCFB-6505-95F561B7F2D4}"/>
              </a:ext>
            </a:extLst>
          </p:cNvPr>
          <p:cNvSpPr txBox="1"/>
          <p:nvPr/>
        </p:nvSpPr>
        <p:spPr>
          <a:xfrm>
            <a:off x="6020873" y="6350172"/>
            <a:ext cx="586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BLEU: a Method for Automatic Evaluation of Machine Translation (</a:t>
            </a:r>
            <a:r>
              <a:rPr lang="en-US" sz="1200" dirty="0" err="1"/>
              <a:t>Papineni</a:t>
            </a:r>
            <a:r>
              <a:rPr lang="en-US" sz="1200" dirty="0"/>
              <a:t> et al., 2002)</a:t>
            </a:r>
            <a:endParaRPr lang="en-CH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F601C4-162B-56B2-BCDD-6DFE5386CCE5}"/>
              </a:ext>
            </a:extLst>
          </p:cNvPr>
          <p:cNvCxnSpPr>
            <a:cxnSpLocks/>
          </p:cNvCxnSpPr>
          <p:nvPr/>
        </p:nvCxnSpPr>
        <p:spPr>
          <a:xfrm>
            <a:off x="1262743" y="4826000"/>
            <a:ext cx="0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718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05FB09CB-0401-E908-342F-34A0CEEE6F70}"/>
              </a:ext>
            </a:extLst>
          </p:cNvPr>
          <p:cNvSpPr txBox="1">
            <a:spLocks/>
          </p:cNvSpPr>
          <p:nvPr/>
        </p:nvSpPr>
        <p:spPr>
          <a:xfrm>
            <a:off x="572770" y="476709"/>
            <a:ext cx="11046460" cy="7281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KGPT outperforms state-of-the-art data-to-text models</a:t>
            </a:r>
            <a:endParaRPr lang="en-CH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890285D-B72D-4DCC-2C75-4D9821EB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412" y="1993323"/>
            <a:ext cx="4644710" cy="323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54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890285D-B72D-4DCC-2C75-4D9821EBC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412" y="1993323"/>
            <a:ext cx="4644710" cy="323288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691FDF5-3F2B-E059-5694-750234918511}"/>
              </a:ext>
            </a:extLst>
          </p:cNvPr>
          <p:cNvSpPr/>
          <p:nvPr/>
        </p:nvSpPr>
        <p:spPr>
          <a:xfrm>
            <a:off x="5897007" y="3089374"/>
            <a:ext cx="617034" cy="520390"/>
          </a:xfrm>
          <a:prstGeom prst="ellipse">
            <a:avLst/>
          </a:prstGeom>
          <a:noFill/>
          <a:ln w="571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EFEAE4F-14E7-6717-7E42-C3B809D7D637}"/>
              </a:ext>
            </a:extLst>
          </p:cNvPr>
          <p:cNvSpPr txBox="1">
            <a:spLocks/>
          </p:cNvSpPr>
          <p:nvPr/>
        </p:nvSpPr>
        <p:spPr>
          <a:xfrm>
            <a:off x="572770" y="476709"/>
            <a:ext cx="11046460" cy="7281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KGPT outperforms state-of-the-art data-to-text models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58269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able&#10;&#10;Description automatically generated">
            <a:extLst>
              <a:ext uri="{FF2B5EF4-FFF2-40B4-BE49-F238E27FC236}">
                <a16:creationId xmlns:a16="http://schemas.microsoft.com/office/drawing/2014/main" id="{7E4B896A-FCAC-0F0B-D493-2AA369002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0403" y="1880081"/>
            <a:ext cx="6555708" cy="3293463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4890285D-B72D-4DCC-2C75-4D9821EBC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89" y="2878325"/>
            <a:ext cx="2885279" cy="200825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CAB4212-B39C-BDD3-B6F2-E8FDB6044F67}"/>
              </a:ext>
            </a:extLst>
          </p:cNvPr>
          <p:cNvSpPr txBox="1">
            <a:spLocks/>
          </p:cNvSpPr>
          <p:nvPr/>
        </p:nvSpPr>
        <p:spPr>
          <a:xfrm>
            <a:off x="572770" y="476709"/>
            <a:ext cx="11046460" cy="7281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KGPT outperforms state-of-the-art data-to-text models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947842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D3FC-0213-DAA5-581D-1E28AE89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enhance data-to-text generation </a:t>
            </a:r>
            <a:endParaRPr lang="en-CH" dirty="0"/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3EE0142D-8AFD-C67D-8694-B85D1EB5A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3250" y="1849611"/>
            <a:ext cx="6011989" cy="349512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4E4AB-3C1A-C011-A31C-2A17B813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0129-2270-CCFB-6505-95F561B7F2D4}"/>
              </a:ext>
            </a:extLst>
          </p:cNvPr>
          <p:cNvSpPr txBox="1"/>
          <p:nvPr/>
        </p:nvSpPr>
        <p:spPr>
          <a:xfrm>
            <a:off x="6020873" y="6350172"/>
            <a:ext cx="58609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BLEU: a Method for Automatic Evaluation of Machine Translation (</a:t>
            </a:r>
            <a:r>
              <a:rPr lang="en-US" sz="1200" dirty="0" err="1"/>
              <a:t>Papineni</a:t>
            </a:r>
            <a:r>
              <a:rPr lang="en-US" sz="1200" dirty="0"/>
              <a:t> et al., 2002)</a:t>
            </a:r>
            <a:endParaRPr lang="en-CH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1F8893-30CF-583E-9C6E-2E4943541B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4336" y="2158707"/>
            <a:ext cx="4605374" cy="2876928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F601C4-162B-56B2-BCDD-6DFE5386CCE5}"/>
              </a:ext>
            </a:extLst>
          </p:cNvPr>
          <p:cNvCxnSpPr/>
          <p:nvPr/>
        </p:nvCxnSpPr>
        <p:spPr>
          <a:xfrm>
            <a:off x="1262743" y="4826000"/>
            <a:ext cx="928914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4524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D3FC-0213-DAA5-581D-1E28AE89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goal is to enhance data-to-text generation </a:t>
            </a:r>
            <a:endParaRPr lang="en-CH" dirty="0"/>
          </a:p>
        </p:txBody>
      </p:sp>
      <p:pic>
        <p:nvPicPr>
          <p:cNvPr id="11" name="Content Placeholder 10" descr="Chart, bar chart&#10;&#10;Description automatically generated">
            <a:extLst>
              <a:ext uri="{FF2B5EF4-FFF2-40B4-BE49-F238E27FC236}">
                <a16:creationId xmlns:a16="http://schemas.microsoft.com/office/drawing/2014/main" id="{3EE0142D-8AFD-C67D-8694-B85D1EB5A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3250" y="1849611"/>
            <a:ext cx="6011989" cy="3495121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4E4AB-3C1A-C011-A31C-2A17B813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70129-2270-CCFB-6505-95F561B7F2D4}"/>
              </a:ext>
            </a:extLst>
          </p:cNvPr>
          <p:cNvSpPr txBox="1"/>
          <p:nvPr/>
        </p:nvSpPr>
        <p:spPr>
          <a:xfrm>
            <a:off x="6020873" y="6350172"/>
            <a:ext cx="6140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BLEU: a Method for Automatic Evaluation of Machine Translation (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Papineni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et al., 2002)</a:t>
            </a:r>
            <a:endParaRPr lang="en-CH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F601C4-162B-56B2-BCDD-6DFE5386CCE5}"/>
              </a:ext>
            </a:extLst>
          </p:cNvPr>
          <p:cNvCxnSpPr>
            <a:cxnSpLocks/>
          </p:cNvCxnSpPr>
          <p:nvPr/>
        </p:nvCxnSpPr>
        <p:spPr>
          <a:xfrm>
            <a:off x="2675466" y="4826000"/>
            <a:ext cx="850537" cy="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928746-192D-F30F-D933-046E15547007}"/>
              </a:ext>
            </a:extLst>
          </p:cNvPr>
          <p:cNvSpPr txBox="1"/>
          <p:nvPr/>
        </p:nvSpPr>
        <p:spPr>
          <a:xfrm>
            <a:off x="6971816" y="2147086"/>
            <a:ext cx="52926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Meaning Representation:</a:t>
            </a:r>
          </a:p>
          <a:p>
            <a:pPr marL="44767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name[The Eagle],</a:t>
            </a:r>
          </a:p>
          <a:p>
            <a:pPr marL="447675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eatType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[coffee shop],</a:t>
            </a:r>
          </a:p>
          <a:p>
            <a:pPr marL="44767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food[French],</a:t>
            </a:r>
          </a:p>
          <a:p>
            <a:pPr marL="447675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[moderate],</a:t>
            </a:r>
          </a:p>
          <a:p>
            <a:pPr marL="447675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customerRating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[3/5],</a:t>
            </a:r>
          </a:p>
          <a:p>
            <a:pPr marL="44767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area[riverside],</a:t>
            </a:r>
          </a:p>
          <a:p>
            <a:pPr marL="447675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kidsFriendly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[yes],</a:t>
            </a:r>
          </a:p>
          <a:p>
            <a:pPr marL="44767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near[Burger King]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Text: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The three star coffee shop, The Eagle, gives families a mid-priced dining experience featuring a variety of wines and cheeses. Find The Eagle near Burger King.</a:t>
            </a:r>
            <a:endParaRPr lang="en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818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D3FC-0213-DAA5-581D-1E28AE89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Limitation 1: no unified models to solve data-to-text generation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4E4AB-3C1A-C011-A31C-2A17B813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928746-192D-F30F-D933-046E15547007}"/>
              </a:ext>
            </a:extLst>
          </p:cNvPr>
          <p:cNvSpPr txBox="1"/>
          <p:nvPr/>
        </p:nvSpPr>
        <p:spPr>
          <a:xfrm>
            <a:off x="6628056" y="1988960"/>
            <a:ext cx="52926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Meaning Representation:</a:t>
            </a:r>
          </a:p>
          <a:p>
            <a:pPr marL="44767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name[The Eagle],</a:t>
            </a:r>
          </a:p>
          <a:p>
            <a:pPr marL="447675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eatType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[coffee shop],</a:t>
            </a:r>
          </a:p>
          <a:p>
            <a:pPr marL="44767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food[French],</a:t>
            </a:r>
          </a:p>
          <a:p>
            <a:pPr marL="447675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priceRange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[moderate],</a:t>
            </a:r>
          </a:p>
          <a:p>
            <a:pPr marL="447675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customerRating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[3/5],</a:t>
            </a:r>
          </a:p>
          <a:p>
            <a:pPr marL="44767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area[riverside],</a:t>
            </a:r>
          </a:p>
          <a:p>
            <a:pPr marL="447675"/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kidsFriendly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[yes],</a:t>
            </a:r>
          </a:p>
          <a:p>
            <a:pPr marL="447675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near[Burger King]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Text: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 The three star coffee shop, The Eagle, gives families a mid-priced dining experience featuring a variety of wines and cheeses. Find The Eagle near Burger King.</a:t>
            </a:r>
            <a:endParaRPr lang="en-CH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C00E57-C165-C771-8667-402A7149B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39" y="2104767"/>
            <a:ext cx="4605374" cy="287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8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D3FC-0213-DAA5-581D-1E28AE89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 2: different models have weak generalization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4E4AB-3C1A-C011-A31C-2A17B813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ADF5168-2937-C976-162D-EE19E0AA2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6138240"/>
              </p:ext>
            </p:extLst>
          </p:nvPr>
        </p:nvGraphicFramePr>
        <p:xfrm>
          <a:off x="2570480" y="1703671"/>
          <a:ext cx="7112000" cy="4521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6476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0D3FC-0213-DAA5-581D-1E28AE89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Limitation 3: not suitable for few-shot settings</a:t>
            </a:r>
            <a:endParaRPr lang="en-CH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4E4AB-3C1A-C011-A31C-2A17B8136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CBFD9-5111-1DE5-760A-A8F65313D68C}"/>
              </a:ext>
            </a:extLst>
          </p:cNvPr>
          <p:cNvSpPr txBox="1"/>
          <p:nvPr/>
        </p:nvSpPr>
        <p:spPr>
          <a:xfrm>
            <a:off x="4372551" y="3382408"/>
            <a:ext cx="5745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rely on large amount of annotation </a:t>
            </a:r>
            <a:endParaRPr lang="en-CH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 descr="Document outline">
            <a:extLst>
              <a:ext uri="{FF2B5EF4-FFF2-40B4-BE49-F238E27FC236}">
                <a16:creationId xmlns:a16="http://schemas.microsoft.com/office/drawing/2014/main" id="{6027A3B9-FC37-B64C-6045-38562926F1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6400" y="2762628"/>
            <a:ext cx="914400" cy="914400"/>
          </a:xfrm>
          <a:prstGeom prst="rect">
            <a:avLst/>
          </a:prstGeom>
        </p:spPr>
      </p:pic>
      <p:pic>
        <p:nvPicPr>
          <p:cNvPr id="22" name="Graphic 21" descr="Document outline">
            <a:extLst>
              <a:ext uri="{FF2B5EF4-FFF2-40B4-BE49-F238E27FC236}">
                <a16:creationId xmlns:a16="http://schemas.microsoft.com/office/drawing/2014/main" id="{A031EC50-166B-C8B0-1DBE-21EF34971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4330" y="3219828"/>
            <a:ext cx="914400" cy="914400"/>
          </a:xfrm>
          <a:prstGeom prst="rect">
            <a:avLst/>
          </a:prstGeom>
        </p:spPr>
      </p:pic>
      <p:pic>
        <p:nvPicPr>
          <p:cNvPr id="23" name="Graphic 22" descr="Document outline">
            <a:extLst>
              <a:ext uri="{FF2B5EF4-FFF2-40B4-BE49-F238E27FC236}">
                <a16:creationId xmlns:a16="http://schemas.microsoft.com/office/drawing/2014/main" id="{CB1596D3-14FB-4430-6326-071A3FFCA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2260" y="3677028"/>
            <a:ext cx="914400" cy="914400"/>
          </a:xfrm>
          <a:prstGeom prst="rect">
            <a:avLst/>
          </a:prstGeom>
        </p:spPr>
      </p:pic>
      <p:pic>
        <p:nvPicPr>
          <p:cNvPr id="24" name="Graphic 23" descr="Document outline">
            <a:extLst>
              <a:ext uri="{FF2B5EF4-FFF2-40B4-BE49-F238E27FC236}">
                <a16:creationId xmlns:a16="http://schemas.microsoft.com/office/drawing/2014/main" id="{3B4F8B45-4272-4664-8AEE-380198294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90190" y="4134228"/>
            <a:ext cx="914400" cy="914400"/>
          </a:xfrm>
          <a:prstGeom prst="rect">
            <a:avLst/>
          </a:prstGeom>
        </p:spPr>
      </p:pic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AE122A64-ECEC-FE21-3429-13DD53A3F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3371" y="2815186"/>
            <a:ext cx="914400" cy="914400"/>
          </a:xfrm>
          <a:prstGeom prst="rect">
            <a:avLst/>
          </a:prstGeom>
        </p:spPr>
      </p:pic>
      <p:pic>
        <p:nvPicPr>
          <p:cNvPr id="26" name="Graphic 25" descr="Document outline">
            <a:extLst>
              <a:ext uri="{FF2B5EF4-FFF2-40B4-BE49-F238E27FC236}">
                <a16:creationId xmlns:a16="http://schemas.microsoft.com/office/drawing/2014/main" id="{B8D341A7-3193-15B8-CE39-1979F4704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1301" y="3272386"/>
            <a:ext cx="914400" cy="914400"/>
          </a:xfrm>
          <a:prstGeom prst="rect">
            <a:avLst/>
          </a:prstGeom>
        </p:spPr>
      </p:pic>
      <p:pic>
        <p:nvPicPr>
          <p:cNvPr id="27" name="Graphic 26" descr="Document outline">
            <a:extLst>
              <a:ext uri="{FF2B5EF4-FFF2-40B4-BE49-F238E27FC236}">
                <a16:creationId xmlns:a16="http://schemas.microsoft.com/office/drawing/2014/main" id="{2865D9AF-27CC-1CBC-AA53-8155CA6D0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9231" y="3729586"/>
            <a:ext cx="914400" cy="914400"/>
          </a:xfrm>
          <a:prstGeom prst="rect">
            <a:avLst/>
          </a:prstGeom>
        </p:spPr>
      </p:pic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12A6EF20-534C-20EA-C07E-3507291483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161" y="4186786"/>
            <a:ext cx="914400" cy="914400"/>
          </a:xfrm>
          <a:prstGeom prst="rect">
            <a:avLst/>
          </a:prstGeom>
        </p:spPr>
      </p:pic>
      <p:pic>
        <p:nvPicPr>
          <p:cNvPr id="29" name="Graphic 28" descr="Document outline">
            <a:extLst>
              <a:ext uri="{FF2B5EF4-FFF2-40B4-BE49-F238E27FC236}">
                <a16:creationId xmlns:a16="http://schemas.microsoft.com/office/drawing/2014/main" id="{9E580394-3B41-BFB5-371E-8FACADC463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4361" y="2762628"/>
            <a:ext cx="914400" cy="914400"/>
          </a:xfrm>
          <a:prstGeom prst="rect">
            <a:avLst/>
          </a:prstGeom>
        </p:spPr>
      </p:pic>
      <p:pic>
        <p:nvPicPr>
          <p:cNvPr id="30" name="Graphic 29" descr="Document outline">
            <a:extLst>
              <a:ext uri="{FF2B5EF4-FFF2-40B4-BE49-F238E27FC236}">
                <a16:creationId xmlns:a16="http://schemas.microsoft.com/office/drawing/2014/main" id="{B3577C5F-ADF2-329B-3F72-6998ADED7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2291" y="3219828"/>
            <a:ext cx="914400" cy="914400"/>
          </a:xfrm>
          <a:prstGeom prst="rect">
            <a:avLst/>
          </a:prstGeom>
        </p:spPr>
      </p:pic>
      <p:pic>
        <p:nvPicPr>
          <p:cNvPr id="31" name="Graphic 30" descr="Document outline">
            <a:extLst>
              <a:ext uri="{FF2B5EF4-FFF2-40B4-BE49-F238E27FC236}">
                <a16:creationId xmlns:a16="http://schemas.microsoft.com/office/drawing/2014/main" id="{4443E23F-B859-7E43-B5FB-F37AD5D43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0221" y="3677028"/>
            <a:ext cx="914400" cy="914400"/>
          </a:xfrm>
          <a:prstGeom prst="rect">
            <a:avLst/>
          </a:prstGeom>
        </p:spPr>
      </p:pic>
      <p:pic>
        <p:nvPicPr>
          <p:cNvPr id="32" name="Graphic 31" descr="Document outline">
            <a:extLst>
              <a:ext uri="{FF2B5EF4-FFF2-40B4-BE49-F238E27FC236}">
                <a16:creationId xmlns:a16="http://schemas.microsoft.com/office/drawing/2014/main" id="{41A85721-D4BC-9C52-A7F5-71BCECD43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8151" y="41342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09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C9829FE2-8D84-F94A-DCC1-BB9827ED251F}"/>
              </a:ext>
            </a:extLst>
          </p:cNvPr>
          <p:cNvSpPr/>
          <p:nvPr/>
        </p:nvSpPr>
        <p:spPr>
          <a:xfrm>
            <a:off x="1567543" y="2481943"/>
            <a:ext cx="1980054" cy="1980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KGPT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89C56EB-EFC3-2708-993A-D0EE65DCC54B}"/>
              </a:ext>
            </a:extLst>
          </p:cNvPr>
          <p:cNvSpPr/>
          <p:nvPr/>
        </p:nvSpPr>
        <p:spPr>
          <a:xfrm>
            <a:off x="5190768" y="2481943"/>
            <a:ext cx="1980054" cy="1980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KGText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D91B81-0D84-440F-ABC3-E3DE9D09D8EF}"/>
              </a:ext>
            </a:extLst>
          </p:cNvPr>
          <p:cNvSpPr/>
          <p:nvPr/>
        </p:nvSpPr>
        <p:spPr>
          <a:xfrm>
            <a:off x="8813992" y="2481943"/>
            <a:ext cx="1980054" cy="198005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endParaRPr lang="en-CH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B11433-ADAF-C515-EDDC-D7E31099EB4C}"/>
              </a:ext>
            </a:extLst>
          </p:cNvPr>
          <p:cNvSpPr txBox="1"/>
          <p:nvPr/>
        </p:nvSpPr>
        <p:spPr>
          <a:xfrm>
            <a:off x="2083182" y="4592625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BAFB7B-C7BA-283A-5552-884CD3B3B95E}"/>
              </a:ext>
            </a:extLst>
          </p:cNvPr>
          <p:cNvSpPr txBox="1"/>
          <p:nvPr/>
        </p:nvSpPr>
        <p:spPr>
          <a:xfrm>
            <a:off x="5700699" y="459262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D04294C-1BAE-5ADC-EAA1-BEA4EA05F9E5}"/>
              </a:ext>
            </a:extLst>
          </p:cNvPr>
          <p:cNvSpPr txBox="1"/>
          <p:nvPr/>
        </p:nvSpPr>
        <p:spPr>
          <a:xfrm>
            <a:off x="9343572" y="459262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05FB09CB-0401-E908-342F-34A0CEEE6F70}"/>
              </a:ext>
            </a:extLst>
          </p:cNvPr>
          <p:cNvSpPr txBox="1">
            <a:spLocks/>
          </p:cNvSpPr>
          <p:nvPr/>
        </p:nvSpPr>
        <p:spPr>
          <a:xfrm>
            <a:off x="572770" y="476709"/>
            <a:ext cx="11046460" cy="72812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dirty="0"/>
              <a:t>Contributions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3371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{75F97BE6-0A66-4B2B-9F55-9021F0A18343}tf22712842_win32</Template>
  <TotalTime>578</TotalTime>
  <Words>590</Words>
  <Application>Microsoft Office PowerPoint</Application>
  <PresentationFormat>Widescreen</PresentationFormat>
  <Paragraphs>165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Franklin Gothic Book</vt:lpstr>
      <vt:lpstr>Roboto</vt:lpstr>
      <vt:lpstr>1_RetrospectVTI</vt:lpstr>
      <vt:lpstr>Knowledge-Grounded Pre-Training  for Data-to-Text Generation</vt:lpstr>
      <vt:lpstr>The goal is to enhance data-2-text generation </vt:lpstr>
      <vt:lpstr>The goal is to enhance data-to-text generation </vt:lpstr>
      <vt:lpstr>The goal is to enhance data-to-text generation </vt:lpstr>
      <vt:lpstr>The goal is to enhance data-to-text generation </vt:lpstr>
      <vt:lpstr>Limitation 1: no unified models to solve data-to-text generation</vt:lpstr>
      <vt:lpstr>Limitation 2: different models have weak generalization</vt:lpstr>
      <vt:lpstr>Limitation 3: not suitable for few-shot settings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Gaetano Manzo</dc:creator>
  <cp:lastModifiedBy>Manzo, Gaetano (NIH/NLM/LHC) [F]</cp:lastModifiedBy>
  <cp:revision>2</cp:revision>
  <dcterms:created xsi:type="dcterms:W3CDTF">2022-10-11T20:40:38Z</dcterms:created>
  <dcterms:modified xsi:type="dcterms:W3CDTF">2022-10-12T19:28:15Z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