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73" r:id="rId5"/>
    <p:sldId id="259" r:id="rId6"/>
    <p:sldId id="260" r:id="rId7"/>
    <p:sldId id="261" r:id="rId8"/>
    <p:sldId id="262" r:id="rId9"/>
    <p:sldId id="263" r:id="rId10"/>
    <p:sldId id="264" r:id="rId11"/>
    <p:sldId id="265" r:id="rId12"/>
    <p:sldId id="266" r:id="rId13"/>
    <p:sldId id="267" r:id="rId14"/>
    <p:sldId id="269" r:id="rId15"/>
    <p:sldId id="268"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40" d="100"/>
          <a:sy n="40" d="100"/>
        </p:scale>
        <p:origin x="82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D38AD5DE-717A-4837-AA69-D911D9FEF27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138E-20FE-4CD5-96D3-17ED6EAD636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576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AD5DE-717A-4837-AA69-D911D9FEF27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138E-20FE-4CD5-96D3-17ED6EAD636A}" type="slidenum">
              <a:rPr lang="en-US" smtClean="0"/>
              <a:t>‹#›</a:t>
            </a:fld>
            <a:endParaRPr lang="en-US"/>
          </a:p>
        </p:txBody>
      </p:sp>
    </p:spTree>
    <p:extLst>
      <p:ext uri="{BB962C8B-B14F-4D97-AF65-F5344CB8AC3E}">
        <p14:creationId xmlns:p14="http://schemas.microsoft.com/office/powerpoint/2010/main" val="311668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0"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AD5DE-717A-4837-AA69-D911D9FEF27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138E-20FE-4CD5-96D3-17ED6EAD636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45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024128" y="2261351"/>
            <a:ext cx="9720071" cy="4023360"/>
          </a:xfrm>
        </p:spPr>
        <p:txBody>
          <a:bodyPr>
            <a:normAutofit/>
          </a:bodyPr>
          <a:lstStyle>
            <a:lvl1pPr marL="91440" indent="-91440">
              <a:buFont typeface="Wingdings" panose="05000000000000000000" pitchFamily="2" charset="2"/>
              <a:buChar char="§"/>
              <a:defRPr sz="2800">
                <a:latin typeface="+mn-lt"/>
              </a:defRPr>
            </a:lvl1pPr>
            <a:lvl2pPr marL="265176" indent="-137160">
              <a:buFont typeface="Wingdings" panose="05000000000000000000" pitchFamily="2" charset="2"/>
              <a:buChar char="§"/>
              <a:defRPr sz="2800">
                <a:latin typeface="+mn-lt"/>
              </a:defRPr>
            </a:lvl2pPr>
            <a:lvl3pPr marL="448056" indent="-137160">
              <a:buFont typeface="Wingdings" panose="05000000000000000000" pitchFamily="2" charset="2"/>
              <a:buChar char="§"/>
              <a:defRPr sz="2800">
                <a:latin typeface="+mn-lt"/>
              </a:defRPr>
            </a:lvl3pPr>
            <a:lvl4pPr marL="594360" indent="-137160">
              <a:buFont typeface="Wingdings" panose="05000000000000000000" pitchFamily="2" charset="2"/>
              <a:buChar char="§"/>
              <a:defRPr sz="2800">
                <a:latin typeface="+mn-lt"/>
              </a:defRPr>
            </a:lvl4pPr>
            <a:lvl5pPr marL="777240" indent="-137160">
              <a:buFont typeface="Wingdings" panose="05000000000000000000" pitchFamily="2" charset="2"/>
              <a:buChar char="§"/>
              <a:defRPr sz="2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8AD5DE-717A-4837-AA69-D911D9FEF27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138E-20FE-4CD5-96D3-17ED6EAD636A}" type="slidenum">
              <a:rPr lang="en-US" smtClean="0"/>
              <a:t>‹#›</a:t>
            </a:fld>
            <a:endParaRPr lang="en-US"/>
          </a:p>
        </p:txBody>
      </p:sp>
    </p:spTree>
    <p:extLst>
      <p:ext uri="{BB962C8B-B14F-4D97-AF65-F5344CB8AC3E}">
        <p14:creationId xmlns:p14="http://schemas.microsoft.com/office/powerpoint/2010/main" val="2901498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24" y="8"/>
            <a:ext cx="12191978" cy="4571994"/>
          </a:xfrm>
          <a:custGeom>
            <a:avLst/>
            <a:gdLst/>
            <a:ahLst/>
            <a:cxnLst/>
            <a:rect l="l" t="t" r="r" b="b"/>
            <a:pathLst>
              <a:path w="12191978" h="4571994">
                <a:moveTo>
                  <a:pt x="1" y="4316129"/>
                </a:moveTo>
                <a:lnTo>
                  <a:pt x="255863" y="4571991"/>
                </a:lnTo>
                <a:lnTo>
                  <a:pt x="203619" y="4571991"/>
                </a:lnTo>
                <a:lnTo>
                  <a:pt x="1" y="4368373"/>
                </a:lnTo>
                <a:close/>
                <a:moveTo>
                  <a:pt x="12191973" y="4312831"/>
                </a:moveTo>
                <a:lnTo>
                  <a:pt x="12191972" y="4365076"/>
                </a:lnTo>
                <a:lnTo>
                  <a:pt x="11985055" y="4571992"/>
                </a:lnTo>
                <a:lnTo>
                  <a:pt x="11932811" y="4571993"/>
                </a:lnTo>
                <a:close/>
                <a:moveTo>
                  <a:pt x="11817249" y="4076816"/>
                </a:moveTo>
                <a:lnTo>
                  <a:pt x="11928074" y="4076816"/>
                </a:lnTo>
                <a:lnTo>
                  <a:pt x="11928074" y="4187641"/>
                </a:lnTo>
                <a:lnTo>
                  <a:pt x="11817249" y="4187641"/>
                </a:lnTo>
                <a:close/>
                <a:moveTo>
                  <a:pt x="10766437" y="4076816"/>
                </a:moveTo>
                <a:lnTo>
                  <a:pt x="10877262" y="4076816"/>
                </a:lnTo>
                <a:lnTo>
                  <a:pt x="10877262" y="4187641"/>
                </a:lnTo>
                <a:lnTo>
                  <a:pt x="10766437" y="4187641"/>
                </a:lnTo>
                <a:close/>
                <a:moveTo>
                  <a:pt x="9715629" y="4076816"/>
                </a:moveTo>
                <a:lnTo>
                  <a:pt x="9826454" y="4076816"/>
                </a:lnTo>
                <a:lnTo>
                  <a:pt x="9826454" y="4187641"/>
                </a:lnTo>
                <a:lnTo>
                  <a:pt x="9715629" y="4187641"/>
                </a:lnTo>
                <a:close/>
                <a:moveTo>
                  <a:pt x="8664821" y="4076816"/>
                </a:moveTo>
                <a:lnTo>
                  <a:pt x="8775646" y="4076816"/>
                </a:lnTo>
                <a:lnTo>
                  <a:pt x="8775646" y="4187641"/>
                </a:lnTo>
                <a:lnTo>
                  <a:pt x="8664821" y="4187641"/>
                </a:lnTo>
                <a:close/>
                <a:moveTo>
                  <a:pt x="7614013" y="4076816"/>
                </a:moveTo>
                <a:lnTo>
                  <a:pt x="7724838" y="4076816"/>
                </a:lnTo>
                <a:lnTo>
                  <a:pt x="7724838" y="4187641"/>
                </a:lnTo>
                <a:lnTo>
                  <a:pt x="7614013" y="4187641"/>
                </a:lnTo>
                <a:close/>
                <a:moveTo>
                  <a:pt x="6563205" y="4076816"/>
                </a:moveTo>
                <a:lnTo>
                  <a:pt x="6674030" y="4076816"/>
                </a:lnTo>
                <a:lnTo>
                  <a:pt x="6674030" y="4187641"/>
                </a:lnTo>
                <a:lnTo>
                  <a:pt x="6563205" y="4187641"/>
                </a:lnTo>
                <a:close/>
                <a:moveTo>
                  <a:pt x="5512397" y="4076816"/>
                </a:moveTo>
                <a:lnTo>
                  <a:pt x="5623222" y="4076816"/>
                </a:lnTo>
                <a:lnTo>
                  <a:pt x="5623222" y="4187641"/>
                </a:lnTo>
                <a:lnTo>
                  <a:pt x="5512397" y="4187641"/>
                </a:lnTo>
                <a:close/>
                <a:moveTo>
                  <a:pt x="4461589" y="4076816"/>
                </a:moveTo>
                <a:lnTo>
                  <a:pt x="4572414" y="4076816"/>
                </a:lnTo>
                <a:lnTo>
                  <a:pt x="4572414" y="4187641"/>
                </a:lnTo>
                <a:lnTo>
                  <a:pt x="4461589" y="4187641"/>
                </a:lnTo>
                <a:close/>
                <a:moveTo>
                  <a:pt x="3410782" y="4076816"/>
                </a:moveTo>
                <a:lnTo>
                  <a:pt x="3521608" y="4076816"/>
                </a:lnTo>
                <a:lnTo>
                  <a:pt x="3521608" y="4187641"/>
                </a:lnTo>
                <a:lnTo>
                  <a:pt x="3410782" y="4187641"/>
                </a:lnTo>
                <a:close/>
                <a:moveTo>
                  <a:pt x="2359975" y="4076816"/>
                </a:moveTo>
                <a:lnTo>
                  <a:pt x="2470800" y="4076816"/>
                </a:lnTo>
                <a:lnTo>
                  <a:pt x="2470800" y="4187641"/>
                </a:lnTo>
                <a:lnTo>
                  <a:pt x="2359975" y="4187641"/>
                </a:lnTo>
                <a:close/>
                <a:moveTo>
                  <a:pt x="1309167" y="4076816"/>
                </a:moveTo>
                <a:lnTo>
                  <a:pt x="1419992" y="4076816"/>
                </a:lnTo>
                <a:lnTo>
                  <a:pt x="1419992" y="4187641"/>
                </a:lnTo>
                <a:lnTo>
                  <a:pt x="1309167" y="4187641"/>
                </a:lnTo>
                <a:close/>
                <a:moveTo>
                  <a:pt x="258359" y="4076816"/>
                </a:moveTo>
                <a:lnTo>
                  <a:pt x="369184" y="4076816"/>
                </a:lnTo>
                <a:lnTo>
                  <a:pt x="369184" y="4187641"/>
                </a:lnTo>
                <a:lnTo>
                  <a:pt x="258359" y="4187641"/>
                </a:lnTo>
                <a:close/>
                <a:moveTo>
                  <a:pt x="11291841" y="3551209"/>
                </a:moveTo>
                <a:lnTo>
                  <a:pt x="11402666" y="3551209"/>
                </a:lnTo>
                <a:lnTo>
                  <a:pt x="11402666" y="3662034"/>
                </a:lnTo>
                <a:lnTo>
                  <a:pt x="11291841" y="3662034"/>
                </a:lnTo>
                <a:close/>
                <a:moveTo>
                  <a:pt x="10241033" y="3551209"/>
                </a:moveTo>
                <a:lnTo>
                  <a:pt x="10351858" y="3551209"/>
                </a:lnTo>
                <a:lnTo>
                  <a:pt x="10351858" y="3662034"/>
                </a:lnTo>
                <a:lnTo>
                  <a:pt x="10241033" y="3662034"/>
                </a:lnTo>
                <a:close/>
                <a:moveTo>
                  <a:pt x="9190225" y="3551209"/>
                </a:moveTo>
                <a:lnTo>
                  <a:pt x="9301050" y="3551209"/>
                </a:lnTo>
                <a:lnTo>
                  <a:pt x="9301050" y="3662034"/>
                </a:lnTo>
                <a:lnTo>
                  <a:pt x="9190225" y="3662034"/>
                </a:lnTo>
                <a:close/>
                <a:moveTo>
                  <a:pt x="8139417" y="3551209"/>
                </a:moveTo>
                <a:lnTo>
                  <a:pt x="8250242" y="3551209"/>
                </a:lnTo>
                <a:lnTo>
                  <a:pt x="8250242" y="3662034"/>
                </a:lnTo>
                <a:lnTo>
                  <a:pt x="8139417" y="3662034"/>
                </a:lnTo>
                <a:close/>
                <a:moveTo>
                  <a:pt x="7088609" y="3551209"/>
                </a:moveTo>
                <a:lnTo>
                  <a:pt x="7199434" y="3551209"/>
                </a:lnTo>
                <a:lnTo>
                  <a:pt x="7199434" y="3662034"/>
                </a:lnTo>
                <a:lnTo>
                  <a:pt x="7088609" y="3662034"/>
                </a:lnTo>
                <a:close/>
                <a:moveTo>
                  <a:pt x="6037801" y="3551209"/>
                </a:moveTo>
                <a:lnTo>
                  <a:pt x="6148626" y="3551209"/>
                </a:lnTo>
                <a:lnTo>
                  <a:pt x="6148626" y="3662034"/>
                </a:lnTo>
                <a:lnTo>
                  <a:pt x="6037801" y="3662034"/>
                </a:lnTo>
                <a:close/>
                <a:moveTo>
                  <a:pt x="4986998" y="3551209"/>
                </a:moveTo>
                <a:lnTo>
                  <a:pt x="5097826" y="3551209"/>
                </a:lnTo>
                <a:lnTo>
                  <a:pt x="5097826" y="3662034"/>
                </a:lnTo>
                <a:lnTo>
                  <a:pt x="4986998" y="3662034"/>
                </a:lnTo>
                <a:close/>
                <a:moveTo>
                  <a:pt x="3936196" y="3551209"/>
                </a:moveTo>
                <a:lnTo>
                  <a:pt x="4047020" y="3551209"/>
                </a:lnTo>
                <a:lnTo>
                  <a:pt x="4047020" y="3662034"/>
                </a:lnTo>
                <a:lnTo>
                  <a:pt x="3936196" y="3662034"/>
                </a:lnTo>
                <a:close/>
                <a:moveTo>
                  <a:pt x="2885389" y="3551209"/>
                </a:moveTo>
                <a:lnTo>
                  <a:pt x="2996214" y="3551209"/>
                </a:lnTo>
                <a:lnTo>
                  <a:pt x="2996214" y="3662034"/>
                </a:lnTo>
                <a:lnTo>
                  <a:pt x="2885389" y="3662034"/>
                </a:lnTo>
                <a:close/>
                <a:moveTo>
                  <a:pt x="1834579" y="3551209"/>
                </a:moveTo>
                <a:lnTo>
                  <a:pt x="1945404" y="3551209"/>
                </a:lnTo>
                <a:lnTo>
                  <a:pt x="1945404" y="3662034"/>
                </a:lnTo>
                <a:lnTo>
                  <a:pt x="1834579" y="3662034"/>
                </a:lnTo>
                <a:close/>
                <a:moveTo>
                  <a:pt x="783773" y="3551209"/>
                </a:moveTo>
                <a:lnTo>
                  <a:pt x="894598" y="3551209"/>
                </a:lnTo>
                <a:lnTo>
                  <a:pt x="894598" y="3662034"/>
                </a:lnTo>
                <a:lnTo>
                  <a:pt x="783773" y="3662034"/>
                </a:lnTo>
                <a:close/>
                <a:moveTo>
                  <a:pt x="2942310" y="3107960"/>
                </a:moveTo>
                <a:lnTo>
                  <a:pt x="2470811" y="3579460"/>
                </a:lnTo>
                <a:lnTo>
                  <a:pt x="2470811" y="3634896"/>
                </a:lnTo>
                <a:lnTo>
                  <a:pt x="2942311" y="4106397"/>
                </a:lnTo>
                <a:lnTo>
                  <a:pt x="3410794" y="3637915"/>
                </a:lnTo>
                <a:lnTo>
                  <a:pt x="3410794" y="3576442"/>
                </a:lnTo>
                <a:close/>
                <a:moveTo>
                  <a:pt x="840944" y="3107960"/>
                </a:moveTo>
                <a:lnTo>
                  <a:pt x="369194" y="3579710"/>
                </a:lnTo>
                <a:lnTo>
                  <a:pt x="369194" y="3634648"/>
                </a:lnTo>
                <a:lnTo>
                  <a:pt x="840944" y="4106399"/>
                </a:lnTo>
                <a:lnTo>
                  <a:pt x="1309176" y="3638165"/>
                </a:lnTo>
                <a:lnTo>
                  <a:pt x="1309176" y="3576193"/>
                </a:lnTo>
                <a:close/>
                <a:moveTo>
                  <a:pt x="3992986" y="3107959"/>
                </a:moveTo>
                <a:lnTo>
                  <a:pt x="3521621" y="3579335"/>
                </a:lnTo>
                <a:lnTo>
                  <a:pt x="3521621" y="3635021"/>
                </a:lnTo>
                <a:lnTo>
                  <a:pt x="3992986" y="4106398"/>
                </a:lnTo>
                <a:lnTo>
                  <a:pt x="4461593" y="3637778"/>
                </a:lnTo>
                <a:lnTo>
                  <a:pt x="4461593" y="3576578"/>
                </a:lnTo>
                <a:close/>
                <a:moveTo>
                  <a:pt x="1891624" y="3107959"/>
                </a:moveTo>
                <a:lnTo>
                  <a:pt x="1420001" y="3579584"/>
                </a:lnTo>
                <a:lnTo>
                  <a:pt x="1420001" y="3634774"/>
                </a:lnTo>
                <a:lnTo>
                  <a:pt x="1891623" y="4106397"/>
                </a:lnTo>
                <a:lnTo>
                  <a:pt x="2359987" y="3638040"/>
                </a:lnTo>
                <a:lnTo>
                  <a:pt x="2359987" y="3576315"/>
                </a:lnTo>
                <a:close/>
                <a:moveTo>
                  <a:pt x="8195689" y="3107959"/>
                </a:moveTo>
                <a:lnTo>
                  <a:pt x="7724838" y="3578810"/>
                </a:lnTo>
                <a:lnTo>
                  <a:pt x="7724838" y="3635541"/>
                </a:lnTo>
                <a:lnTo>
                  <a:pt x="8195691" y="4106395"/>
                </a:lnTo>
                <a:lnTo>
                  <a:pt x="8664821" y="3637265"/>
                </a:lnTo>
                <a:lnTo>
                  <a:pt x="8664821" y="3577091"/>
                </a:lnTo>
                <a:close/>
                <a:moveTo>
                  <a:pt x="5043664" y="3107959"/>
                </a:moveTo>
                <a:lnTo>
                  <a:pt x="4572419" y="3579197"/>
                </a:lnTo>
                <a:lnTo>
                  <a:pt x="4572419" y="3635159"/>
                </a:lnTo>
                <a:lnTo>
                  <a:pt x="5043662" y="4106396"/>
                </a:lnTo>
                <a:lnTo>
                  <a:pt x="5512402" y="3637650"/>
                </a:lnTo>
                <a:lnTo>
                  <a:pt x="5512402" y="3576704"/>
                </a:lnTo>
                <a:close/>
                <a:moveTo>
                  <a:pt x="6094326" y="3107958"/>
                </a:moveTo>
                <a:lnTo>
                  <a:pt x="5623226" y="3579070"/>
                </a:lnTo>
                <a:lnTo>
                  <a:pt x="5623226" y="3635285"/>
                </a:lnTo>
                <a:lnTo>
                  <a:pt x="6094326" y="4106397"/>
                </a:lnTo>
                <a:lnTo>
                  <a:pt x="6563205" y="3637518"/>
                </a:lnTo>
                <a:lnTo>
                  <a:pt x="6563205" y="3576837"/>
                </a:lnTo>
                <a:close/>
                <a:moveTo>
                  <a:pt x="9246372" y="3107957"/>
                </a:moveTo>
                <a:lnTo>
                  <a:pt x="8775646" y="3578683"/>
                </a:lnTo>
                <a:lnTo>
                  <a:pt x="8775646" y="3635671"/>
                </a:lnTo>
                <a:lnTo>
                  <a:pt x="9246369" y="4106395"/>
                </a:lnTo>
                <a:lnTo>
                  <a:pt x="9715629" y="3637135"/>
                </a:lnTo>
                <a:lnTo>
                  <a:pt x="9715629" y="3577215"/>
                </a:lnTo>
                <a:close/>
                <a:moveTo>
                  <a:pt x="7145009" y="3107957"/>
                </a:moveTo>
                <a:lnTo>
                  <a:pt x="6674030" y="3578936"/>
                </a:lnTo>
                <a:lnTo>
                  <a:pt x="6674030" y="3635418"/>
                </a:lnTo>
                <a:lnTo>
                  <a:pt x="7145007" y="4106396"/>
                </a:lnTo>
                <a:lnTo>
                  <a:pt x="7614013" y="3637390"/>
                </a:lnTo>
                <a:lnTo>
                  <a:pt x="7614013" y="3576961"/>
                </a:lnTo>
                <a:close/>
                <a:moveTo>
                  <a:pt x="11347734" y="3107957"/>
                </a:moveTo>
                <a:lnTo>
                  <a:pt x="10877262" y="3578428"/>
                </a:lnTo>
                <a:lnTo>
                  <a:pt x="10877262" y="3635922"/>
                </a:lnTo>
                <a:lnTo>
                  <a:pt x="11347735" y="4106396"/>
                </a:lnTo>
                <a:lnTo>
                  <a:pt x="11817249" y="3636882"/>
                </a:lnTo>
                <a:lnTo>
                  <a:pt x="11817249" y="3577472"/>
                </a:lnTo>
                <a:close/>
                <a:moveTo>
                  <a:pt x="10297053" y="3107955"/>
                </a:moveTo>
                <a:lnTo>
                  <a:pt x="9826454" y="3578554"/>
                </a:lnTo>
                <a:lnTo>
                  <a:pt x="9826454" y="3635794"/>
                </a:lnTo>
                <a:lnTo>
                  <a:pt x="10297054" y="4106394"/>
                </a:lnTo>
                <a:lnTo>
                  <a:pt x="10766437" y="3637011"/>
                </a:lnTo>
                <a:lnTo>
                  <a:pt x="10766437" y="3577339"/>
                </a:lnTo>
                <a:close/>
                <a:moveTo>
                  <a:pt x="11817249" y="3027334"/>
                </a:moveTo>
                <a:lnTo>
                  <a:pt x="11928074" y="3027334"/>
                </a:lnTo>
                <a:lnTo>
                  <a:pt x="11928074" y="3138159"/>
                </a:lnTo>
                <a:lnTo>
                  <a:pt x="11817249" y="3138159"/>
                </a:lnTo>
                <a:close/>
                <a:moveTo>
                  <a:pt x="10766437" y="3027334"/>
                </a:moveTo>
                <a:lnTo>
                  <a:pt x="10877262" y="3027334"/>
                </a:lnTo>
                <a:lnTo>
                  <a:pt x="10877262" y="3138159"/>
                </a:lnTo>
                <a:lnTo>
                  <a:pt x="10766437" y="3138159"/>
                </a:lnTo>
                <a:close/>
                <a:moveTo>
                  <a:pt x="9715629" y="3027334"/>
                </a:moveTo>
                <a:lnTo>
                  <a:pt x="9826454" y="3027334"/>
                </a:lnTo>
                <a:lnTo>
                  <a:pt x="9826454" y="3138159"/>
                </a:lnTo>
                <a:lnTo>
                  <a:pt x="9715629" y="3138159"/>
                </a:lnTo>
                <a:close/>
                <a:moveTo>
                  <a:pt x="8664821" y="3027334"/>
                </a:moveTo>
                <a:lnTo>
                  <a:pt x="8775646" y="3027334"/>
                </a:lnTo>
                <a:lnTo>
                  <a:pt x="8775646" y="3138159"/>
                </a:lnTo>
                <a:lnTo>
                  <a:pt x="8664821" y="3138159"/>
                </a:lnTo>
                <a:close/>
                <a:moveTo>
                  <a:pt x="7614013" y="3027334"/>
                </a:moveTo>
                <a:lnTo>
                  <a:pt x="7724838" y="3027334"/>
                </a:lnTo>
                <a:lnTo>
                  <a:pt x="7724838" y="3138159"/>
                </a:lnTo>
                <a:lnTo>
                  <a:pt x="7614013" y="3138159"/>
                </a:lnTo>
                <a:close/>
                <a:moveTo>
                  <a:pt x="6563205" y="3027334"/>
                </a:moveTo>
                <a:lnTo>
                  <a:pt x="6674030" y="3027334"/>
                </a:lnTo>
                <a:lnTo>
                  <a:pt x="6674030" y="3138159"/>
                </a:lnTo>
                <a:lnTo>
                  <a:pt x="6563205" y="3138159"/>
                </a:lnTo>
                <a:close/>
                <a:moveTo>
                  <a:pt x="5512400" y="3027334"/>
                </a:moveTo>
                <a:lnTo>
                  <a:pt x="5623225" y="3027334"/>
                </a:lnTo>
                <a:lnTo>
                  <a:pt x="5623225" y="3138159"/>
                </a:lnTo>
                <a:lnTo>
                  <a:pt x="5512400" y="3138159"/>
                </a:lnTo>
                <a:close/>
                <a:moveTo>
                  <a:pt x="4461592" y="3027334"/>
                </a:moveTo>
                <a:lnTo>
                  <a:pt x="4572417" y="3027334"/>
                </a:lnTo>
                <a:lnTo>
                  <a:pt x="4572417" y="3138159"/>
                </a:lnTo>
                <a:lnTo>
                  <a:pt x="4461592" y="3138159"/>
                </a:lnTo>
                <a:close/>
                <a:moveTo>
                  <a:pt x="3410790" y="3027334"/>
                </a:moveTo>
                <a:lnTo>
                  <a:pt x="3521616" y="3027334"/>
                </a:lnTo>
                <a:lnTo>
                  <a:pt x="3521616" y="3138159"/>
                </a:lnTo>
                <a:lnTo>
                  <a:pt x="3410790" y="3138159"/>
                </a:lnTo>
                <a:close/>
                <a:moveTo>
                  <a:pt x="2359982" y="3027334"/>
                </a:moveTo>
                <a:lnTo>
                  <a:pt x="2470807" y="3027334"/>
                </a:lnTo>
                <a:lnTo>
                  <a:pt x="2470807" y="3138159"/>
                </a:lnTo>
                <a:lnTo>
                  <a:pt x="2359982" y="3138159"/>
                </a:lnTo>
                <a:close/>
                <a:moveTo>
                  <a:pt x="1309173" y="3027334"/>
                </a:moveTo>
                <a:lnTo>
                  <a:pt x="1419997" y="3027334"/>
                </a:lnTo>
                <a:lnTo>
                  <a:pt x="1419997" y="3138159"/>
                </a:lnTo>
                <a:lnTo>
                  <a:pt x="1309173" y="3138159"/>
                </a:lnTo>
                <a:close/>
                <a:moveTo>
                  <a:pt x="258365" y="3027334"/>
                </a:moveTo>
                <a:lnTo>
                  <a:pt x="369190" y="3027334"/>
                </a:lnTo>
                <a:lnTo>
                  <a:pt x="369190" y="3138159"/>
                </a:lnTo>
                <a:lnTo>
                  <a:pt x="258365" y="3138159"/>
                </a:lnTo>
                <a:close/>
                <a:moveTo>
                  <a:pt x="10794114" y="2610895"/>
                </a:moveTo>
                <a:lnTo>
                  <a:pt x="10323174" y="3081834"/>
                </a:lnTo>
                <a:lnTo>
                  <a:pt x="10792548" y="3551209"/>
                </a:lnTo>
                <a:lnTo>
                  <a:pt x="10852239" y="3551209"/>
                </a:lnTo>
                <a:lnTo>
                  <a:pt x="11321612" y="3081835"/>
                </a:lnTo>
                <a:lnTo>
                  <a:pt x="10850672" y="2610895"/>
                </a:lnTo>
                <a:close/>
                <a:moveTo>
                  <a:pt x="9743434" y="2610895"/>
                </a:moveTo>
                <a:lnTo>
                  <a:pt x="9272494" y="3081834"/>
                </a:lnTo>
                <a:lnTo>
                  <a:pt x="9741869" y="3551209"/>
                </a:lnTo>
                <a:lnTo>
                  <a:pt x="9801555" y="3551209"/>
                </a:lnTo>
                <a:lnTo>
                  <a:pt x="10270931" y="3081833"/>
                </a:lnTo>
                <a:lnTo>
                  <a:pt x="9799992" y="2610895"/>
                </a:lnTo>
                <a:close/>
                <a:moveTo>
                  <a:pt x="8692754" y="2610895"/>
                </a:moveTo>
                <a:lnTo>
                  <a:pt x="8221811" y="3081837"/>
                </a:lnTo>
                <a:lnTo>
                  <a:pt x="8691183" y="3551209"/>
                </a:lnTo>
                <a:lnTo>
                  <a:pt x="8750876" y="3551209"/>
                </a:lnTo>
                <a:lnTo>
                  <a:pt x="9220250" y="3081835"/>
                </a:lnTo>
                <a:lnTo>
                  <a:pt x="8749310" y="2610895"/>
                </a:lnTo>
                <a:close/>
                <a:moveTo>
                  <a:pt x="7642070" y="2610895"/>
                </a:moveTo>
                <a:lnTo>
                  <a:pt x="7171131" y="3081835"/>
                </a:lnTo>
                <a:lnTo>
                  <a:pt x="7640505" y="3551209"/>
                </a:lnTo>
                <a:lnTo>
                  <a:pt x="7700194" y="3551209"/>
                </a:lnTo>
                <a:lnTo>
                  <a:pt x="8169567" y="3081836"/>
                </a:lnTo>
                <a:lnTo>
                  <a:pt x="7698625" y="2610895"/>
                </a:lnTo>
                <a:close/>
                <a:moveTo>
                  <a:pt x="6591389" y="2610895"/>
                </a:moveTo>
                <a:lnTo>
                  <a:pt x="6120448" y="3081836"/>
                </a:lnTo>
                <a:lnTo>
                  <a:pt x="6589820" y="3551209"/>
                </a:lnTo>
                <a:lnTo>
                  <a:pt x="6649514" y="3551209"/>
                </a:lnTo>
                <a:lnTo>
                  <a:pt x="7118887" y="3081836"/>
                </a:lnTo>
                <a:lnTo>
                  <a:pt x="6647947" y="2610895"/>
                </a:lnTo>
                <a:close/>
                <a:moveTo>
                  <a:pt x="5540722" y="2610895"/>
                </a:moveTo>
                <a:lnTo>
                  <a:pt x="5069790" y="3081837"/>
                </a:lnTo>
                <a:lnTo>
                  <a:pt x="5539152" y="3551209"/>
                </a:lnTo>
                <a:lnTo>
                  <a:pt x="5598843" y="3551209"/>
                </a:lnTo>
                <a:lnTo>
                  <a:pt x="6068204" y="3081836"/>
                </a:lnTo>
                <a:lnTo>
                  <a:pt x="5597274" y="2610895"/>
                </a:lnTo>
                <a:close/>
                <a:moveTo>
                  <a:pt x="4490039" y="2610895"/>
                </a:moveTo>
                <a:lnTo>
                  <a:pt x="4019108" y="3081837"/>
                </a:lnTo>
                <a:lnTo>
                  <a:pt x="4488467" y="3551209"/>
                </a:lnTo>
                <a:lnTo>
                  <a:pt x="4548162" y="3551209"/>
                </a:lnTo>
                <a:lnTo>
                  <a:pt x="5017539" y="3081837"/>
                </a:lnTo>
                <a:lnTo>
                  <a:pt x="4546591" y="2610895"/>
                </a:lnTo>
                <a:close/>
                <a:moveTo>
                  <a:pt x="3439377" y="2610895"/>
                </a:moveTo>
                <a:lnTo>
                  <a:pt x="2968431" y="3081838"/>
                </a:lnTo>
                <a:lnTo>
                  <a:pt x="3437805" y="3551209"/>
                </a:lnTo>
                <a:lnTo>
                  <a:pt x="3497502" y="3551209"/>
                </a:lnTo>
                <a:lnTo>
                  <a:pt x="3966864" y="3081837"/>
                </a:lnTo>
                <a:lnTo>
                  <a:pt x="3495931" y="2610895"/>
                </a:lnTo>
                <a:close/>
                <a:moveTo>
                  <a:pt x="2388695" y="2610895"/>
                </a:moveTo>
                <a:lnTo>
                  <a:pt x="1917746" y="3081837"/>
                </a:lnTo>
                <a:lnTo>
                  <a:pt x="2387125" y="3551209"/>
                </a:lnTo>
                <a:lnTo>
                  <a:pt x="2446819" y="3551209"/>
                </a:lnTo>
                <a:lnTo>
                  <a:pt x="2916188" y="3081838"/>
                </a:lnTo>
                <a:lnTo>
                  <a:pt x="2445246" y="2610895"/>
                </a:lnTo>
                <a:close/>
                <a:moveTo>
                  <a:pt x="1338007" y="2610895"/>
                </a:moveTo>
                <a:lnTo>
                  <a:pt x="867066" y="3081838"/>
                </a:lnTo>
                <a:lnTo>
                  <a:pt x="1336436" y="3551209"/>
                </a:lnTo>
                <a:lnTo>
                  <a:pt x="1396132" y="3551209"/>
                </a:lnTo>
                <a:lnTo>
                  <a:pt x="1865502" y="3081837"/>
                </a:lnTo>
                <a:lnTo>
                  <a:pt x="1394561" y="2610895"/>
                </a:lnTo>
                <a:close/>
                <a:moveTo>
                  <a:pt x="11291841" y="2500070"/>
                </a:moveTo>
                <a:lnTo>
                  <a:pt x="11402666" y="2500070"/>
                </a:lnTo>
                <a:lnTo>
                  <a:pt x="11402666" y="2610895"/>
                </a:lnTo>
                <a:lnTo>
                  <a:pt x="11291841" y="2610895"/>
                </a:lnTo>
                <a:close/>
                <a:moveTo>
                  <a:pt x="10241033" y="2500070"/>
                </a:moveTo>
                <a:lnTo>
                  <a:pt x="10351858" y="2500070"/>
                </a:lnTo>
                <a:lnTo>
                  <a:pt x="10351858" y="2610895"/>
                </a:lnTo>
                <a:lnTo>
                  <a:pt x="10241033" y="2610895"/>
                </a:lnTo>
                <a:close/>
                <a:moveTo>
                  <a:pt x="9190225" y="2500070"/>
                </a:moveTo>
                <a:lnTo>
                  <a:pt x="9301050" y="2500070"/>
                </a:lnTo>
                <a:lnTo>
                  <a:pt x="9301050" y="2610895"/>
                </a:lnTo>
                <a:lnTo>
                  <a:pt x="9190225" y="2610895"/>
                </a:lnTo>
                <a:close/>
                <a:moveTo>
                  <a:pt x="8139417" y="2500070"/>
                </a:moveTo>
                <a:lnTo>
                  <a:pt x="8250242" y="2500070"/>
                </a:lnTo>
                <a:lnTo>
                  <a:pt x="8250242" y="2610895"/>
                </a:lnTo>
                <a:lnTo>
                  <a:pt x="8139417" y="2610895"/>
                </a:lnTo>
                <a:close/>
                <a:moveTo>
                  <a:pt x="7088609" y="2500070"/>
                </a:moveTo>
                <a:lnTo>
                  <a:pt x="7199434" y="2500070"/>
                </a:lnTo>
                <a:lnTo>
                  <a:pt x="7199434" y="2610895"/>
                </a:lnTo>
                <a:lnTo>
                  <a:pt x="7088609" y="2610895"/>
                </a:lnTo>
                <a:close/>
                <a:moveTo>
                  <a:pt x="6037801" y="2500070"/>
                </a:moveTo>
                <a:lnTo>
                  <a:pt x="6148626" y="2500070"/>
                </a:lnTo>
                <a:lnTo>
                  <a:pt x="6148626" y="2610895"/>
                </a:lnTo>
                <a:lnTo>
                  <a:pt x="6037801" y="2610895"/>
                </a:lnTo>
                <a:close/>
                <a:moveTo>
                  <a:pt x="4987000" y="2500070"/>
                </a:moveTo>
                <a:lnTo>
                  <a:pt x="5097829" y="2500070"/>
                </a:lnTo>
                <a:lnTo>
                  <a:pt x="5097829" y="2610895"/>
                </a:lnTo>
                <a:lnTo>
                  <a:pt x="4987000" y="2610895"/>
                </a:lnTo>
                <a:close/>
                <a:moveTo>
                  <a:pt x="3936200" y="2500070"/>
                </a:moveTo>
                <a:lnTo>
                  <a:pt x="4047024" y="2500070"/>
                </a:lnTo>
                <a:lnTo>
                  <a:pt x="4047024" y="2610895"/>
                </a:lnTo>
                <a:lnTo>
                  <a:pt x="3936200" y="2610895"/>
                </a:lnTo>
                <a:close/>
                <a:moveTo>
                  <a:pt x="2885393" y="2500070"/>
                </a:moveTo>
                <a:lnTo>
                  <a:pt x="2996218" y="2500070"/>
                </a:lnTo>
                <a:lnTo>
                  <a:pt x="2996218" y="2610895"/>
                </a:lnTo>
                <a:lnTo>
                  <a:pt x="2885393" y="2610895"/>
                </a:lnTo>
                <a:close/>
                <a:moveTo>
                  <a:pt x="1834583" y="2500070"/>
                </a:moveTo>
                <a:lnTo>
                  <a:pt x="1945408" y="2500070"/>
                </a:lnTo>
                <a:lnTo>
                  <a:pt x="1945408" y="2610895"/>
                </a:lnTo>
                <a:lnTo>
                  <a:pt x="1834583" y="2610895"/>
                </a:lnTo>
                <a:close/>
                <a:moveTo>
                  <a:pt x="783777" y="2500070"/>
                </a:moveTo>
                <a:lnTo>
                  <a:pt x="894602" y="2500070"/>
                </a:lnTo>
                <a:lnTo>
                  <a:pt x="894602" y="2610895"/>
                </a:lnTo>
                <a:lnTo>
                  <a:pt x="783777" y="2610895"/>
                </a:lnTo>
                <a:close/>
                <a:moveTo>
                  <a:pt x="1891623" y="2057291"/>
                </a:moveTo>
                <a:lnTo>
                  <a:pt x="1420005" y="2528898"/>
                </a:lnTo>
                <a:lnTo>
                  <a:pt x="1420005" y="2584095"/>
                </a:lnTo>
                <a:lnTo>
                  <a:pt x="1891624" y="3055715"/>
                </a:lnTo>
                <a:lnTo>
                  <a:pt x="2359991" y="2587356"/>
                </a:lnTo>
                <a:lnTo>
                  <a:pt x="2359991" y="2525640"/>
                </a:lnTo>
                <a:close/>
                <a:moveTo>
                  <a:pt x="2942310" y="2057291"/>
                </a:moveTo>
                <a:lnTo>
                  <a:pt x="2470816" y="2528774"/>
                </a:lnTo>
                <a:lnTo>
                  <a:pt x="2470816" y="2584221"/>
                </a:lnTo>
                <a:lnTo>
                  <a:pt x="2942310" y="3055716"/>
                </a:lnTo>
                <a:lnTo>
                  <a:pt x="3410799" y="2587229"/>
                </a:lnTo>
                <a:lnTo>
                  <a:pt x="3410799" y="2525765"/>
                </a:lnTo>
                <a:close/>
                <a:moveTo>
                  <a:pt x="3992986" y="2057290"/>
                </a:moveTo>
                <a:lnTo>
                  <a:pt x="3521627" y="2528649"/>
                </a:lnTo>
                <a:lnTo>
                  <a:pt x="3521627" y="2584345"/>
                </a:lnTo>
                <a:lnTo>
                  <a:pt x="3992986" y="3055715"/>
                </a:lnTo>
                <a:lnTo>
                  <a:pt x="4461596" y="2587094"/>
                </a:lnTo>
                <a:lnTo>
                  <a:pt x="4461596" y="2525899"/>
                </a:lnTo>
                <a:close/>
                <a:moveTo>
                  <a:pt x="840944" y="2057289"/>
                </a:moveTo>
                <a:lnTo>
                  <a:pt x="369198" y="2529024"/>
                </a:lnTo>
                <a:lnTo>
                  <a:pt x="369198" y="2583969"/>
                </a:lnTo>
                <a:lnTo>
                  <a:pt x="840944" y="3055716"/>
                </a:lnTo>
                <a:lnTo>
                  <a:pt x="1309180" y="2587479"/>
                </a:lnTo>
                <a:lnTo>
                  <a:pt x="1309180" y="2525514"/>
                </a:lnTo>
                <a:close/>
                <a:moveTo>
                  <a:pt x="7145007" y="2057289"/>
                </a:moveTo>
                <a:lnTo>
                  <a:pt x="6674030" y="2528255"/>
                </a:lnTo>
                <a:lnTo>
                  <a:pt x="6674030" y="2584733"/>
                </a:lnTo>
                <a:lnTo>
                  <a:pt x="7145010" y="3055713"/>
                </a:lnTo>
                <a:lnTo>
                  <a:pt x="7614013" y="2586710"/>
                </a:lnTo>
                <a:lnTo>
                  <a:pt x="7614013" y="2526283"/>
                </a:lnTo>
                <a:close/>
                <a:moveTo>
                  <a:pt x="5043664" y="2057289"/>
                </a:moveTo>
                <a:lnTo>
                  <a:pt x="4572421" y="2528513"/>
                </a:lnTo>
                <a:lnTo>
                  <a:pt x="4572421" y="2584480"/>
                </a:lnTo>
                <a:lnTo>
                  <a:pt x="5043664" y="3055715"/>
                </a:lnTo>
                <a:lnTo>
                  <a:pt x="5512404" y="2586968"/>
                </a:lnTo>
                <a:lnTo>
                  <a:pt x="5512404" y="2526024"/>
                </a:lnTo>
                <a:close/>
                <a:moveTo>
                  <a:pt x="10297053" y="2057288"/>
                </a:moveTo>
                <a:lnTo>
                  <a:pt x="9826454" y="2527875"/>
                </a:lnTo>
                <a:lnTo>
                  <a:pt x="9826454" y="2585115"/>
                </a:lnTo>
                <a:lnTo>
                  <a:pt x="10297052" y="3055713"/>
                </a:lnTo>
                <a:lnTo>
                  <a:pt x="10766437" y="2586328"/>
                </a:lnTo>
                <a:lnTo>
                  <a:pt x="10766437" y="2526660"/>
                </a:lnTo>
                <a:close/>
                <a:moveTo>
                  <a:pt x="9246373" y="2057288"/>
                </a:moveTo>
                <a:lnTo>
                  <a:pt x="8775646" y="2528002"/>
                </a:lnTo>
                <a:lnTo>
                  <a:pt x="8775646" y="2584986"/>
                </a:lnTo>
                <a:lnTo>
                  <a:pt x="9246373" y="3055713"/>
                </a:lnTo>
                <a:lnTo>
                  <a:pt x="9715629" y="2586457"/>
                </a:lnTo>
                <a:lnTo>
                  <a:pt x="9715629" y="2526532"/>
                </a:lnTo>
                <a:close/>
                <a:moveTo>
                  <a:pt x="8195690" y="2057288"/>
                </a:moveTo>
                <a:lnTo>
                  <a:pt x="7724838" y="2528128"/>
                </a:lnTo>
                <a:lnTo>
                  <a:pt x="7724838" y="2584864"/>
                </a:lnTo>
                <a:lnTo>
                  <a:pt x="8195689" y="3055714"/>
                </a:lnTo>
                <a:lnTo>
                  <a:pt x="8664821" y="2586582"/>
                </a:lnTo>
                <a:lnTo>
                  <a:pt x="8664821" y="2526406"/>
                </a:lnTo>
                <a:close/>
                <a:moveTo>
                  <a:pt x="6094328" y="2057287"/>
                </a:moveTo>
                <a:lnTo>
                  <a:pt x="5623228" y="2528386"/>
                </a:lnTo>
                <a:lnTo>
                  <a:pt x="5623228" y="2584606"/>
                </a:lnTo>
                <a:lnTo>
                  <a:pt x="6094325" y="3055714"/>
                </a:lnTo>
                <a:lnTo>
                  <a:pt x="6563205" y="2586835"/>
                </a:lnTo>
                <a:lnTo>
                  <a:pt x="6563205" y="2526153"/>
                </a:lnTo>
                <a:close/>
                <a:moveTo>
                  <a:pt x="11347736" y="2057286"/>
                </a:moveTo>
                <a:lnTo>
                  <a:pt x="10877262" y="2527747"/>
                </a:lnTo>
                <a:lnTo>
                  <a:pt x="10877262" y="2585241"/>
                </a:lnTo>
                <a:lnTo>
                  <a:pt x="11347734" y="3055713"/>
                </a:lnTo>
                <a:lnTo>
                  <a:pt x="11817249" y="2586199"/>
                </a:lnTo>
                <a:lnTo>
                  <a:pt x="11817249" y="2526787"/>
                </a:lnTo>
                <a:close/>
                <a:moveTo>
                  <a:pt x="258363" y="1973449"/>
                </a:moveTo>
                <a:lnTo>
                  <a:pt x="369188" y="1973449"/>
                </a:lnTo>
                <a:lnTo>
                  <a:pt x="369188" y="2084274"/>
                </a:lnTo>
                <a:lnTo>
                  <a:pt x="258363" y="2084274"/>
                </a:lnTo>
                <a:close/>
                <a:moveTo>
                  <a:pt x="2359980" y="1973449"/>
                </a:moveTo>
                <a:lnTo>
                  <a:pt x="2470805" y="1973449"/>
                </a:lnTo>
                <a:lnTo>
                  <a:pt x="2470805" y="2084274"/>
                </a:lnTo>
                <a:lnTo>
                  <a:pt x="2359980" y="2084274"/>
                </a:lnTo>
                <a:close/>
                <a:moveTo>
                  <a:pt x="1309171" y="1973449"/>
                </a:moveTo>
                <a:lnTo>
                  <a:pt x="1419995" y="1973449"/>
                </a:lnTo>
                <a:lnTo>
                  <a:pt x="1419995" y="2084274"/>
                </a:lnTo>
                <a:lnTo>
                  <a:pt x="1309171" y="2084274"/>
                </a:lnTo>
                <a:close/>
                <a:moveTo>
                  <a:pt x="4461591" y="1973448"/>
                </a:moveTo>
                <a:lnTo>
                  <a:pt x="4572416" y="1973448"/>
                </a:lnTo>
                <a:lnTo>
                  <a:pt x="4572416" y="2084273"/>
                </a:lnTo>
                <a:lnTo>
                  <a:pt x="4461591" y="2084273"/>
                </a:lnTo>
                <a:close/>
                <a:moveTo>
                  <a:pt x="3410788" y="1973448"/>
                </a:moveTo>
                <a:lnTo>
                  <a:pt x="3521614" y="1973448"/>
                </a:lnTo>
                <a:lnTo>
                  <a:pt x="3521614" y="2084273"/>
                </a:lnTo>
                <a:lnTo>
                  <a:pt x="3410788" y="2084273"/>
                </a:lnTo>
                <a:close/>
                <a:moveTo>
                  <a:pt x="6563205" y="1973448"/>
                </a:moveTo>
                <a:lnTo>
                  <a:pt x="6674030" y="1973448"/>
                </a:lnTo>
                <a:lnTo>
                  <a:pt x="6674030" y="2084273"/>
                </a:lnTo>
                <a:lnTo>
                  <a:pt x="6563205" y="2084273"/>
                </a:lnTo>
                <a:close/>
                <a:moveTo>
                  <a:pt x="5512399" y="1973448"/>
                </a:moveTo>
                <a:lnTo>
                  <a:pt x="5623224" y="1973448"/>
                </a:lnTo>
                <a:lnTo>
                  <a:pt x="5623224" y="2084273"/>
                </a:lnTo>
                <a:lnTo>
                  <a:pt x="5512399" y="2084273"/>
                </a:lnTo>
                <a:close/>
                <a:moveTo>
                  <a:pt x="7614013" y="1973448"/>
                </a:moveTo>
                <a:lnTo>
                  <a:pt x="7724838" y="1973448"/>
                </a:lnTo>
                <a:lnTo>
                  <a:pt x="7724838" y="2084273"/>
                </a:lnTo>
                <a:lnTo>
                  <a:pt x="7614013" y="2084273"/>
                </a:lnTo>
                <a:close/>
                <a:moveTo>
                  <a:pt x="9715629" y="1973448"/>
                </a:moveTo>
                <a:lnTo>
                  <a:pt x="9826454" y="1973448"/>
                </a:lnTo>
                <a:lnTo>
                  <a:pt x="9826454" y="2084273"/>
                </a:lnTo>
                <a:lnTo>
                  <a:pt x="9715629" y="2084273"/>
                </a:lnTo>
                <a:close/>
                <a:moveTo>
                  <a:pt x="8664821" y="1973448"/>
                </a:moveTo>
                <a:lnTo>
                  <a:pt x="8775646" y="1973448"/>
                </a:lnTo>
                <a:lnTo>
                  <a:pt x="8775646" y="2084273"/>
                </a:lnTo>
                <a:lnTo>
                  <a:pt x="8664821" y="2084273"/>
                </a:lnTo>
                <a:close/>
                <a:moveTo>
                  <a:pt x="11817249" y="1973448"/>
                </a:moveTo>
                <a:lnTo>
                  <a:pt x="11928074" y="1973448"/>
                </a:lnTo>
                <a:lnTo>
                  <a:pt x="11928074" y="2084273"/>
                </a:lnTo>
                <a:lnTo>
                  <a:pt x="11817249" y="2084273"/>
                </a:lnTo>
                <a:close/>
                <a:moveTo>
                  <a:pt x="10766437" y="1973448"/>
                </a:moveTo>
                <a:lnTo>
                  <a:pt x="10877262" y="1973448"/>
                </a:lnTo>
                <a:lnTo>
                  <a:pt x="10877262" y="2084273"/>
                </a:lnTo>
                <a:lnTo>
                  <a:pt x="10766437" y="2084273"/>
                </a:lnTo>
                <a:close/>
                <a:moveTo>
                  <a:pt x="3441643" y="1557959"/>
                </a:moveTo>
                <a:lnTo>
                  <a:pt x="2968431" y="2031169"/>
                </a:lnTo>
                <a:lnTo>
                  <a:pt x="3437348" y="2500070"/>
                </a:lnTo>
                <a:lnTo>
                  <a:pt x="3497959" y="2500070"/>
                </a:lnTo>
                <a:lnTo>
                  <a:pt x="3966865" y="2031168"/>
                </a:lnTo>
                <a:lnTo>
                  <a:pt x="3493665" y="1557959"/>
                </a:lnTo>
                <a:close/>
                <a:moveTo>
                  <a:pt x="2390961" y="1557959"/>
                </a:moveTo>
                <a:lnTo>
                  <a:pt x="1917745" y="2031169"/>
                </a:lnTo>
                <a:lnTo>
                  <a:pt x="2386665" y="2500070"/>
                </a:lnTo>
                <a:lnTo>
                  <a:pt x="2447277" y="2500070"/>
                </a:lnTo>
                <a:lnTo>
                  <a:pt x="2916189" y="2031169"/>
                </a:lnTo>
                <a:lnTo>
                  <a:pt x="2442980" y="1557959"/>
                </a:lnTo>
                <a:close/>
                <a:moveTo>
                  <a:pt x="1340273" y="1557959"/>
                </a:moveTo>
                <a:lnTo>
                  <a:pt x="867066" y="2031167"/>
                </a:lnTo>
                <a:lnTo>
                  <a:pt x="1335980" y="2500070"/>
                </a:lnTo>
                <a:lnTo>
                  <a:pt x="1396589" y="2500070"/>
                </a:lnTo>
                <a:lnTo>
                  <a:pt x="1865501" y="2031169"/>
                </a:lnTo>
                <a:lnTo>
                  <a:pt x="1392293" y="1557959"/>
                </a:lnTo>
                <a:close/>
                <a:moveTo>
                  <a:pt x="5542986" y="1557958"/>
                </a:moveTo>
                <a:lnTo>
                  <a:pt x="5069790" y="2031167"/>
                </a:lnTo>
                <a:lnTo>
                  <a:pt x="5538694" y="2500070"/>
                </a:lnTo>
                <a:lnTo>
                  <a:pt x="5599302" y="2500070"/>
                </a:lnTo>
                <a:lnTo>
                  <a:pt x="6068206" y="2031166"/>
                </a:lnTo>
                <a:lnTo>
                  <a:pt x="5595011" y="1557958"/>
                </a:lnTo>
                <a:close/>
                <a:moveTo>
                  <a:pt x="4492305" y="1557958"/>
                </a:moveTo>
                <a:lnTo>
                  <a:pt x="4019109" y="2031168"/>
                </a:lnTo>
                <a:lnTo>
                  <a:pt x="4488010" y="2500070"/>
                </a:lnTo>
                <a:lnTo>
                  <a:pt x="4548620" y="2500070"/>
                </a:lnTo>
                <a:lnTo>
                  <a:pt x="5017539" y="2031167"/>
                </a:lnTo>
                <a:lnTo>
                  <a:pt x="4544326" y="1557958"/>
                </a:lnTo>
                <a:close/>
                <a:moveTo>
                  <a:pt x="7644337" y="1557958"/>
                </a:moveTo>
                <a:lnTo>
                  <a:pt x="7171129" y="2031167"/>
                </a:lnTo>
                <a:lnTo>
                  <a:pt x="7640044" y="2500070"/>
                </a:lnTo>
                <a:lnTo>
                  <a:pt x="7700653" y="2500070"/>
                </a:lnTo>
                <a:lnTo>
                  <a:pt x="8169569" y="2031167"/>
                </a:lnTo>
                <a:lnTo>
                  <a:pt x="7696361" y="1557958"/>
                </a:lnTo>
                <a:close/>
                <a:moveTo>
                  <a:pt x="6593656" y="1557958"/>
                </a:moveTo>
                <a:lnTo>
                  <a:pt x="6120450" y="2031165"/>
                </a:lnTo>
                <a:lnTo>
                  <a:pt x="6589366" y="2500070"/>
                </a:lnTo>
                <a:lnTo>
                  <a:pt x="6649970" y="2500070"/>
                </a:lnTo>
                <a:lnTo>
                  <a:pt x="7118885" y="2031167"/>
                </a:lnTo>
                <a:lnTo>
                  <a:pt x="6645676" y="1557958"/>
                </a:lnTo>
                <a:close/>
                <a:moveTo>
                  <a:pt x="9745703" y="1557958"/>
                </a:moveTo>
                <a:lnTo>
                  <a:pt x="9272494" y="2031167"/>
                </a:lnTo>
                <a:lnTo>
                  <a:pt x="9741408" y="2500070"/>
                </a:lnTo>
                <a:lnTo>
                  <a:pt x="9802016" y="2500070"/>
                </a:lnTo>
                <a:lnTo>
                  <a:pt x="10270931" y="2031167"/>
                </a:lnTo>
                <a:lnTo>
                  <a:pt x="9797723" y="1557958"/>
                </a:lnTo>
                <a:close/>
                <a:moveTo>
                  <a:pt x="8695019" y="1557958"/>
                </a:moveTo>
                <a:lnTo>
                  <a:pt x="8221812" y="2031166"/>
                </a:lnTo>
                <a:lnTo>
                  <a:pt x="8690730" y="2500070"/>
                </a:lnTo>
                <a:lnTo>
                  <a:pt x="8751334" y="2500070"/>
                </a:lnTo>
                <a:lnTo>
                  <a:pt x="9220250" y="2031166"/>
                </a:lnTo>
                <a:lnTo>
                  <a:pt x="8747043" y="1557958"/>
                </a:lnTo>
                <a:close/>
                <a:moveTo>
                  <a:pt x="10796383" y="1557958"/>
                </a:moveTo>
                <a:lnTo>
                  <a:pt x="10323175" y="2031166"/>
                </a:lnTo>
                <a:lnTo>
                  <a:pt x="10792091" y="2500070"/>
                </a:lnTo>
                <a:lnTo>
                  <a:pt x="10852696" y="2500070"/>
                </a:lnTo>
                <a:lnTo>
                  <a:pt x="11321614" y="2031164"/>
                </a:lnTo>
                <a:lnTo>
                  <a:pt x="10848409" y="1557958"/>
                </a:lnTo>
                <a:close/>
                <a:moveTo>
                  <a:pt x="783781" y="1447135"/>
                </a:moveTo>
                <a:lnTo>
                  <a:pt x="894606" y="1447135"/>
                </a:lnTo>
                <a:lnTo>
                  <a:pt x="894606" y="1557959"/>
                </a:lnTo>
                <a:lnTo>
                  <a:pt x="783781" y="1557959"/>
                </a:lnTo>
                <a:close/>
                <a:moveTo>
                  <a:pt x="1834586" y="1447134"/>
                </a:moveTo>
                <a:lnTo>
                  <a:pt x="1945411" y="1447134"/>
                </a:lnTo>
                <a:lnTo>
                  <a:pt x="1945411" y="1557959"/>
                </a:lnTo>
                <a:lnTo>
                  <a:pt x="1834586" y="1557959"/>
                </a:lnTo>
                <a:close/>
                <a:moveTo>
                  <a:pt x="4987002" y="1447134"/>
                </a:moveTo>
                <a:lnTo>
                  <a:pt x="5097832" y="1447134"/>
                </a:lnTo>
                <a:lnTo>
                  <a:pt x="5097832" y="1557958"/>
                </a:lnTo>
                <a:lnTo>
                  <a:pt x="4987002" y="1557958"/>
                </a:lnTo>
                <a:close/>
                <a:moveTo>
                  <a:pt x="3936204" y="1447134"/>
                </a:moveTo>
                <a:lnTo>
                  <a:pt x="4047028" y="1447134"/>
                </a:lnTo>
                <a:lnTo>
                  <a:pt x="4047028" y="1557959"/>
                </a:lnTo>
                <a:lnTo>
                  <a:pt x="3936204" y="1557959"/>
                </a:lnTo>
                <a:close/>
                <a:moveTo>
                  <a:pt x="2885398" y="1447134"/>
                </a:moveTo>
                <a:lnTo>
                  <a:pt x="2996224" y="1447134"/>
                </a:lnTo>
                <a:lnTo>
                  <a:pt x="2996224" y="1557959"/>
                </a:lnTo>
                <a:lnTo>
                  <a:pt x="2885398" y="1557959"/>
                </a:lnTo>
                <a:close/>
                <a:moveTo>
                  <a:pt x="6037801" y="1447133"/>
                </a:moveTo>
                <a:lnTo>
                  <a:pt x="6148626" y="1447133"/>
                </a:lnTo>
                <a:lnTo>
                  <a:pt x="6148626" y="1557958"/>
                </a:lnTo>
                <a:lnTo>
                  <a:pt x="6037801" y="1557958"/>
                </a:lnTo>
                <a:close/>
                <a:moveTo>
                  <a:pt x="9190225" y="1447133"/>
                </a:moveTo>
                <a:lnTo>
                  <a:pt x="9301050" y="1447133"/>
                </a:lnTo>
                <a:lnTo>
                  <a:pt x="9301050" y="1557958"/>
                </a:lnTo>
                <a:lnTo>
                  <a:pt x="9190225" y="1557958"/>
                </a:lnTo>
                <a:close/>
                <a:moveTo>
                  <a:pt x="8139417" y="1447133"/>
                </a:moveTo>
                <a:lnTo>
                  <a:pt x="8250242" y="1447133"/>
                </a:lnTo>
                <a:lnTo>
                  <a:pt x="8250242" y="1557958"/>
                </a:lnTo>
                <a:lnTo>
                  <a:pt x="8139417" y="1557958"/>
                </a:lnTo>
                <a:close/>
                <a:moveTo>
                  <a:pt x="7088609" y="1447133"/>
                </a:moveTo>
                <a:lnTo>
                  <a:pt x="7199434" y="1447133"/>
                </a:lnTo>
                <a:lnTo>
                  <a:pt x="7199434" y="1557958"/>
                </a:lnTo>
                <a:lnTo>
                  <a:pt x="7088609" y="1557958"/>
                </a:lnTo>
                <a:close/>
                <a:moveTo>
                  <a:pt x="10241033" y="1447133"/>
                </a:moveTo>
                <a:lnTo>
                  <a:pt x="10351858" y="1447133"/>
                </a:lnTo>
                <a:lnTo>
                  <a:pt x="10351858" y="1557957"/>
                </a:lnTo>
                <a:lnTo>
                  <a:pt x="10241033" y="1557957"/>
                </a:lnTo>
                <a:close/>
                <a:moveTo>
                  <a:pt x="11291841" y="1447133"/>
                </a:moveTo>
                <a:lnTo>
                  <a:pt x="11402666" y="1447133"/>
                </a:lnTo>
                <a:lnTo>
                  <a:pt x="11402666" y="1557957"/>
                </a:lnTo>
                <a:lnTo>
                  <a:pt x="11291841" y="1557957"/>
                </a:lnTo>
                <a:close/>
                <a:moveTo>
                  <a:pt x="2942310" y="1006607"/>
                </a:moveTo>
                <a:lnTo>
                  <a:pt x="2470820" y="1478100"/>
                </a:lnTo>
                <a:lnTo>
                  <a:pt x="2470820" y="1533556"/>
                </a:lnTo>
                <a:lnTo>
                  <a:pt x="2942310" y="2005047"/>
                </a:lnTo>
                <a:lnTo>
                  <a:pt x="3410804" y="1536556"/>
                </a:lnTo>
                <a:lnTo>
                  <a:pt x="3410804" y="1475099"/>
                </a:lnTo>
                <a:close/>
                <a:moveTo>
                  <a:pt x="1891623" y="1006607"/>
                </a:moveTo>
                <a:lnTo>
                  <a:pt x="1420008" y="1478224"/>
                </a:lnTo>
                <a:lnTo>
                  <a:pt x="1420008" y="1533431"/>
                </a:lnTo>
                <a:lnTo>
                  <a:pt x="1891623" y="2005047"/>
                </a:lnTo>
                <a:lnTo>
                  <a:pt x="2359996" y="1536681"/>
                </a:lnTo>
                <a:lnTo>
                  <a:pt x="2359996" y="1474975"/>
                </a:lnTo>
                <a:close/>
                <a:moveTo>
                  <a:pt x="840943" y="1006607"/>
                </a:moveTo>
                <a:lnTo>
                  <a:pt x="369202" y="1478351"/>
                </a:lnTo>
                <a:lnTo>
                  <a:pt x="369202" y="1533303"/>
                </a:lnTo>
                <a:lnTo>
                  <a:pt x="840944" y="2005046"/>
                </a:lnTo>
                <a:lnTo>
                  <a:pt x="1309184" y="1536806"/>
                </a:lnTo>
                <a:lnTo>
                  <a:pt x="1309184" y="1474850"/>
                </a:lnTo>
                <a:close/>
                <a:moveTo>
                  <a:pt x="3992987" y="1006606"/>
                </a:moveTo>
                <a:lnTo>
                  <a:pt x="3521631" y="1477974"/>
                </a:lnTo>
                <a:lnTo>
                  <a:pt x="3521631" y="1533680"/>
                </a:lnTo>
                <a:lnTo>
                  <a:pt x="3992986" y="2005046"/>
                </a:lnTo>
                <a:lnTo>
                  <a:pt x="4461598" y="1536423"/>
                </a:lnTo>
                <a:lnTo>
                  <a:pt x="4461598" y="1475230"/>
                </a:lnTo>
                <a:close/>
                <a:moveTo>
                  <a:pt x="6094326" y="1006605"/>
                </a:moveTo>
                <a:lnTo>
                  <a:pt x="5623230" y="1477714"/>
                </a:lnTo>
                <a:lnTo>
                  <a:pt x="5623230" y="1533934"/>
                </a:lnTo>
                <a:lnTo>
                  <a:pt x="6094328" y="2005044"/>
                </a:lnTo>
                <a:lnTo>
                  <a:pt x="6563205" y="1536166"/>
                </a:lnTo>
                <a:lnTo>
                  <a:pt x="6563205" y="1475487"/>
                </a:lnTo>
                <a:close/>
                <a:moveTo>
                  <a:pt x="9246371" y="1006604"/>
                </a:moveTo>
                <a:lnTo>
                  <a:pt x="8775646" y="1477332"/>
                </a:lnTo>
                <a:lnTo>
                  <a:pt x="8775646" y="1534319"/>
                </a:lnTo>
                <a:lnTo>
                  <a:pt x="9246371" y="2005045"/>
                </a:lnTo>
                <a:lnTo>
                  <a:pt x="9715629" y="1535786"/>
                </a:lnTo>
                <a:lnTo>
                  <a:pt x="9715629" y="1475864"/>
                </a:lnTo>
                <a:close/>
                <a:moveTo>
                  <a:pt x="5043669" y="1006604"/>
                </a:moveTo>
                <a:lnTo>
                  <a:pt x="4572422" y="1477843"/>
                </a:lnTo>
                <a:lnTo>
                  <a:pt x="4572422" y="1533811"/>
                </a:lnTo>
                <a:lnTo>
                  <a:pt x="5043664" y="2005045"/>
                </a:lnTo>
                <a:lnTo>
                  <a:pt x="5512407" y="1536296"/>
                </a:lnTo>
                <a:lnTo>
                  <a:pt x="5512407" y="1475351"/>
                </a:lnTo>
                <a:close/>
                <a:moveTo>
                  <a:pt x="11347735" y="1006604"/>
                </a:moveTo>
                <a:lnTo>
                  <a:pt x="10877262" y="1477079"/>
                </a:lnTo>
                <a:lnTo>
                  <a:pt x="10877262" y="1534567"/>
                </a:lnTo>
                <a:lnTo>
                  <a:pt x="11347736" y="2005041"/>
                </a:lnTo>
                <a:lnTo>
                  <a:pt x="11817249" y="1535528"/>
                </a:lnTo>
                <a:lnTo>
                  <a:pt x="11817249" y="1476120"/>
                </a:lnTo>
                <a:close/>
                <a:moveTo>
                  <a:pt x="8195690" y="1006604"/>
                </a:moveTo>
                <a:lnTo>
                  <a:pt x="7724838" y="1477458"/>
                </a:lnTo>
                <a:lnTo>
                  <a:pt x="7724838" y="1534191"/>
                </a:lnTo>
                <a:lnTo>
                  <a:pt x="8195691" y="2005044"/>
                </a:lnTo>
                <a:lnTo>
                  <a:pt x="8664821" y="1535914"/>
                </a:lnTo>
                <a:lnTo>
                  <a:pt x="8664821" y="1475736"/>
                </a:lnTo>
                <a:close/>
                <a:moveTo>
                  <a:pt x="7145009" y="1006604"/>
                </a:moveTo>
                <a:lnTo>
                  <a:pt x="6674030" y="1477584"/>
                </a:lnTo>
                <a:lnTo>
                  <a:pt x="6674030" y="1534069"/>
                </a:lnTo>
                <a:lnTo>
                  <a:pt x="7145007" y="2005046"/>
                </a:lnTo>
                <a:lnTo>
                  <a:pt x="7614013" y="1536039"/>
                </a:lnTo>
                <a:lnTo>
                  <a:pt x="7614013" y="1475610"/>
                </a:lnTo>
                <a:close/>
                <a:moveTo>
                  <a:pt x="10297056" y="1006603"/>
                </a:moveTo>
                <a:lnTo>
                  <a:pt x="9826454" y="1477207"/>
                </a:lnTo>
                <a:lnTo>
                  <a:pt x="9826454" y="1534445"/>
                </a:lnTo>
                <a:lnTo>
                  <a:pt x="10297053" y="2005045"/>
                </a:lnTo>
                <a:lnTo>
                  <a:pt x="10766437" y="1535660"/>
                </a:lnTo>
                <a:lnTo>
                  <a:pt x="10766437" y="1475986"/>
                </a:lnTo>
                <a:close/>
                <a:moveTo>
                  <a:pt x="258361" y="922634"/>
                </a:moveTo>
                <a:lnTo>
                  <a:pt x="369186" y="922634"/>
                </a:lnTo>
                <a:lnTo>
                  <a:pt x="369186" y="1033459"/>
                </a:lnTo>
                <a:lnTo>
                  <a:pt x="258361" y="1033459"/>
                </a:lnTo>
                <a:close/>
                <a:moveTo>
                  <a:pt x="2359977" y="922633"/>
                </a:moveTo>
                <a:lnTo>
                  <a:pt x="2470802" y="922633"/>
                </a:lnTo>
                <a:lnTo>
                  <a:pt x="2470802" y="1033458"/>
                </a:lnTo>
                <a:lnTo>
                  <a:pt x="2359977" y="1033458"/>
                </a:lnTo>
                <a:close/>
                <a:moveTo>
                  <a:pt x="1309169" y="922633"/>
                </a:moveTo>
                <a:lnTo>
                  <a:pt x="1419993" y="922633"/>
                </a:lnTo>
                <a:lnTo>
                  <a:pt x="1419993" y="1033458"/>
                </a:lnTo>
                <a:lnTo>
                  <a:pt x="1309169" y="1033458"/>
                </a:lnTo>
                <a:close/>
                <a:moveTo>
                  <a:pt x="5512398" y="922633"/>
                </a:moveTo>
                <a:lnTo>
                  <a:pt x="5623223" y="922633"/>
                </a:lnTo>
                <a:lnTo>
                  <a:pt x="5623223" y="1033458"/>
                </a:lnTo>
                <a:lnTo>
                  <a:pt x="5512398" y="1033458"/>
                </a:lnTo>
                <a:close/>
                <a:moveTo>
                  <a:pt x="4461591" y="922633"/>
                </a:moveTo>
                <a:lnTo>
                  <a:pt x="4572415" y="922633"/>
                </a:lnTo>
                <a:lnTo>
                  <a:pt x="4572415" y="1033458"/>
                </a:lnTo>
                <a:lnTo>
                  <a:pt x="4461591" y="1033458"/>
                </a:lnTo>
                <a:close/>
                <a:moveTo>
                  <a:pt x="3410785" y="922633"/>
                </a:moveTo>
                <a:lnTo>
                  <a:pt x="3521610" y="922633"/>
                </a:lnTo>
                <a:lnTo>
                  <a:pt x="3521610" y="1033458"/>
                </a:lnTo>
                <a:lnTo>
                  <a:pt x="3410785" y="1033458"/>
                </a:lnTo>
                <a:close/>
                <a:moveTo>
                  <a:pt x="7614013" y="922633"/>
                </a:moveTo>
                <a:lnTo>
                  <a:pt x="7724838" y="922633"/>
                </a:lnTo>
                <a:lnTo>
                  <a:pt x="7724838" y="1033458"/>
                </a:lnTo>
                <a:lnTo>
                  <a:pt x="7614013" y="1033458"/>
                </a:lnTo>
                <a:close/>
                <a:moveTo>
                  <a:pt x="6563205" y="922633"/>
                </a:moveTo>
                <a:lnTo>
                  <a:pt x="6674030" y="922633"/>
                </a:lnTo>
                <a:lnTo>
                  <a:pt x="6674030" y="1033458"/>
                </a:lnTo>
                <a:lnTo>
                  <a:pt x="6563205" y="1033458"/>
                </a:lnTo>
                <a:close/>
                <a:moveTo>
                  <a:pt x="10766437" y="922633"/>
                </a:moveTo>
                <a:lnTo>
                  <a:pt x="10877262" y="922633"/>
                </a:lnTo>
                <a:lnTo>
                  <a:pt x="10877262" y="1033458"/>
                </a:lnTo>
                <a:lnTo>
                  <a:pt x="10766437" y="1033458"/>
                </a:lnTo>
                <a:close/>
                <a:moveTo>
                  <a:pt x="9715629" y="922633"/>
                </a:moveTo>
                <a:lnTo>
                  <a:pt x="9826454" y="922633"/>
                </a:lnTo>
                <a:lnTo>
                  <a:pt x="9826454" y="1033458"/>
                </a:lnTo>
                <a:lnTo>
                  <a:pt x="9715629" y="1033458"/>
                </a:lnTo>
                <a:close/>
                <a:moveTo>
                  <a:pt x="8664821" y="922633"/>
                </a:moveTo>
                <a:lnTo>
                  <a:pt x="8775646" y="922633"/>
                </a:lnTo>
                <a:lnTo>
                  <a:pt x="8775646" y="1033458"/>
                </a:lnTo>
                <a:lnTo>
                  <a:pt x="8664821" y="1033458"/>
                </a:lnTo>
                <a:close/>
                <a:moveTo>
                  <a:pt x="11817249" y="922633"/>
                </a:moveTo>
                <a:lnTo>
                  <a:pt x="11928074" y="922633"/>
                </a:lnTo>
                <a:lnTo>
                  <a:pt x="11928074" y="1033458"/>
                </a:lnTo>
                <a:lnTo>
                  <a:pt x="11817249" y="1033458"/>
                </a:lnTo>
                <a:close/>
                <a:moveTo>
                  <a:pt x="1337485" y="510062"/>
                </a:moveTo>
                <a:lnTo>
                  <a:pt x="867065" y="980486"/>
                </a:lnTo>
                <a:lnTo>
                  <a:pt x="1333712" y="1447134"/>
                </a:lnTo>
                <a:lnTo>
                  <a:pt x="1398855" y="1447134"/>
                </a:lnTo>
                <a:lnTo>
                  <a:pt x="1865501" y="980486"/>
                </a:lnTo>
                <a:lnTo>
                  <a:pt x="1395081" y="510062"/>
                </a:lnTo>
                <a:close/>
                <a:moveTo>
                  <a:pt x="2388173" y="510062"/>
                </a:moveTo>
                <a:lnTo>
                  <a:pt x="1917745" y="980486"/>
                </a:lnTo>
                <a:lnTo>
                  <a:pt x="2384399" y="1447134"/>
                </a:lnTo>
                <a:lnTo>
                  <a:pt x="2449542" y="1447134"/>
                </a:lnTo>
                <a:lnTo>
                  <a:pt x="2916189" y="980486"/>
                </a:lnTo>
                <a:lnTo>
                  <a:pt x="2445767" y="510062"/>
                </a:lnTo>
                <a:close/>
                <a:moveTo>
                  <a:pt x="3438856" y="510062"/>
                </a:moveTo>
                <a:lnTo>
                  <a:pt x="2968432" y="980486"/>
                </a:lnTo>
                <a:lnTo>
                  <a:pt x="3435083" y="1447134"/>
                </a:lnTo>
                <a:lnTo>
                  <a:pt x="3500228" y="1447134"/>
                </a:lnTo>
                <a:lnTo>
                  <a:pt x="3966865" y="980485"/>
                </a:lnTo>
                <a:lnTo>
                  <a:pt x="3496454" y="510062"/>
                </a:lnTo>
                <a:close/>
                <a:moveTo>
                  <a:pt x="4489518" y="510062"/>
                </a:moveTo>
                <a:lnTo>
                  <a:pt x="4019109" y="980485"/>
                </a:lnTo>
                <a:lnTo>
                  <a:pt x="4485744" y="1447134"/>
                </a:lnTo>
                <a:lnTo>
                  <a:pt x="4550887" y="1447134"/>
                </a:lnTo>
                <a:lnTo>
                  <a:pt x="5017543" y="980483"/>
                </a:lnTo>
                <a:lnTo>
                  <a:pt x="4547118" y="510062"/>
                </a:lnTo>
                <a:close/>
                <a:moveTo>
                  <a:pt x="5540201" y="510062"/>
                </a:moveTo>
                <a:lnTo>
                  <a:pt x="5069792" y="980483"/>
                </a:lnTo>
                <a:lnTo>
                  <a:pt x="5536431" y="1447134"/>
                </a:lnTo>
                <a:lnTo>
                  <a:pt x="5601567" y="1447134"/>
                </a:lnTo>
                <a:lnTo>
                  <a:pt x="6068204" y="980484"/>
                </a:lnTo>
                <a:lnTo>
                  <a:pt x="5597797" y="510062"/>
                </a:lnTo>
                <a:close/>
                <a:moveTo>
                  <a:pt x="6590867" y="510062"/>
                </a:moveTo>
                <a:lnTo>
                  <a:pt x="6120447" y="980484"/>
                </a:lnTo>
                <a:lnTo>
                  <a:pt x="6587095" y="1447133"/>
                </a:lnTo>
                <a:lnTo>
                  <a:pt x="6652238" y="1447133"/>
                </a:lnTo>
                <a:lnTo>
                  <a:pt x="7118887" y="980483"/>
                </a:lnTo>
                <a:lnTo>
                  <a:pt x="6648468" y="510062"/>
                </a:lnTo>
                <a:close/>
                <a:moveTo>
                  <a:pt x="7641550" y="510061"/>
                </a:moveTo>
                <a:lnTo>
                  <a:pt x="7171131" y="980482"/>
                </a:lnTo>
                <a:lnTo>
                  <a:pt x="7637780" y="1447133"/>
                </a:lnTo>
                <a:lnTo>
                  <a:pt x="7702919" y="1447133"/>
                </a:lnTo>
                <a:lnTo>
                  <a:pt x="8169568" y="980483"/>
                </a:lnTo>
                <a:lnTo>
                  <a:pt x="7699149" y="510061"/>
                </a:lnTo>
                <a:close/>
                <a:moveTo>
                  <a:pt x="8692232" y="510061"/>
                </a:moveTo>
                <a:lnTo>
                  <a:pt x="8221811" y="980484"/>
                </a:lnTo>
                <a:lnTo>
                  <a:pt x="8688459" y="1447133"/>
                </a:lnTo>
                <a:lnTo>
                  <a:pt x="8753603" y="1447133"/>
                </a:lnTo>
                <a:lnTo>
                  <a:pt x="9220250" y="980484"/>
                </a:lnTo>
                <a:lnTo>
                  <a:pt x="8749829" y="510061"/>
                </a:lnTo>
                <a:close/>
                <a:moveTo>
                  <a:pt x="10793597" y="510061"/>
                </a:moveTo>
                <a:lnTo>
                  <a:pt x="10323178" y="980482"/>
                </a:lnTo>
                <a:lnTo>
                  <a:pt x="10789828" y="1447133"/>
                </a:lnTo>
                <a:lnTo>
                  <a:pt x="10854964" y="1447133"/>
                </a:lnTo>
                <a:lnTo>
                  <a:pt x="11321613" y="980483"/>
                </a:lnTo>
                <a:lnTo>
                  <a:pt x="10851193" y="510061"/>
                </a:lnTo>
                <a:close/>
                <a:moveTo>
                  <a:pt x="9742913" y="510061"/>
                </a:moveTo>
                <a:lnTo>
                  <a:pt x="9272493" y="980483"/>
                </a:lnTo>
                <a:lnTo>
                  <a:pt x="9739141" y="1447133"/>
                </a:lnTo>
                <a:lnTo>
                  <a:pt x="9804283" y="1447133"/>
                </a:lnTo>
                <a:lnTo>
                  <a:pt x="10270933" y="980481"/>
                </a:lnTo>
                <a:lnTo>
                  <a:pt x="9800515" y="510061"/>
                </a:lnTo>
                <a:close/>
                <a:moveTo>
                  <a:pt x="783785" y="399238"/>
                </a:moveTo>
                <a:lnTo>
                  <a:pt x="894609" y="399238"/>
                </a:lnTo>
                <a:lnTo>
                  <a:pt x="894609" y="510062"/>
                </a:lnTo>
                <a:lnTo>
                  <a:pt x="783785" y="510062"/>
                </a:lnTo>
                <a:close/>
                <a:moveTo>
                  <a:pt x="2885401" y="399237"/>
                </a:moveTo>
                <a:lnTo>
                  <a:pt x="2996227" y="399237"/>
                </a:lnTo>
                <a:lnTo>
                  <a:pt x="2996227" y="510062"/>
                </a:lnTo>
                <a:lnTo>
                  <a:pt x="2885401" y="510062"/>
                </a:lnTo>
                <a:close/>
                <a:moveTo>
                  <a:pt x="1834590" y="399237"/>
                </a:moveTo>
                <a:lnTo>
                  <a:pt x="1945415" y="399237"/>
                </a:lnTo>
                <a:lnTo>
                  <a:pt x="1945415" y="510062"/>
                </a:lnTo>
                <a:lnTo>
                  <a:pt x="1834590" y="510062"/>
                </a:lnTo>
                <a:close/>
                <a:moveTo>
                  <a:pt x="3936208" y="399237"/>
                </a:moveTo>
                <a:lnTo>
                  <a:pt x="4047032" y="399237"/>
                </a:lnTo>
                <a:lnTo>
                  <a:pt x="4047032" y="510062"/>
                </a:lnTo>
                <a:lnTo>
                  <a:pt x="3936208" y="510062"/>
                </a:lnTo>
                <a:close/>
                <a:moveTo>
                  <a:pt x="4987004" y="399237"/>
                </a:moveTo>
                <a:lnTo>
                  <a:pt x="5097834" y="399237"/>
                </a:lnTo>
                <a:lnTo>
                  <a:pt x="5097834" y="510062"/>
                </a:lnTo>
                <a:lnTo>
                  <a:pt x="4987004" y="510062"/>
                </a:lnTo>
                <a:close/>
                <a:moveTo>
                  <a:pt x="6037802" y="399237"/>
                </a:moveTo>
                <a:lnTo>
                  <a:pt x="6148626" y="399237"/>
                </a:lnTo>
                <a:lnTo>
                  <a:pt x="6148626" y="510062"/>
                </a:lnTo>
                <a:lnTo>
                  <a:pt x="6037802" y="510062"/>
                </a:lnTo>
                <a:close/>
                <a:moveTo>
                  <a:pt x="7088609" y="399237"/>
                </a:moveTo>
                <a:lnTo>
                  <a:pt x="7199434" y="399237"/>
                </a:lnTo>
                <a:lnTo>
                  <a:pt x="7199434" y="510061"/>
                </a:lnTo>
                <a:lnTo>
                  <a:pt x="7088609" y="510061"/>
                </a:lnTo>
                <a:close/>
                <a:moveTo>
                  <a:pt x="8139417" y="399237"/>
                </a:moveTo>
                <a:lnTo>
                  <a:pt x="8250242" y="399237"/>
                </a:lnTo>
                <a:lnTo>
                  <a:pt x="8250242" y="510061"/>
                </a:lnTo>
                <a:lnTo>
                  <a:pt x="8139417" y="510061"/>
                </a:lnTo>
                <a:close/>
                <a:moveTo>
                  <a:pt x="9190225" y="399236"/>
                </a:moveTo>
                <a:lnTo>
                  <a:pt x="9301050" y="399236"/>
                </a:lnTo>
                <a:lnTo>
                  <a:pt x="9301050" y="510061"/>
                </a:lnTo>
                <a:lnTo>
                  <a:pt x="9190225" y="510061"/>
                </a:lnTo>
                <a:close/>
                <a:moveTo>
                  <a:pt x="10241033" y="399236"/>
                </a:moveTo>
                <a:lnTo>
                  <a:pt x="10351858" y="399236"/>
                </a:lnTo>
                <a:lnTo>
                  <a:pt x="10351858" y="510061"/>
                </a:lnTo>
                <a:lnTo>
                  <a:pt x="10241033" y="510061"/>
                </a:lnTo>
                <a:close/>
                <a:moveTo>
                  <a:pt x="11291841" y="399236"/>
                </a:moveTo>
                <a:lnTo>
                  <a:pt x="11402666" y="399236"/>
                </a:lnTo>
                <a:lnTo>
                  <a:pt x="11402666" y="510061"/>
                </a:lnTo>
                <a:lnTo>
                  <a:pt x="11291841" y="510061"/>
                </a:lnTo>
                <a:close/>
                <a:moveTo>
                  <a:pt x="6138405" y="0"/>
                </a:moveTo>
                <a:lnTo>
                  <a:pt x="6190649" y="0"/>
                </a:lnTo>
                <a:lnTo>
                  <a:pt x="6589887" y="399237"/>
                </a:lnTo>
                <a:lnTo>
                  <a:pt x="6649449" y="399237"/>
                </a:lnTo>
                <a:lnTo>
                  <a:pt x="7048684" y="2"/>
                </a:lnTo>
                <a:lnTo>
                  <a:pt x="7100928" y="2"/>
                </a:lnTo>
                <a:lnTo>
                  <a:pt x="6674030" y="426899"/>
                </a:lnTo>
                <a:lnTo>
                  <a:pt x="6674030" y="483379"/>
                </a:lnTo>
                <a:lnTo>
                  <a:pt x="7145009" y="954361"/>
                </a:lnTo>
                <a:lnTo>
                  <a:pt x="7614013" y="485355"/>
                </a:lnTo>
                <a:lnTo>
                  <a:pt x="7614013" y="424926"/>
                </a:lnTo>
                <a:lnTo>
                  <a:pt x="7189086" y="0"/>
                </a:lnTo>
                <a:lnTo>
                  <a:pt x="7241329" y="0"/>
                </a:lnTo>
                <a:lnTo>
                  <a:pt x="7640566" y="399237"/>
                </a:lnTo>
                <a:lnTo>
                  <a:pt x="7700131" y="399237"/>
                </a:lnTo>
                <a:lnTo>
                  <a:pt x="8099367" y="1"/>
                </a:lnTo>
                <a:lnTo>
                  <a:pt x="8151611" y="1"/>
                </a:lnTo>
                <a:lnTo>
                  <a:pt x="7724838" y="426774"/>
                </a:lnTo>
                <a:lnTo>
                  <a:pt x="7724838" y="483508"/>
                </a:lnTo>
                <a:lnTo>
                  <a:pt x="8195689" y="954363"/>
                </a:lnTo>
                <a:lnTo>
                  <a:pt x="8664821" y="485229"/>
                </a:lnTo>
                <a:lnTo>
                  <a:pt x="8664821" y="425053"/>
                </a:lnTo>
                <a:lnTo>
                  <a:pt x="8239767" y="0"/>
                </a:lnTo>
                <a:lnTo>
                  <a:pt x="8292011" y="0"/>
                </a:lnTo>
                <a:lnTo>
                  <a:pt x="8691248" y="399236"/>
                </a:lnTo>
                <a:lnTo>
                  <a:pt x="8750812" y="399236"/>
                </a:lnTo>
                <a:lnTo>
                  <a:pt x="9150049" y="1"/>
                </a:lnTo>
                <a:lnTo>
                  <a:pt x="9202293" y="1"/>
                </a:lnTo>
                <a:lnTo>
                  <a:pt x="8775646" y="426647"/>
                </a:lnTo>
                <a:lnTo>
                  <a:pt x="8775646" y="483635"/>
                </a:lnTo>
                <a:lnTo>
                  <a:pt x="9246372" y="954363"/>
                </a:lnTo>
                <a:lnTo>
                  <a:pt x="9715629" y="485103"/>
                </a:lnTo>
                <a:lnTo>
                  <a:pt x="9715629" y="425175"/>
                </a:lnTo>
                <a:lnTo>
                  <a:pt x="9290453" y="0"/>
                </a:lnTo>
                <a:lnTo>
                  <a:pt x="9342696" y="0"/>
                </a:lnTo>
                <a:lnTo>
                  <a:pt x="9741934" y="399236"/>
                </a:lnTo>
                <a:lnTo>
                  <a:pt x="9801496" y="399236"/>
                </a:lnTo>
                <a:lnTo>
                  <a:pt x="10200732" y="1"/>
                </a:lnTo>
                <a:lnTo>
                  <a:pt x="10252974" y="1"/>
                </a:lnTo>
                <a:lnTo>
                  <a:pt x="9826454" y="426520"/>
                </a:lnTo>
                <a:lnTo>
                  <a:pt x="9826454" y="483756"/>
                </a:lnTo>
                <a:lnTo>
                  <a:pt x="10297055" y="954360"/>
                </a:lnTo>
                <a:lnTo>
                  <a:pt x="10766437" y="484975"/>
                </a:lnTo>
                <a:lnTo>
                  <a:pt x="10766437" y="425305"/>
                </a:lnTo>
                <a:lnTo>
                  <a:pt x="10341131" y="0"/>
                </a:lnTo>
                <a:lnTo>
                  <a:pt x="10393375" y="0"/>
                </a:lnTo>
                <a:lnTo>
                  <a:pt x="10792612" y="399236"/>
                </a:lnTo>
                <a:lnTo>
                  <a:pt x="10852176" y="399236"/>
                </a:lnTo>
                <a:lnTo>
                  <a:pt x="11251411" y="3"/>
                </a:lnTo>
                <a:lnTo>
                  <a:pt x="11303657" y="3"/>
                </a:lnTo>
                <a:lnTo>
                  <a:pt x="10877262" y="426397"/>
                </a:lnTo>
                <a:lnTo>
                  <a:pt x="10877262" y="483887"/>
                </a:lnTo>
                <a:lnTo>
                  <a:pt x="11347735" y="954362"/>
                </a:lnTo>
                <a:lnTo>
                  <a:pt x="11817249" y="484846"/>
                </a:lnTo>
                <a:lnTo>
                  <a:pt x="11817249" y="425436"/>
                </a:lnTo>
                <a:lnTo>
                  <a:pt x="11391812" y="0"/>
                </a:lnTo>
                <a:lnTo>
                  <a:pt x="11444056" y="0"/>
                </a:lnTo>
                <a:lnTo>
                  <a:pt x="11843293" y="399236"/>
                </a:lnTo>
                <a:lnTo>
                  <a:pt x="11902859" y="399236"/>
                </a:lnTo>
                <a:lnTo>
                  <a:pt x="12191973" y="110123"/>
                </a:lnTo>
                <a:lnTo>
                  <a:pt x="12191973" y="162366"/>
                </a:lnTo>
                <a:lnTo>
                  <a:pt x="11928074" y="426265"/>
                </a:lnTo>
                <a:lnTo>
                  <a:pt x="11928074" y="484017"/>
                </a:lnTo>
                <a:lnTo>
                  <a:pt x="12191974" y="747926"/>
                </a:lnTo>
                <a:lnTo>
                  <a:pt x="12191974" y="800166"/>
                </a:lnTo>
                <a:lnTo>
                  <a:pt x="11901874" y="510061"/>
                </a:lnTo>
                <a:lnTo>
                  <a:pt x="11844278" y="510061"/>
                </a:lnTo>
                <a:lnTo>
                  <a:pt x="11373857" y="980483"/>
                </a:lnTo>
                <a:lnTo>
                  <a:pt x="11840505" y="1447132"/>
                </a:lnTo>
                <a:lnTo>
                  <a:pt x="11905645" y="1447132"/>
                </a:lnTo>
                <a:lnTo>
                  <a:pt x="12191976" y="1160803"/>
                </a:lnTo>
                <a:lnTo>
                  <a:pt x="12191976" y="1213046"/>
                </a:lnTo>
                <a:lnTo>
                  <a:pt x="11928074" y="1476947"/>
                </a:lnTo>
                <a:lnTo>
                  <a:pt x="11928074" y="1534702"/>
                </a:lnTo>
                <a:lnTo>
                  <a:pt x="12191975" y="1798604"/>
                </a:lnTo>
                <a:lnTo>
                  <a:pt x="12191975" y="1850847"/>
                </a:lnTo>
                <a:lnTo>
                  <a:pt x="11899087" y="1557957"/>
                </a:lnTo>
                <a:lnTo>
                  <a:pt x="11847063" y="1557957"/>
                </a:lnTo>
                <a:lnTo>
                  <a:pt x="11373858" y="2031163"/>
                </a:lnTo>
                <a:lnTo>
                  <a:pt x="11842778" y="2500070"/>
                </a:lnTo>
                <a:lnTo>
                  <a:pt x="11903378" y="2500070"/>
                </a:lnTo>
                <a:lnTo>
                  <a:pt x="12191975" y="2211473"/>
                </a:lnTo>
                <a:lnTo>
                  <a:pt x="12191974" y="2263716"/>
                </a:lnTo>
                <a:lnTo>
                  <a:pt x="11928074" y="2527616"/>
                </a:lnTo>
                <a:lnTo>
                  <a:pt x="11928074" y="2585366"/>
                </a:lnTo>
                <a:lnTo>
                  <a:pt x="12191978" y="2849270"/>
                </a:lnTo>
                <a:lnTo>
                  <a:pt x="12191977" y="2901515"/>
                </a:lnTo>
                <a:lnTo>
                  <a:pt x="11901357" y="2610895"/>
                </a:lnTo>
                <a:lnTo>
                  <a:pt x="11844795" y="2610895"/>
                </a:lnTo>
                <a:lnTo>
                  <a:pt x="11373856" y="3081835"/>
                </a:lnTo>
                <a:lnTo>
                  <a:pt x="11843230" y="3551209"/>
                </a:lnTo>
                <a:lnTo>
                  <a:pt x="11902922" y="3551209"/>
                </a:lnTo>
                <a:lnTo>
                  <a:pt x="12191974" y="3262156"/>
                </a:lnTo>
                <a:lnTo>
                  <a:pt x="12191974" y="3314400"/>
                </a:lnTo>
                <a:lnTo>
                  <a:pt x="11928074" y="3578299"/>
                </a:lnTo>
                <a:lnTo>
                  <a:pt x="11928074" y="3636053"/>
                </a:lnTo>
                <a:lnTo>
                  <a:pt x="12191975" y="3899954"/>
                </a:lnTo>
                <a:lnTo>
                  <a:pt x="12191975" y="3952198"/>
                </a:lnTo>
                <a:lnTo>
                  <a:pt x="11901811" y="3662034"/>
                </a:lnTo>
                <a:lnTo>
                  <a:pt x="11844339" y="3662034"/>
                </a:lnTo>
                <a:lnTo>
                  <a:pt x="11373856" y="4132518"/>
                </a:lnTo>
                <a:lnTo>
                  <a:pt x="11813331" y="4571992"/>
                </a:lnTo>
                <a:lnTo>
                  <a:pt x="11761089" y="4571991"/>
                </a:lnTo>
                <a:lnTo>
                  <a:pt x="11347736" y="4158638"/>
                </a:lnTo>
                <a:lnTo>
                  <a:pt x="10934382" y="4571992"/>
                </a:lnTo>
                <a:lnTo>
                  <a:pt x="10882138" y="4571992"/>
                </a:lnTo>
                <a:lnTo>
                  <a:pt x="11321614" y="4132516"/>
                </a:lnTo>
                <a:lnTo>
                  <a:pt x="10851132" y="3662034"/>
                </a:lnTo>
                <a:lnTo>
                  <a:pt x="10793656" y="3662034"/>
                </a:lnTo>
                <a:lnTo>
                  <a:pt x="10323175" y="4132515"/>
                </a:lnTo>
                <a:lnTo>
                  <a:pt x="10762651" y="4571991"/>
                </a:lnTo>
                <a:lnTo>
                  <a:pt x="10710406" y="4571992"/>
                </a:lnTo>
                <a:lnTo>
                  <a:pt x="10297052" y="4158638"/>
                </a:lnTo>
                <a:lnTo>
                  <a:pt x="9883699" y="4571992"/>
                </a:lnTo>
                <a:lnTo>
                  <a:pt x="9831456" y="4571992"/>
                </a:lnTo>
                <a:lnTo>
                  <a:pt x="10270931" y="4132517"/>
                </a:lnTo>
                <a:lnTo>
                  <a:pt x="9800448" y="3662034"/>
                </a:lnTo>
                <a:lnTo>
                  <a:pt x="9742974" y="3662034"/>
                </a:lnTo>
                <a:lnTo>
                  <a:pt x="9272491" y="4132517"/>
                </a:lnTo>
                <a:lnTo>
                  <a:pt x="9711968" y="4571993"/>
                </a:lnTo>
                <a:lnTo>
                  <a:pt x="9659723" y="4571993"/>
                </a:lnTo>
                <a:lnTo>
                  <a:pt x="9246369" y="4158639"/>
                </a:lnTo>
                <a:lnTo>
                  <a:pt x="8833016" y="4571992"/>
                </a:lnTo>
                <a:lnTo>
                  <a:pt x="8780772" y="4571992"/>
                </a:lnTo>
                <a:lnTo>
                  <a:pt x="9220247" y="4132517"/>
                </a:lnTo>
                <a:lnTo>
                  <a:pt x="8749764" y="3662034"/>
                </a:lnTo>
                <a:lnTo>
                  <a:pt x="8692294" y="3662034"/>
                </a:lnTo>
                <a:lnTo>
                  <a:pt x="8221812" y="4132516"/>
                </a:lnTo>
                <a:lnTo>
                  <a:pt x="8661288" y="4571992"/>
                </a:lnTo>
                <a:lnTo>
                  <a:pt x="8609042" y="4571992"/>
                </a:lnTo>
                <a:lnTo>
                  <a:pt x="8195689" y="4158639"/>
                </a:lnTo>
                <a:lnTo>
                  <a:pt x="7782334" y="4571994"/>
                </a:lnTo>
                <a:lnTo>
                  <a:pt x="7730092" y="4571994"/>
                </a:lnTo>
                <a:lnTo>
                  <a:pt x="8169568" y="4132518"/>
                </a:lnTo>
                <a:lnTo>
                  <a:pt x="7699085" y="3662034"/>
                </a:lnTo>
                <a:lnTo>
                  <a:pt x="7641614" y="3662034"/>
                </a:lnTo>
                <a:lnTo>
                  <a:pt x="7171129" y="4132518"/>
                </a:lnTo>
                <a:lnTo>
                  <a:pt x="7610604" y="4571993"/>
                </a:lnTo>
                <a:lnTo>
                  <a:pt x="7558360" y="4571993"/>
                </a:lnTo>
                <a:lnTo>
                  <a:pt x="7145007" y="4158640"/>
                </a:lnTo>
                <a:lnTo>
                  <a:pt x="6731655" y="4571993"/>
                </a:lnTo>
                <a:lnTo>
                  <a:pt x="6679410" y="4571993"/>
                </a:lnTo>
                <a:lnTo>
                  <a:pt x="7118885" y="4132518"/>
                </a:lnTo>
                <a:lnTo>
                  <a:pt x="6648402" y="3662034"/>
                </a:lnTo>
                <a:lnTo>
                  <a:pt x="6590932" y="3662034"/>
                </a:lnTo>
                <a:lnTo>
                  <a:pt x="6120448" y="4132519"/>
                </a:lnTo>
                <a:lnTo>
                  <a:pt x="6559922" y="4571993"/>
                </a:lnTo>
                <a:lnTo>
                  <a:pt x="6507678" y="4571993"/>
                </a:lnTo>
                <a:lnTo>
                  <a:pt x="6094326" y="4158641"/>
                </a:lnTo>
                <a:lnTo>
                  <a:pt x="5680985" y="4571992"/>
                </a:lnTo>
                <a:lnTo>
                  <a:pt x="5628744" y="4571992"/>
                </a:lnTo>
                <a:lnTo>
                  <a:pt x="6068205" y="4132519"/>
                </a:lnTo>
                <a:lnTo>
                  <a:pt x="5597731" y="3662034"/>
                </a:lnTo>
                <a:lnTo>
                  <a:pt x="5540263" y="3662034"/>
                </a:lnTo>
                <a:lnTo>
                  <a:pt x="5069789" y="4132518"/>
                </a:lnTo>
                <a:lnTo>
                  <a:pt x="5509253" y="4571993"/>
                </a:lnTo>
                <a:lnTo>
                  <a:pt x="5457012" y="4571993"/>
                </a:lnTo>
                <a:lnTo>
                  <a:pt x="5043664" y="4158640"/>
                </a:lnTo>
                <a:lnTo>
                  <a:pt x="4630303" y="4571992"/>
                </a:lnTo>
                <a:lnTo>
                  <a:pt x="4578059" y="4571992"/>
                </a:lnTo>
                <a:lnTo>
                  <a:pt x="5017539" y="4132518"/>
                </a:lnTo>
                <a:lnTo>
                  <a:pt x="4547049" y="3662034"/>
                </a:lnTo>
                <a:lnTo>
                  <a:pt x="4489581" y="3662034"/>
                </a:lnTo>
                <a:lnTo>
                  <a:pt x="4019108" y="4132519"/>
                </a:lnTo>
                <a:lnTo>
                  <a:pt x="4458568" y="4571993"/>
                </a:lnTo>
                <a:lnTo>
                  <a:pt x="4406323" y="4571993"/>
                </a:lnTo>
                <a:lnTo>
                  <a:pt x="3992985" y="4158641"/>
                </a:lnTo>
                <a:lnTo>
                  <a:pt x="3579645" y="4571992"/>
                </a:lnTo>
                <a:lnTo>
                  <a:pt x="3527403" y="4571992"/>
                </a:lnTo>
                <a:lnTo>
                  <a:pt x="3966864" y="4132520"/>
                </a:lnTo>
                <a:lnTo>
                  <a:pt x="3496388" y="3662034"/>
                </a:lnTo>
                <a:lnTo>
                  <a:pt x="3438920" y="3662034"/>
                </a:lnTo>
                <a:lnTo>
                  <a:pt x="2968432" y="4132519"/>
                </a:lnTo>
                <a:lnTo>
                  <a:pt x="3407908" y="4571992"/>
                </a:lnTo>
                <a:lnTo>
                  <a:pt x="3355663" y="4571992"/>
                </a:lnTo>
                <a:lnTo>
                  <a:pt x="2942311" y="4158641"/>
                </a:lnTo>
                <a:lnTo>
                  <a:pt x="2528961" y="4571991"/>
                </a:lnTo>
                <a:lnTo>
                  <a:pt x="2476717" y="4571991"/>
                </a:lnTo>
                <a:lnTo>
                  <a:pt x="2916189" y="4132519"/>
                </a:lnTo>
                <a:lnTo>
                  <a:pt x="2445706" y="3662034"/>
                </a:lnTo>
                <a:lnTo>
                  <a:pt x="2388237" y="3662034"/>
                </a:lnTo>
                <a:lnTo>
                  <a:pt x="1917745" y="4132520"/>
                </a:lnTo>
                <a:lnTo>
                  <a:pt x="2357225" y="4571992"/>
                </a:lnTo>
                <a:lnTo>
                  <a:pt x="2304981" y="4571993"/>
                </a:lnTo>
                <a:lnTo>
                  <a:pt x="1891623" y="4158642"/>
                </a:lnTo>
                <a:lnTo>
                  <a:pt x="1478275" y="4571991"/>
                </a:lnTo>
                <a:lnTo>
                  <a:pt x="1426031" y="4571991"/>
                </a:lnTo>
                <a:lnTo>
                  <a:pt x="1865501" y="4132520"/>
                </a:lnTo>
                <a:lnTo>
                  <a:pt x="1395017" y="3662034"/>
                </a:lnTo>
                <a:lnTo>
                  <a:pt x="1337551" y="3662034"/>
                </a:lnTo>
                <a:lnTo>
                  <a:pt x="867066" y="4132521"/>
                </a:lnTo>
                <a:lnTo>
                  <a:pt x="1306536" y="4571992"/>
                </a:lnTo>
                <a:lnTo>
                  <a:pt x="1254292" y="4571992"/>
                </a:lnTo>
                <a:lnTo>
                  <a:pt x="840944" y="4158643"/>
                </a:lnTo>
                <a:lnTo>
                  <a:pt x="427595" y="4571993"/>
                </a:lnTo>
                <a:lnTo>
                  <a:pt x="375351" y="4571993"/>
                </a:lnTo>
                <a:lnTo>
                  <a:pt x="814822" y="4132521"/>
                </a:lnTo>
                <a:lnTo>
                  <a:pt x="344336" y="3662034"/>
                </a:lnTo>
                <a:lnTo>
                  <a:pt x="286870" y="3662034"/>
                </a:lnTo>
                <a:lnTo>
                  <a:pt x="5" y="3948900"/>
                </a:lnTo>
                <a:lnTo>
                  <a:pt x="5" y="3896656"/>
                </a:lnTo>
                <a:lnTo>
                  <a:pt x="258369" y="3638291"/>
                </a:lnTo>
                <a:lnTo>
                  <a:pt x="258369" y="3576066"/>
                </a:lnTo>
                <a:lnTo>
                  <a:pt x="1" y="3317698"/>
                </a:lnTo>
                <a:lnTo>
                  <a:pt x="1" y="3265454"/>
                </a:lnTo>
                <a:lnTo>
                  <a:pt x="285756" y="3551209"/>
                </a:lnTo>
                <a:lnTo>
                  <a:pt x="345451" y="3551209"/>
                </a:lnTo>
                <a:lnTo>
                  <a:pt x="814822" y="3081838"/>
                </a:lnTo>
                <a:lnTo>
                  <a:pt x="343880" y="2610895"/>
                </a:lnTo>
                <a:lnTo>
                  <a:pt x="287328" y="2610895"/>
                </a:lnTo>
                <a:lnTo>
                  <a:pt x="6" y="2898217"/>
                </a:lnTo>
                <a:lnTo>
                  <a:pt x="6" y="2845973"/>
                </a:lnTo>
                <a:lnTo>
                  <a:pt x="258373" y="2587605"/>
                </a:lnTo>
                <a:lnTo>
                  <a:pt x="258373" y="2525388"/>
                </a:lnTo>
                <a:lnTo>
                  <a:pt x="1" y="2267015"/>
                </a:lnTo>
                <a:lnTo>
                  <a:pt x="0" y="2214770"/>
                </a:lnTo>
                <a:lnTo>
                  <a:pt x="285299" y="2500070"/>
                </a:lnTo>
                <a:lnTo>
                  <a:pt x="345909" y="2500070"/>
                </a:lnTo>
                <a:lnTo>
                  <a:pt x="814822" y="2031167"/>
                </a:lnTo>
                <a:lnTo>
                  <a:pt x="341616" y="1557959"/>
                </a:lnTo>
                <a:lnTo>
                  <a:pt x="289593" y="1557959"/>
                </a:lnTo>
                <a:lnTo>
                  <a:pt x="4" y="1847551"/>
                </a:lnTo>
                <a:lnTo>
                  <a:pt x="4" y="1795307"/>
                </a:lnTo>
                <a:lnTo>
                  <a:pt x="258377" y="1536932"/>
                </a:lnTo>
                <a:lnTo>
                  <a:pt x="258377" y="1474721"/>
                </a:lnTo>
                <a:lnTo>
                  <a:pt x="2" y="1216345"/>
                </a:lnTo>
                <a:lnTo>
                  <a:pt x="2" y="1164102"/>
                </a:lnTo>
                <a:lnTo>
                  <a:pt x="283034" y="1447135"/>
                </a:lnTo>
                <a:lnTo>
                  <a:pt x="348175" y="1447135"/>
                </a:lnTo>
                <a:lnTo>
                  <a:pt x="814821" y="980486"/>
                </a:lnTo>
                <a:lnTo>
                  <a:pt x="344401" y="510062"/>
                </a:lnTo>
                <a:lnTo>
                  <a:pt x="286805" y="510062"/>
                </a:lnTo>
                <a:lnTo>
                  <a:pt x="5" y="796868"/>
                </a:lnTo>
                <a:lnTo>
                  <a:pt x="5" y="744628"/>
                </a:lnTo>
                <a:lnTo>
                  <a:pt x="258382" y="486242"/>
                </a:lnTo>
                <a:lnTo>
                  <a:pt x="258382" y="424043"/>
                </a:lnTo>
                <a:lnTo>
                  <a:pt x="3" y="165664"/>
                </a:lnTo>
                <a:lnTo>
                  <a:pt x="3" y="113420"/>
                </a:lnTo>
                <a:lnTo>
                  <a:pt x="285820" y="399237"/>
                </a:lnTo>
                <a:lnTo>
                  <a:pt x="345386" y="399237"/>
                </a:lnTo>
                <a:lnTo>
                  <a:pt x="744622" y="2"/>
                </a:lnTo>
                <a:lnTo>
                  <a:pt x="796865" y="2"/>
                </a:lnTo>
                <a:lnTo>
                  <a:pt x="369206" y="427661"/>
                </a:lnTo>
                <a:lnTo>
                  <a:pt x="369206" y="482624"/>
                </a:lnTo>
                <a:lnTo>
                  <a:pt x="840943" y="954364"/>
                </a:lnTo>
                <a:lnTo>
                  <a:pt x="1309187" y="486116"/>
                </a:lnTo>
                <a:lnTo>
                  <a:pt x="1309187" y="424169"/>
                </a:lnTo>
                <a:lnTo>
                  <a:pt x="885019" y="0"/>
                </a:lnTo>
                <a:lnTo>
                  <a:pt x="937262" y="0"/>
                </a:lnTo>
                <a:lnTo>
                  <a:pt x="1336499" y="399237"/>
                </a:lnTo>
                <a:lnTo>
                  <a:pt x="1396066" y="399237"/>
                </a:lnTo>
                <a:lnTo>
                  <a:pt x="1795300" y="3"/>
                </a:lnTo>
                <a:lnTo>
                  <a:pt x="1847544" y="3"/>
                </a:lnTo>
                <a:lnTo>
                  <a:pt x="1420012" y="427535"/>
                </a:lnTo>
                <a:lnTo>
                  <a:pt x="1420012" y="482750"/>
                </a:lnTo>
                <a:lnTo>
                  <a:pt x="1891623" y="954365"/>
                </a:lnTo>
                <a:lnTo>
                  <a:pt x="2360001" y="485992"/>
                </a:lnTo>
                <a:lnTo>
                  <a:pt x="2360001" y="424295"/>
                </a:lnTo>
                <a:lnTo>
                  <a:pt x="1935698" y="0"/>
                </a:lnTo>
                <a:lnTo>
                  <a:pt x="1987943" y="0"/>
                </a:lnTo>
                <a:lnTo>
                  <a:pt x="2387187" y="399237"/>
                </a:lnTo>
                <a:lnTo>
                  <a:pt x="2446755" y="399237"/>
                </a:lnTo>
                <a:lnTo>
                  <a:pt x="2845991" y="2"/>
                </a:lnTo>
                <a:lnTo>
                  <a:pt x="2898236" y="2"/>
                </a:lnTo>
                <a:lnTo>
                  <a:pt x="2470825" y="427411"/>
                </a:lnTo>
                <a:lnTo>
                  <a:pt x="2470825" y="482875"/>
                </a:lnTo>
                <a:lnTo>
                  <a:pt x="2942310" y="954365"/>
                </a:lnTo>
                <a:lnTo>
                  <a:pt x="3410809" y="485866"/>
                </a:lnTo>
                <a:lnTo>
                  <a:pt x="3410809" y="424419"/>
                </a:lnTo>
                <a:lnTo>
                  <a:pt x="2986386" y="0"/>
                </a:lnTo>
                <a:lnTo>
                  <a:pt x="3038626" y="0"/>
                </a:lnTo>
                <a:lnTo>
                  <a:pt x="3437870" y="399237"/>
                </a:lnTo>
                <a:lnTo>
                  <a:pt x="3497441" y="399237"/>
                </a:lnTo>
                <a:lnTo>
                  <a:pt x="3896667" y="2"/>
                </a:lnTo>
                <a:lnTo>
                  <a:pt x="3948913" y="2"/>
                </a:lnTo>
                <a:lnTo>
                  <a:pt x="3521637" y="427285"/>
                </a:lnTo>
                <a:lnTo>
                  <a:pt x="3521637" y="483001"/>
                </a:lnTo>
                <a:lnTo>
                  <a:pt x="3992987" y="954364"/>
                </a:lnTo>
                <a:lnTo>
                  <a:pt x="4461599" y="485738"/>
                </a:lnTo>
                <a:lnTo>
                  <a:pt x="4461599" y="424543"/>
                </a:lnTo>
                <a:lnTo>
                  <a:pt x="4037068" y="1"/>
                </a:lnTo>
                <a:lnTo>
                  <a:pt x="4089312" y="1"/>
                </a:lnTo>
                <a:lnTo>
                  <a:pt x="4488534" y="399237"/>
                </a:lnTo>
                <a:lnTo>
                  <a:pt x="4548100" y="399237"/>
                </a:lnTo>
                <a:lnTo>
                  <a:pt x="4947332" y="4"/>
                </a:lnTo>
                <a:lnTo>
                  <a:pt x="4999581" y="4"/>
                </a:lnTo>
                <a:lnTo>
                  <a:pt x="4572422" y="427156"/>
                </a:lnTo>
                <a:lnTo>
                  <a:pt x="4572422" y="483126"/>
                </a:lnTo>
                <a:lnTo>
                  <a:pt x="5043667" y="954362"/>
                </a:lnTo>
                <a:lnTo>
                  <a:pt x="5512409" y="485609"/>
                </a:lnTo>
                <a:lnTo>
                  <a:pt x="5512409" y="424674"/>
                </a:lnTo>
                <a:lnTo>
                  <a:pt x="5087742" y="1"/>
                </a:lnTo>
                <a:lnTo>
                  <a:pt x="5139977" y="1"/>
                </a:lnTo>
                <a:lnTo>
                  <a:pt x="5539215" y="399237"/>
                </a:lnTo>
                <a:lnTo>
                  <a:pt x="5598781" y="399237"/>
                </a:lnTo>
                <a:lnTo>
                  <a:pt x="5998007" y="2"/>
                </a:lnTo>
                <a:lnTo>
                  <a:pt x="6050249" y="2"/>
                </a:lnTo>
                <a:lnTo>
                  <a:pt x="5623232" y="427030"/>
                </a:lnTo>
                <a:lnTo>
                  <a:pt x="5623232" y="483255"/>
                </a:lnTo>
                <a:lnTo>
                  <a:pt x="6094326" y="954363"/>
                </a:lnTo>
                <a:lnTo>
                  <a:pt x="6563205" y="485481"/>
                </a:lnTo>
                <a:lnTo>
                  <a:pt x="6563205" y="4247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8AD5DE-717A-4837-AA69-D911D9FEF275}"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BA138E-20FE-4CD5-96D3-17ED6EAD636A}" type="slidenum">
              <a:rPr lang="en-US" smtClean="0"/>
              <a:t>‹#›</a:t>
            </a:fld>
            <a:endParaRPr lang="en-US"/>
          </a:p>
        </p:txBody>
      </p:sp>
      <p:cxnSp>
        <p:nvCxnSpPr>
          <p:cNvPr id="8" name="Straight Connector 7"/>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9278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8"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8AD5DE-717A-4837-AA69-D911D9FEF275}"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138E-20FE-4CD5-96D3-17ED6EAD636A}" type="slidenum">
              <a:rPr lang="en-US" smtClean="0"/>
              <a:t>‹#›</a:t>
            </a:fld>
            <a:endParaRPr lang="en-US"/>
          </a:p>
        </p:txBody>
      </p:sp>
    </p:spTree>
    <p:extLst>
      <p:ext uri="{BB962C8B-B14F-4D97-AF65-F5344CB8AC3E}">
        <p14:creationId xmlns:p14="http://schemas.microsoft.com/office/powerpoint/2010/main" val="2880694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89320"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89320"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8AD5DE-717A-4837-AA69-D911D9FEF275}"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BA138E-20FE-4CD5-96D3-17ED6EAD636A}" type="slidenum">
              <a:rPr lang="en-US" smtClean="0"/>
              <a:t>‹#›</a:t>
            </a:fld>
            <a:endParaRPr lang="en-US"/>
          </a:p>
        </p:txBody>
      </p:sp>
    </p:spTree>
    <p:extLst>
      <p:ext uri="{BB962C8B-B14F-4D97-AF65-F5344CB8AC3E}">
        <p14:creationId xmlns:p14="http://schemas.microsoft.com/office/powerpoint/2010/main" val="242395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8AD5DE-717A-4837-AA69-D911D9FEF275}"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BA138E-20FE-4CD5-96D3-17ED6EAD636A}" type="slidenum">
              <a:rPr lang="en-US" smtClean="0"/>
              <a:t>‹#›</a:t>
            </a:fld>
            <a:endParaRPr lang="en-US"/>
          </a:p>
        </p:txBody>
      </p:sp>
    </p:spTree>
    <p:extLst>
      <p:ext uri="{BB962C8B-B14F-4D97-AF65-F5344CB8AC3E}">
        <p14:creationId xmlns:p14="http://schemas.microsoft.com/office/powerpoint/2010/main" val="283142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AD5DE-717A-4837-AA69-D911D9FEF275}"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BA138E-20FE-4CD5-96D3-17ED6EAD636A}" type="slidenum">
              <a:rPr lang="en-US" smtClean="0"/>
              <a:t>‹#›</a:t>
            </a:fld>
            <a:endParaRPr lang="en-US"/>
          </a:p>
        </p:txBody>
      </p:sp>
    </p:spTree>
    <p:extLst>
      <p:ext uri="{BB962C8B-B14F-4D97-AF65-F5344CB8AC3E}">
        <p14:creationId xmlns:p14="http://schemas.microsoft.com/office/powerpoint/2010/main" val="3793389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8AD5DE-717A-4837-AA69-D911D9FEF275}"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138E-20FE-4CD5-96D3-17ED6EAD636A}" type="slidenum">
              <a:rPr lang="en-US" smtClean="0"/>
              <a:t>‹#›</a:t>
            </a:fld>
            <a:endParaRPr lang="en-US"/>
          </a:p>
        </p:txBody>
      </p:sp>
    </p:spTree>
    <p:extLst>
      <p:ext uri="{BB962C8B-B14F-4D97-AF65-F5344CB8AC3E}">
        <p14:creationId xmlns:p14="http://schemas.microsoft.com/office/powerpoint/2010/main" val="1362124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8AD5DE-717A-4837-AA69-D911D9FEF275}"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BA138E-20FE-4CD5-96D3-17ED6EAD636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7520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1"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8" y="6470704"/>
            <a:ext cx="2154142"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38AD5DE-717A-4837-AA69-D911D9FEF275}" type="datetimeFigureOut">
              <a:rPr lang="en-US" smtClean="0"/>
              <a:t>6/5/2025</a:t>
            </a:fld>
            <a:endParaRPr lang="en-US"/>
          </a:p>
        </p:txBody>
      </p:sp>
      <p:sp>
        <p:nvSpPr>
          <p:cNvPr id="5" name="Footer Placeholder 4"/>
          <p:cNvSpPr>
            <a:spLocks noGrp="1"/>
          </p:cNvSpPr>
          <p:nvPr>
            <p:ph type="ftr" sz="quarter" idx="3"/>
          </p:nvPr>
        </p:nvSpPr>
        <p:spPr>
          <a:xfrm>
            <a:off x="4842932" y="6470704"/>
            <a:ext cx="5901458"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4" y="6470704"/>
            <a:ext cx="973666"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0BA138E-20FE-4CD5-96D3-17ED6EAD636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22508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3F980-EABB-2C72-6216-EE14CA4DC8A3}"/>
              </a:ext>
            </a:extLst>
          </p:cNvPr>
          <p:cNvSpPr>
            <a:spLocks noGrp="1"/>
          </p:cNvSpPr>
          <p:nvPr>
            <p:ph type="ctrTitle"/>
          </p:nvPr>
        </p:nvSpPr>
        <p:spPr/>
        <p:txBody>
          <a:bodyPr>
            <a:noAutofit/>
          </a:bodyPr>
          <a:lstStyle/>
          <a:p>
            <a:r>
              <a:rPr lang="en-US" sz="4000" b="1" dirty="0"/>
              <a:t>AI-Powered Real-Time News Effects on Stock Market Changes</a:t>
            </a:r>
            <a:br>
              <a:rPr lang="en-US" sz="4000" b="1" dirty="0"/>
            </a:br>
            <a:endParaRPr lang="en-US" sz="4000" dirty="0"/>
          </a:p>
        </p:txBody>
      </p:sp>
      <p:sp>
        <p:nvSpPr>
          <p:cNvPr id="3" name="Subtitle 2">
            <a:extLst>
              <a:ext uri="{FF2B5EF4-FFF2-40B4-BE49-F238E27FC236}">
                <a16:creationId xmlns:a16="http://schemas.microsoft.com/office/drawing/2014/main" id="{E4771288-9058-98EE-6F26-BC27AC22DA94}"/>
              </a:ext>
            </a:extLst>
          </p:cNvPr>
          <p:cNvSpPr>
            <a:spLocks noGrp="1"/>
          </p:cNvSpPr>
          <p:nvPr>
            <p:ph type="subTitle" idx="1"/>
          </p:nvPr>
        </p:nvSpPr>
        <p:spPr/>
        <p:txBody>
          <a:bodyPr/>
          <a:lstStyle/>
          <a:p>
            <a:r>
              <a:rPr lang="en-US" b="1" u="sng"/>
              <a:t>Anapana </a:t>
            </a:r>
            <a:r>
              <a:rPr lang="en-US" b="1" u="sng" dirty="0"/>
              <a:t>Tanoj Kumar</a:t>
            </a:r>
          </a:p>
        </p:txBody>
      </p:sp>
    </p:spTree>
    <p:extLst>
      <p:ext uri="{BB962C8B-B14F-4D97-AF65-F5344CB8AC3E}">
        <p14:creationId xmlns:p14="http://schemas.microsoft.com/office/powerpoint/2010/main" val="1670938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B3C3C-B6A0-D6D6-47D7-F8E844557972}"/>
              </a:ext>
            </a:extLst>
          </p:cNvPr>
          <p:cNvSpPr>
            <a:spLocks noGrp="1"/>
          </p:cNvSpPr>
          <p:nvPr>
            <p:ph type="title"/>
          </p:nvPr>
        </p:nvSpPr>
        <p:spPr/>
        <p:txBody>
          <a:bodyPr/>
          <a:lstStyle/>
          <a:p>
            <a:r>
              <a:rPr lang="en-US" b="1" dirty="0"/>
              <a:t>Results - Sample Predictions</a:t>
            </a:r>
            <a:endParaRPr lang="en-US" dirty="0"/>
          </a:p>
        </p:txBody>
      </p:sp>
      <p:sp>
        <p:nvSpPr>
          <p:cNvPr id="3" name="Content Placeholder 2">
            <a:extLst>
              <a:ext uri="{FF2B5EF4-FFF2-40B4-BE49-F238E27FC236}">
                <a16:creationId xmlns:a16="http://schemas.microsoft.com/office/drawing/2014/main" id="{1D498C92-FD28-9905-6E51-3F1035165239}"/>
              </a:ext>
            </a:extLst>
          </p:cNvPr>
          <p:cNvSpPr>
            <a:spLocks noGrp="1"/>
          </p:cNvSpPr>
          <p:nvPr>
            <p:ph idx="1"/>
          </p:nvPr>
        </p:nvSpPr>
        <p:spPr>
          <a:xfrm>
            <a:off x="4860758" y="1825625"/>
            <a:ext cx="6493042" cy="4351338"/>
          </a:xfrm>
        </p:spPr>
        <p:txBody>
          <a:bodyPr>
            <a:normAutofit/>
          </a:bodyPr>
          <a:lstStyle/>
          <a:p>
            <a:r>
              <a:rPr lang="en-US" dirty="0"/>
              <a:t>Sample predictions show the model’s accuracy: an actual price of $204.31 was predicted as $200.74, with a $3.57 error, while $92.44 was predicted as $92.68, with a $0.24 error. </a:t>
            </a:r>
          </a:p>
          <a:p>
            <a:r>
              <a:rPr lang="en-US" dirty="0"/>
              <a:t>However, larger errors occurred at extremes, like $71.49 predicted as $83.02, indicating potential challenges with low-priced stocks, suggesting the need for further model adjustments in future.</a:t>
            </a:r>
          </a:p>
          <a:p>
            <a:endParaRPr lang="en-US" dirty="0"/>
          </a:p>
        </p:txBody>
      </p:sp>
      <p:pic>
        <p:nvPicPr>
          <p:cNvPr id="4" name="Picture 3">
            <a:extLst>
              <a:ext uri="{FF2B5EF4-FFF2-40B4-BE49-F238E27FC236}">
                <a16:creationId xmlns:a16="http://schemas.microsoft.com/office/drawing/2014/main" id="{D44E4A36-3D82-9C64-5354-1447B08D3FEF}"/>
              </a:ext>
            </a:extLst>
          </p:cNvPr>
          <p:cNvPicPr>
            <a:picLocks noChangeAspect="1"/>
          </p:cNvPicPr>
          <p:nvPr/>
        </p:nvPicPr>
        <p:blipFill>
          <a:blip r:embed="rId2"/>
          <a:stretch>
            <a:fillRect/>
          </a:stretch>
        </p:blipFill>
        <p:spPr>
          <a:xfrm>
            <a:off x="665017" y="2244947"/>
            <a:ext cx="4112613" cy="3771900"/>
          </a:xfrm>
          <a:prstGeom prst="rect">
            <a:avLst/>
          </a:prstGeom>
        </p:spPr>
      </p:pic>
    </p:spTree>
    <p:extLst>
      <p:ext uri="{BB962C8B-B14F-4D97-AF65-F5344CB8AC3E}">
        <p14:creationId xmlns:p14="http://schemas.microsoft.com/office/powerpoint/2010/main" val="1843686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220D-C368-C52F-FB3C-8818CFB6185D}"/>
              </a:ext>
            </a:extLst>
          </p:cNvPr>
          <p:cNvSpPr>
            <a:spLocks noGrp="1"/>
          </p:cNvSpPr>
          <p:nvPr>
            <p:ph type="title"/>
          </p:nvPr>
        </p:nvSpPr>
        <p:spPr/>
        <p:txBody>
          <a:bodyPr/>
          <a:lstStyle/>
          <a:p>
            <a:r>
              <a:rPr lang="en-US" b="1" dirty="0"/>
              <a:t>Results - Visual Analysis</a:t>
            </a:r>
            <a:endParaRPr lang="en-US" dirty="0"/>
          </a:p>
        </p:txBody>
      </p:sp>
      <p:sp>
        <p:nvSpPr>
          <p:cNvPr id="3" name="Content Placeholder 2">
            <a:extLst>
              <a:ext uri="{FF2B5EF4-FFF2-40B4-BE49-F238E27FC236}">
                <a16:creationId xmlns:a16="http://schemas.microsoft.com/office/drawing/2014/main" id="{AE606EEF-3F64-5CC7-EFDB-F966369F060A}"/>
              </a:ext>
            </a:extLst>
          </p:cNvPr>
          <p:cNvSpPr>
            <a:spLocks noGrp="1"/>
          </p:cNvSpPr>
          <p:nvPr>
            <p:ph idx="1"/>
          </p:nvPr>
        </p:nvSpPr>
        <p:spPr>
          <a:xfrm>
            <a:off x="838200" y="1825625"/>
            <a:ext cx="10728158" cy="1912186"/>
          </a:xfrm>
        </p:spPr>
        <p:txBody>
          <a:bodyPr/>
          <a:lstStyle/>
          <a:p>
            <a:r>
              <a:rPr lang="en-US" dirty="0"/>
              <a:t>The Predicted vs Actual Close Prices shows points aligning closely with the perfect fit line, reflecting the R² score of 0.9991. </a:t>
            </a:r>
          </a:p>
          <a:p>
            <a:r>
              <a:rPr lang="en-US" dirty="0"/>
              <a:t>The Training vs Validation R² Score shows R² scores reaching 0.95, confirming the model’s robust generalization on unseen data.</a:t>
            </a:r>
          </a:p>
          <a:p>
            <a:endParaRPr lang="en-US" dirty="0"/>
          </a:p>
        </p:txBody>
      </p:sp>
      <p:pic>
        <p:nvPicPr>
          <p:cNvPr id="4" name="Picture 3">
            <a:extLst>
              <a:ext uri="{FF2B5EF4-FFF2-40B4-BE49-F238E27FC236}">
                <a16:creationId xmlns:a16="http://schemas.microsoft.com/office/drawing/2014/main" id="{0ED83A7E-99E2-CE6B-9F18-9A87A651367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3737811"/>
            <a:ext cx="4276725" cy="2832100"/>
          </a:xfrm>
          <a:prstGeom prst="rect">
            <a:avLst/>
          </a:prstGeom>
          <a:noFill/>
          <a:ln>
            <a:noFill/>
          </a:ln>
        </p:spPr>
      </p:pic>
      <p:pic>
        <p:nvPicPr>
          <p:cNvPr id="5" name="Picture 4">
            <a:extLst>
              <a:ext uri="{FF2B5EF4-FFF2-40B4-BE49-F238E27FC236}">
                <a16:creationId xmlns:a16="http://schemas.microsoft.com/office/drawing/2014/main" id="{A34FA3FD-A072-4C17-E2D9-3CDE225BC7F7}"/>
              </a:ext>
            </a:extLst>
          </p:cNvPr>
          <p:cNvPicPr>
            <a:picLocks noChangeAspect="1"/>
          </p:cNvPicPr>
          <p:nvPr/>
        </p:nvPicPr>
        <p:blipFill>
          <a:blip r:embed="rId3"/>
          <a:srcRect l="51053" b="-6940"/>
          <a:stretch/>
        </p:blipFill>
        <p:spPr>
          <a:xfrm>
            <a:off x="1388087" y="3737811"/>
            <a:ext cx="3705726" cy="3062768"/>
          </a:xfrm>
          <a:prstGeom prst="rect">
            <a:avLst/>
          </a:prstGeom>
        </p:spPr>
      </p:pic>
    </p:spTree>
    <p:extLst>
      <p:ext uri="{BB962C8B-B14F-4D97-AF65-F5344CB8AC3E}">
        <p14:creationId xmlns:p14="http://schemas.microsoft.com/office/powerpoint/2010/main" val="1566079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1A7E-69BE-0B6F-4C5F-805786545D66}"/>
              </a:ext>
            </a:extLst>
          </p:cNvPr>
          <p:cNvSpPr>
            <a:spLocks noGrp="1"/>
          </p:cNvSpPr>
          <p:nvPr>
            <p:ph type="title"/>
          </p:nvPr>
        </p:nvSpPr>
        <p:spPr/>
        <p:txBody>
          <a:bodyPr/>
          <a:lstStyle/>
          <a:p>
            <a:r>
              <a:rPr lang="en-US" b="1" dirty="0"/>
              <a:t>ML-Ops - Tools Used</a:t>
            </a:r>
            <a:endParaRPr lang="en-US" dirty="0"/>
          </a:p>
        </p:txBody>
      </p:sp>
      <p:sp>
        <p:nvSpPr>
          <p:cNvPr id="3" name="Content Placeholder 2">
            <a:extLst>
              <a:ext uri="{FF2B5EF4-FFF2-40B4-BE49-F238E27FC236}">
                <a16:creationId xmlns:a16="http://schemas.microsoft.com/office/drawing/2014/main" id="{CCAA7149-B1A9-C577-18DC-21B84B04CCE8}"/>
              </a:ext>
            </a:extLst>
          </p:cNvPr>
          <p:cNvSpPr>
            <a:spLocks noGrp="1"/>
          </p:cNvSpPr>
          <p:nvPr>
            <p:ph idx="1"/>
          </p:nvPr>
        </p:nvSpPr>
        <p:spPr>
          <a:xfrm>
            <a:off x="838200" y="1825625"/>
            <a:ext cx="7006389" cy="4351338"/>
          </a:xfrm>
        </p:spPr>
        <p:txBody>
          <a:bodyPr/>
          <a:lstStyle/>
          <a:p>
            <a:r>
              <a:rPr lang="en-US" dirty="0"/>
              <a:t>The project utilized diverse tools: Alpha Vantage API and </a:t>
            </a:r>
            <a:r>
              <a:rPr lang="en-US" dirty="0" err="1"/>
              <a:t>yfinance</a:t>
            </a:r>
            <a:r>
              <a:rPr lang="en-US" dirty="0"/>
              <a:t> for data collection, pandas, spacy, and transformers for preprocessing, and torch for LSTM modeling. </a:t>
            </a:r>
          </a:p>
          <a:p>
            <a:r>
              <a:rPr lang="en-US" dirty="0"/>
              <a:t>Apache Airflow automated the pipeline, while </a:t>
            </a:r>
            <a:r>
              <a:rPr lang="en-US" dirty="0" err="1"/>
              <a:t>Gradio</a:t>
            </a:r>
            <a:r>
              <a:rPr lang="en-US" dirty="0"/>
              <a:t> facilitated deployment. </a:t>
            </a:r>
          </a:p>
          <a:p>
            <a:r>
              <a:rPr lang="en-US" dirty="0"/>
              <a:t>Visualization was handled by matplotlib, enabling plots like training loss, ensuring a seamless workflow from data collection to real-time stock prediction deployment.</a:t>
            </a:r>
          </a:p>
          <a:p>
            <a:endParaRPr lang="en-US" dirty="0"/>
          </a:p>
        </p:txBody>
      </p:sp>
      <p:pic>
        <p:nvPicPr>
          <p:cNvPr id="5" name="Picture 4">
            <a:extLst>
              <a:ext uri="{FF2B5EF4-FFF2-40B4-BE49-F238E27FC236}">
                <a16:creationId xmlns:a16="http://schemas.microsoft.com/office/drawing/2014/main" id="{40F4BAB4-1335-037E-2900-8695CED1C816}"/>
              </a:ext>
            </a:extLst>
          </p:cNvPr>
          <p:cNvPicPr>
            <a:picLocks noChangeAspect="1"/>
          </p:cNvPicPr>
          <p:nvPr/>
        </p:nvPicPr>
        <p:blipFill>
          <a:blip r:embed="rId2"/>
          <a:srcRect r="61710"/>
          <a:stretch/>
        </p:blipFill>
        <p:spPr>
          <a:xfrm>
            <a:off x="7970492" y="1909550"/>
            <a:ext cx="3964833" cy="3560808"/>
          </a:xfrm>
          <a:prstGeom prst="rect">
            <a:avLst/>
          </a:prstGeom>
        </p:spPr>
      </p:pic>
    </p:spTree>
    <p:extLst>
      <p:ext uri="{BB962C8B-B14F-4D97-AF65-F5344CB8AC3E}">
        <p14:creationId xmlns:p14="http://schemas.microsoft.com/office/powerpoint/2010/main" val="358178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91DE4-D920-DD1F-8EE5-84616739BF67}"/>
              </a:ext>
            </a:extLst>
          </p:cNvPr>
          <p:cNvSpPr>
            <a:spLocks noGrp="1"/>
          </p:cNvSpPr>
          <p:nvPr>
            <p:ph type="title"/>
          </p:nvPr>
        </p:nvSpPr>
        <p:spPr/>
        <p:txBody>
          <a:bodyPr>
            <a:normAutofit/>
          </a:bodyPr>
          <a:lstStyle/>
          <a:p>
            <a:r>
              <a:rPr lang="en-US" b="1" dirty="0"/>
              <a:t>ML-Ops - Training and Automation</a:t>
            </a:r>
            <a:endParaRPr lang="en-US" dirty="0"/>
          </a:p>
        </p:txBody>
      </p:sp>
      <p:sp>
        <p:nvSpPr>
          <p:cNvPr id="3" name="Content Placeholder 2">
            <a:extLst>
              <a:ext uri="{FF2B5EF4-FFF2-40B4-BE49-F238E27FC236}">
                <a16:creationId xmlns:a16="http://schemas.microsoft.com/office/drawing/2014/main" id="{F4886388-0E95-8CB4-C98E-A04ED1BBBE40}"/>
              </a:ext>
            </a:extLst>
          </p:cNvPr>
          <p:cNvSpPr>
            <a:spLocks noGrp="1"/>
          </p:cNvSpPr>
          <p:nvPr>
            <p:ph idx="1"/>
          </p:nvPr>
        </p:nvSpPr>
        <p:spPr>
          <a:xfrm>
            <a:off x="863600" y="1887468"/>
            <a:ext cx="10872537" cy="3275764"/>
          </a:xfrm>
        </p:spPr>
        <p:txBody>
          <a:bodyPr/>
          <a:lstStyle/>
          <a:p>
            <a:r>
              <a:rPr lang="en-US" dirty="0"/>
              <a:t>The training pipeline loaded </a:t>
            </a:r>
            <a:r>
              <a:rPr lang="en-US" dirty="0" err="1"/>
              <a:t>merged_data_with_embeddings</a:t>
            </a:r>
            <a:r>
              <a:rPr lang="en-US" dirty="0"/>
              <a:t>, scaled features with </a:t>
            </a:r>
            <a:r>
              <a:rPr lang="en-US" dirty="0" err="1"/>
              <a:t>StandardScaler</a:t>
            </a:r>
            <a:r>
              <a:rPr lang="en-US" dirty="0"/>
              <a:t>, and split data into 60/20/20 for training, validation, and testing. </a:t>
            </a:r>
          </a:p>
          <a:p>
            <a:r>
              <a:rPr lang="en-US" dirty="0"/>
              <a:t>The Airflow DAG, </a:t>
            </a:r>
            <a:r>
              <a:rPr lang="en-US" dirty="0" err="1"/>
              <a:t>stock_news_prediction</a:t>
            </a:r>
            <a:r>
              <a:rPr lang="en-US" dirty="0"/>
              <a:t>, runs every 5 minutes since April 24, 2025, executing tasks like data fetching and model training.</a:t>
            </a:r>
          </a:p>
          <a:p>
            <a:r>
              <a:rPr lang="en-US" dirty="0"/>
              <a:t>Outputs include news data  and predictions, with logs and plots ensuring effective monitoring of the automated process.</a:t>
            </a:r>
          </a:p>
          <a:p>
            <a:endParaRPr lang="en-US" dirty="0"/>
          </a:p>
        </p:txBody>
      </p:sp>
      <p:pic>
        <p:nvPicPr>
          <p:cNvPr id="4" name="Picture 3">
            <a:extLst>
              <a:ext uri="{FF2B5EF4-FFF2-40B4-BE49-F238E27FC236}">
                <a16:creationId xmlns:a16="http://schemas.microsoft.com/office/drawing/2014/main" id="{E081232D-2DD1-0D4B-A7BE-2DAE42647AF9}"/>
              </a:ext>
            </a:extLst>
          </p:cNvPr>
          <p:cNvPicPr>
            <a:picLocks noChangeAspect="1"/>
          </p:cNvPicPr>
          <p:nvPr/>
        </p:nvPicPr>
        <p:blipFill>
          <a:blip r:embed="rId2"/>
          <a:stretch>
            <a:fillRect/>
          </a:stretch>
        </p:blipFill>
        <p:spPr>
          <a:xfrm>
            <a:off x="2691063" y="4999734"/>
            <a:ext cx="5943600" cy="1704808"/>
          </a:xfrm>
          <a:prstGeom prst="rect">
            <a:avLst/>
          </a:prstGeom>
        </p:spPr>
      </p:pic>
    </p:spTree>
    <p:extLst>
      <p:ext uri="{BB962C8B-B14F-4D97-AF65-F5344CB8AC3E}">
        <p14:creationId xmlns:p14="http://schemas.microsoft.com/office/powerpoint/2010/main" val="68204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95BC6F-7B89-A4C1-D6EE-2C157D300B19}"/>
              </a:ext>
            </a:extLst>
          </p:cNvPr>
          <p:cNvSpPr>
            <a:spLocks noGrp="1"/>
          </p:cNvSpPr>
          <p:nvPr>
            <p:ph type="title"/>
          </p:nvPr>
        </p:nvSpPr>
        <p:spPr/>
        <p:txBody>
          <a:bodyPr/>
          <a:lstStyle/>
          <a:p>
            <a:r>
              <a:rPr lang="en-US" b="1" dirty="0"/>
              <a:t>Deployment - Manual</a:t>
            </a:r>
            <a:endParaRPr lang="en-US" dirty="0"/>
          </a:p>
        </p:txBody>
      </p:sp>
      <p:sp>
        <p:nvSpPr>
          <p:cNvPr id="3" name="Content Placeholder 2">
            <a:extLst>
              <a:ext uri="{FF2B5EF4-FFF2-40B4-BE49-F238E27FC236}">
                <a16:creationId xmlns:a16="http://schemas.microsoft.com/office/drawing/2014/main" id="{6896B940-83D7-DC3D-8E6F-6ED227132CA6}"/>
              </a:ext>
            </a:extLst>
          </p:cNvPr>
          <p:cNvSpPr>
            <a:spLocks noGrp="1"/>
          </p:cNvSpPr>
          <p:nvPr>
            <p:ph idx="1"/>
          </p:nvPr>
        </p:nvSpPr>
        <p:spPr>
          <a:xfrm>
            <a:off x="838200" y="1825625"/>
            <a:ext cx="4680284" cy="4351338"/>
          </a:xfrm>
        </p:spPr>
        <p:txBody>
          <a:bodyPr/>
          <a:lstStyle/>
          <a:p>
            <a:r>
              <a:rPr lang="en-US" dirty="0"/>
              <a:t>In manual deployment, users input a ticker like AAPL and a news headline, receiving a predicted closing price such as  $189.34 at 2025-04-20 15:41:47 UTC. </a:t>
            </a:r>
          </a:p>
          <a:p>
            <a:endParaRPr lang="en-US" dirty="0"/>
          </a:p>
        </p:txBody>
      </p:sp>
      <p:pic>
        <p:nvPicPr>
          <p:cNvPr id="4" name="Picture 3">
            <a:extLst>
              <a:ext uri="{FF2B5EF4-FFF2-40B4-BE49-F238E27FC236}">
                <a16:creationId xmlns:a16="http://schemas.microsoft.com/office/drawing/2014/main" id="{E89A23B6-7137-254B-3B6C-0387D1FD2225}"/>
              </a:ext>
            </a:extLst>
          </p:cNvPr>
          <p:cNvPicPr>
            <a:picLocks noChangeAspect="1"/>
          </p:cNvPicPr>
          <p:nvPr/>
        </p:nvPicPr>
        <p:blipFill>
          <a:blip r:embed="rId2"/>
          <a:stretch>
            <a:fillRect/>
          </a:stretch>
        </p:blipFill>
        <p:spPr>
          <a:xfrm>
            <a:off x="5899484" y="1690687"/>
            <a:ext cx="5454316" cy="4724141"/>
          </a:xfrm>
          <a:prstGeom prst="rect">
            <a:avLst/>
          </a:prstGeom>
        </p:spPr>
      </p:pic>
    </p:spTree>
    <p:extLst>
      <p:ext uri="{BB962C8B-B14F-4D97-AF65-F5344CB8AC3E}">
        <p14:creationId xmlns:p14="http://schemas.microsoft.com/office/powerpoint/2010/main" val="2232144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DF6C8-45B9-1ECA-08EA-1ECCC17CC966}"/>
              </a:ext>
            </a:extLst>
          </p:cNvPr>
          <p:cNvSpPr>
            <a:spLocks noGrp="1"/>
          </p:cNvSpPr>
          <p:nvPr>
            <p:ph type="title"/>
          </p:nvPr>
        </p:nvSpPr>
        <p:spPr/>
        <p:txBody>
          <a:bodyPr/>
          <a:lstStyle/>
          <a:p>
            <a:r>
              <a:rPr lang="en-US" b="1" dirty="0"/>
              <a:t>Deployment - Automated Modes</a:t>
            </a:r>
            <a:endParaRPr lang="en-US" dirty="0"/>
          </a:p>
        </p:txBody>
      </p:sp>
      <p:sp>
        <p:nvSpPr>
          <p:cNvPr id="3" name="Content Placeholder 2">
            <a:extLst>
              <a:ext uri="{FF2B5EF4-FFF2-40B4-BE49-F238E27FC236}">
                <a16:creationId xmlns:a16="http://schemas.microsoft.com/office/drawing/2014/main" id="{9B10677B-F6DB-1BC6-E8D5-1EC3C722D958}"/>
              </a:ext>
            </a:extLst>
          </p:cNvPr>
          <p:cNvSpPr>
            <a:spLocks noGrp="1"/>
          </p:cNvSpPr>
          <p:nvPr>
            <p:ph idx="1"/>
          </p:nvPr>
        </p:nvSpPr>
        <p:spPr/>
        <p:txBody>
          <a:bodyPr/>
          <a:lstStyle/>
          <a:p>
            <a:r>
              <a:rPr lang="en-US" dirty="0"/>
              <a:t>In automated deployment, users input a ticker (such as META), and the system updates every minute, collecting news within a 3-hour window for the specified ticker. </a:t>
            </a:r>
          </a:p>
        </p:txBody>
      </p:sp>
      <p:pic>
        <p:nvPicPr>
          <p:cNvPr id="4" name="Picture 3">
            <a:extLst>
              <a:ext uri="{FF2B5EF4-FFF2-40B4-BE49-F238E27FC236}">
                <a16:creationId xmlns:a16="http://schemas.microsoft.com/office/drawing/2014/main" id="{DC745B5E-D5C3-AEC0-2A96-7FBAD76150C5}"/>
              </a:ext>
            </a:extLst>
          </p:cNvPr>
          <p:cNvPicPr>
            <a:picLocks noChangeAspect="1"/>
          </p:cNvPicPr>
          <p:nvPr/>
        </p:nvPicPr>
        <p:blipFill>
          <a:blip r:embed="rId2"/>
          <a:stretch>
            <a:fillRect/>
          </a:stretch>
        </p:blipFill>
        <p:spPr>
          <a:xfrm>
            <a:off x="5739784" y="3509377"/>
            <a:ext cx="5628640" cy="3348623"/>
          </a:xfrm>
          <a:prstGeom prst="rect">
            <a:avLst/>
          </a:prstGeom>
        </p:spPr>
      </p:pic>
      <p:pic>
        <p:nvPicPr>
          <p:cNvPr id="5" name="Picture 4">
            <a:extLst>
              <a:ext uri="{FF2B5EF4-FFF2-40B4-BE49-F238E27FC236}">
                <a16:creationId xmlns:a16="http://schemas.microsoft.com/office/drawing/2014/main" id="{3EF85048-B9E7-D837-FC1D-7A5B1A253E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4128" y="3557069"/>
            <a:ext cx="4385733" cy="3253237"/>
          </a:xfrm>
          <a:prstGeom prst="rect">
            <a:avLst/>
          </a:prstGeom>
        </p:spPr>
      </p:pic>
    </p:spTree>
    <p:extLst>
      <p:ext uri="{BB962C8B-B14F-4D97-AF65-F5344CB8AC3E}">
        <p14:creationId xmlns:p14="http://schemas.microsoft.com/office/powerpoint/2010/main" val="201080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A50AD-9164-DA82-FAFE-CF15A7089D36}"/>
              </a:ext>
            </a:extLst>
          </p:cNvPr>
          <p:cNvSpPr>
            <a:spLocks noGrp="1"/>
          </p:cNvSpPr>
          <p:nvPr>
            <p:ph type="title"/>
          </p:nvPr>
        </p:nvSpPr>
        <p:spPr/>
        <p:txBody>
          <a:bodyPr/>
          <a:lstStyle/>
          <a:p>
            <a:r>
              <a:rPr lang="en-US" b="1" dirty="0"/>
              <a:t>Conclusion</a:t>
            </a:r>
            <a:endParaRPr lang="en-US" dirty="0"/>
          </a:p>
        </p:txBody>
      </p:sp>
      <p:sp>
        <p:nvSpPr>
          <p:cNvPr id="3" name="Content Placeholder 2">
            <a:extLst>
              <a:ext uri="{FF2B5EF4-FFF2-40B4-BE49-F238E27FC236}">
                <a16:creationId xmlns:a16="http://schemas.microsoft.com/office/drawing/2014/main" id="{46C6DC71-0CD1-D7AE-CABC-45B8F9A2B74B}"/>
              </a:ext>
            </a:extLst>
          </p:cNvPr>
          <p:cNvSpPr>
            <a:spLocks noGrp="1"/>
          </p:cNvSpPr>
          <p:nvPr>
            <p:ph idx="1"/>
          </p:nvPr>
        </p:nvSpPr>
        <p:spPr/>
        <p:txBody>
          <a:bodyPr/>
          <a:lstStyle/>
          <a:p>
            <a:r>
              <a:rPr lang="en-US" dirty="0"/>
              <a:t>The project successfully achieved real-time stock prediction using news, with an R² score of 0.9991 and an RMSE of 4.12 dollars, as deployed via </a:t>
            </a:r>
            <a:r>
              <a:rPr lang="en-US" dirty="0" err="1"/>
              <a:t>Gradio</a:t>
            </a:r>
            <a:r>
              <a:rPr lang="en-US" dirty="0"/>
              <a:t>. It highlighted news’ impact on stock prices and the value of NLP in prediction accuracy. </a:t>
            </a:r>
          </a:p>
          <a:p>
            <a:r>
              <a:rPr lang="en-US" dirty="0"/>
              <a:t>Future work includes exploring transformers, adding social media data, and deploying on AWS for broader accessibility.</a:t>
            </a:r>
          </a:p>
          <a:p>
            <a:endParaRPr lang="en-US" dirty="0"/>
          </a:p>
        </p:txBody>
      </p:sp>
    </p:spTree>
    <p:extLst>
      <p:ext uri="{BB962C8B-B14F-4D97-AF65-F5344CB8AC3E}">
        <p14:creationId xmlns:p14="http://schemas.microsoft.com/office/powerpoint/2010/main" val="2019085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D0C7B-E965-D11F-6D4E-B7BE948CFD4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25209A3-9A00-36FF-C8F8-C98137BFFEBE}"/>
              </a:ext>
            </a:extLst>
          </p:cNvPr>
          <p:cNvSpPr>
            <a:spLocks noGrp="1"/>
          </p:cNvSpPr>
          <p:nvPr>
            <p:ph idx="1"/>
          </p:nvPr>
        </p:nvSpPr>
        <p:spPr/>
        <p:txBody>
          <a:bodyPr>
            <a:normAutofit fontScale="92500" lnSpcReduction="20000"/>
          </a:bodyPr>
          <a:lstStyle/>
          <a:p>
            <a:r>
              <a:rPr lang="en-US" dirty="0"/>
              <a:t>Bollen, J., Mao, H., &amp; Zeng, X. (2011). Twitter mood predicts the stock market. Journal of Computational Science, 2(1), 1–8. https://doi.org/10.1016/j.jocs.2010.12.007</a:t>
            </a:r>
          </a:p>
          <a:p>
            <a:r>
              <a:rPr lang="en-US" dirty="0"/>
              <a:t>Brown, T., Mann, B., Ryder, N., et al. (2020). Language models are few-shot learners. Advances in Neural Information Processing Systems, 33, 1877–1901. https://arxiv.org/abs/2005.14165</a:t>
            </a:r>
          </a:p>
          <a:p>
            <a:r>
              <a:rPr lang="en-US" dirty="0"/>
              <a:t>Devlin, J., Chang, M.-W., Lee, K., &amp; Toutanova, K. (2019). BERT: Pre-training of deep bidirectional transformers for language understanding. Proceedings of the 2019 Conference of the North American Chapter of the Association for Computational Linguistics: Human Language Technologies, 1, 4171–4186. https://arxiv.org/abs/1810.04805</a:t>
            </a:r>
          </a:p>
        </p:txBody>
      </p:sp>
    </p:spTree>
    <p:extLst>
      <p:ext uri="{BB962C8B-B14F-4D97-AF65-F5344CB8AC3E}">
        <p14:creationId xmlns:p14="http://schemas.microsoft.com/office/powerpoint/2010/main" val="37779186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A6CDE5-8CF7-615A-2835-1E03B423A2CC}"/>
              </a:ext>
            </a:extLst>
          </p:cNvPr>
          <p:cNvSpPr/>
          <p:nvPr/>
        </p:nvSpPr>
        <p:spPr>
          <a:xfrm>
            <a:off x="4025497" y="1610774"/>
            <a:ext cx="4141006" cy="3416320"/>
          </a:xfrm>
          <a:prstGeom prst="rect">
            <a:avLst/>
          </a:prstGeom>
          <a:noFill/>
        </p:spPr>
        <p:txBody>
          <a:bodyPr wrap="none" lIns="91440" tIns="45720" rIns="91440" bIns="45720">
            <a:spAutoFit/>
          </a:bodyPr>
          <a:lstStyle/>
          <a:p>
            <a:pPr marL="0" indent="0" algn="ctr">
              <a:buNone/>
            </a:pP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a:p>
            <a:pPr marL="0" indent="0" algn="ctr">
              <a:buNone/>
            </a:pP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lgn="ctr">
              <a:buNone/>
            </a:pPr>
            <a:endPar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a:p>
            <a:pPr marL="0" indent="0" algn="ctr">
              <a:buNone/>
            </a:pPr>
            <a:r>
              <a:rPr lang="en-US" sz="54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Q &amp; A</a:t>
            </a:r>
          </a:p>
        </p:txBody>
      </p:sp>
    </p:spTree>
    <p:extLst>
      <p:ext uri="{BB962C8B-B14F-4D97-AF65-F5344CB8AC3E}">
        <p14:creationId xmlns:p14="http://schemas.microsoft.com/office/powerpoint/2010/main" val="17507139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E07D4-F39B-BF99-0EE3-0818447D83A9}"/>
              </a:ext>
            </a:extLst>
          </p:cNvPr>
          <p:cNvSpPr>
            <a:spLocks noGrp="1"/>
          </p:cNvSpPr>
          <p:nvPr>
            <p:ph type="title"/>
          </p:nvPr>
        </p:nvSpPr>
        <p:spPr/>
        <p:txBody>
          <a:bodyPr/>
          <a:lstStyle/>
          <a:p>
            <a:r>
              <a:rPr lang="en-US" b="1" dirty="0"/>
              <a:t>Introduction</a:t>
            </a:r>
            <a:endParaRPr lang="en-US" dirty="0"/>
          </a:p>
        </p:txBody>
      </p:sp>
      <p:sp>
        <p:nvSpPr>
          <p:cNvPr id="3" name="Content Placeholder 2">
            <a:extLst>
              <a:ext uri="{FF2B5EF4-FFF2-40B4-BE49-F238E27FC236}">
                <a16:creationId xmlns:a16="http://schemas.microsoft.com/office/drawing/2014/main" id="{52133CCB-6E08-76A3-5BA5-BB83B5564636}"/>
              </a:ext>
            </a:extLst>
          </p:cNvPr>
          <p:cNvSpPr>
            <a:spLocks noGrp="1"/>
          </p:cNvSpPr>
          <p:nvPr>
            <p:ph idx="1"/>
          </p:nvPr>
        </p:nvSpPr>
        <p:spPr/>
        <p:txBody>
          <a:bodyPr/>
          <a:lstStyle/>
          <a:p>
            <a:r>
              <a:rPr lang="en-US" dirty="0"/>
              <a:t>The stock market is a dynamic environment where prices fluctuate due to various factors, with real-time news being a major driver.</a:t>
            </a:r>
          </a:p>
          <a:p>
            <a:r>
              <a:rPr lang="en-US" dirty="0"/>
              <a:t>Events like corporate earnings or geopolitical developments can cause immediate price shifts. </a:t>
            </a:r>
          </a:p>
          <a:p>
            <a:r>
              <a:rPr lang="en-US" dirty="0"/>
              <a:t>For instance, a major acquisition announcement might surge a stock, while a natural disaster could lower prices, making news analysis crucial for investors.</a:t>
            </a:r>
          </a:p>
          <a:p>
            <a:endParaRPr lang="en-US" dirty="0"/>
          </a:p>
        </p:txBody>
      </p:sp>
      <p:pic>
        <p:nvPicPr>
          <p:cNvPr id="3074" name="Picture 2" descr="modal-ad">
            <a:extLst>
              <a:ext uri="{FF2B5EF4-FFF2-40B4-BE49-F238E27FC236}">
                <a16:creationId xmlns:a16="http://schemas.microsoft.com/office/drawing/2014/main" id="{1F6B3268-38BF-D769-FF45-49A2D0E5BD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7933" y="5315592"/>
            <a:ext cx="4174067" cy="154240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4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80C65-047F-1DE4-EA21-3FB06C79479B}"/>
              </a:ext>
            </a:extLst>
          </p:cNvPr>
          <p:cNvSpPr>
            <a:spLocks noGrp="1"/>
          </p:cNvSpPr>
          <p:nvPr>
            <p:ph type="title"/>
          </p:nvPr>
        </p:nvSpPr>
        <p:spPr/>
        <p:txBody>
          <a:bodyPr/>
          <a:lstStyle/>
          <a:p>
            <a:r>
              <a:rPr lang="en-US" b="1" dirty="0"/>
              <a:t>Project Goals</a:t>
            </a:r>
            <a:endParaRPr lang="en-US" dirty="0"/>
          </a:p>
        </p:txBody>
      </p:sp>
      <p:sp>
        <p:nvSpPr>
          <p:cNvPr id="3" name="Content Placeholder 2">
            <a:extLst>
              <a:ext uri="{FF2B5EF4-FFF2-40B4-BE49-F238E27FC236}">
                <a16:creationId xmlns:a16="http://schemas.microsoft.com/office/drawing/2014/main" id="{0D8C0D54-CAEE-09A4-DBAF-55F3ACFCC3F0}"/>
              </a:ext>
            </a:extLst>
          </p:cNvPr>
          <p:cNvSpPr>
            <a:spLocks noGrp="1"/>
          </p:cNvSpPr>
          <p:nvPr>
            <p:ph idx="1"/>
          </p:nvPr>
        </p:nvSpPr>
        <p:spPr/>
        <p:txBody>
          <a:bodyPr/>
          <a:lstStyle/>
          <a:p>
            <a:r>
              <a:rPr lang="en-US" dirty="0"/>
              <a:t>This project aims to develop an AI-powered system to predict stock market changes by analyzing real-time news. </a:t>
            </a:r>
          </a:p>
          <a:p>
            <a:r>
              <a:rPr lang="en-US" dirty="0"/>
              <a:t>Unlike traditional models focusing on numerical data, it uses natural language processing to process news articles, integrates them with stock data, and deploys predictions via an interactive interface, enabling investors to respond swiftly to market changes with accurate insights.</a:t>
            </a:r>
          </a:p>
          <a:p>
            <a:endParaRPr lang="en-US" dirty="0"/>
          </a:p>
        </p:txBody>
      </p:sp>
      <p:pic>
        <p:nvPicPr>
          <p:cNvPr id="4" name="Picture 2">
            <a:extLst>
              <a:ext uri="{FF2B5EF4-FFF2-40B4-BE49-F238E27FC236}">
                <a16:creationId xmlns:a16="http://schemas.microsoft.com/office/drawing/2014/main" id="{838EC864-AA91-1B74-F99E-62C3B05E2ED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81" b="20741"/>
          <a:stretch/>
        </p:blipFill>
        <p:spPr bwMode="auto">
          <a:xfrm>
            <a:off x="6382530" y="5097378"/>
            <a:ext cx="5731043" cy="1551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0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328C-DB3F-CAD2-7C80-85EE9A6FD436}"/>
              </a:ext>
            </a:extLst>
          </p:cNvPr>
          <p:cNvSpPr>
            <a:spLocks noGrp="1"/>
          </p:cNvSpPr>
          <p:nvPr>
            <p:ph type="title"/>
          </p:nvPr>
        </p:nvSpPr>
        <p:spPr/>
        <p:txBody>
          <a:bodyPr/>
          <a:lstStyle/>
          <a:p>
            <a:r>
              <a:rPr lang="en-US" dirty="0"/>
              <a:t>System Architecture</a:t>
            </a:r>
          </a:p>
        </p:txBody>
      </p:sp>
      <p:pic>
        <p:nvPicPr>
          <p:cNvPr id="5" name="Picture 4">
            <a:extLst>
              <a:ext uri="{FF2B5EF4-FFF2-40B4-BE49-F238E27FC236}">
                <a16:creationId xmlns:a16="http://schemas.microsoft.com/office/drawing/2014/main" id="{9D4B2953-DAC3-DFEC-4D38-2612A54C987E}"/>
              </a:ext>
            </a:extLst>
          </p:cNvPr>
          <p:cNvPicPr>
            <a:picLocks noChangeAspect="1"/>
          </p:cNvPicPr>
          <p:nvPr/>
        </p:nvPicPr>
        <p:blipFill>
          <a:blip r:embed="rId2"/>
          <a:stretch>
            <a:fillRect/>
          </a:stretch>
        </p:blipFill>
        <p:spPr>
          <a:xfrm>
            <a:off x="2944172" y="1794933"/>
            <a:ext cx="4362562" cy="4791075"/>
          </a:xfrm>
          <a:prstGeom prst="rect">
            <a:avLst/>
          </a:prstGeom>
          <a:ln w="889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3032493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FF838-49F5-D9BC-3F3C-1191DE81F2C7}"/>
              </a:ext>
            </a:extLst>
          </p:cNvPr>
          <p:cNvSpPr>
            <a:spLocks noGrp="1"/>
          </p:cNvSpPr>
          <p:nvPr>
            <p:ph type="title"/>
          </p:nvPr>
        </p:nvSpPr>
        <p:spPr/>
        <p:txBody>
          <a:bodyPr/>
          <a:lstStyle/>
          <a:p>
            <a:r>
              <a:rPr lang="en-US" b="1" dirty="0"/>
              <a:t>News Data Collection</a:t>
            </a:r>
            <a:endParaRPr lang="en-US" dirty="0"/>
          </a:p>
        </p:txBody>
      </p:sp>
      <p:sp>
        <p:nvSpPr>
          <p:cNvPr id="3" name="Content Placeholder 2">
            <a:extLst>
              <a:ext uri="{FF2B5EF4-FFF2-40B4-BE49-F238E27FC236}">
                <a16:creationId xmlns:a16="http://schemas.microsoft.com/office/drawing/2014/main" id="{8703097A-1F46-FDFC-FFEC-9F825E2F6A5F}"/>
              </a:ext>
            </a:extLst>
          </p:cNvPr>
          <p:cNvSpPr>
            <a:spLocks noGrp="1"/>
          </p:cNvSpPr>
          <p:nvPr>
            <p:ph idx="1"/>
          </p:nvPr>
        </p:nvSpPr>
        <p:spPr>
          <a:xfrm>
            <a:off x="1024128" y="2261351"/>
            <a:ext cx="10502854" cy="4023360"/>
          </a:xfrm>
        </p:spPr>
        <p:txBody>
          <a:bodyPr/>
          <a:lstStyle/>
          <a:p>
            <a:r>
              <a:rPr lang="en-US" dirty="0"/>
              <a:t>The method began with data collection, focusing on news for 25 major tickers like AAPL and MSFT using the Alpha Vantage API. </a:t>
            </a:r>
          </a:p>
          <a:p>
            <a:r>
              <a:rPr lang="en-US" dirty="0"/>
              <a:t>Over 30 days, over 64,269 articles were gathered, covering business and technology topics. </a:t>
            </a:r>
          </a:p>
          <a:p>
            <a:r>
              <a:rPr lang="en-US" dirty="0"/>
              <a:t>This dataset, saved as daily news data, includes titles, timestamps, and URLs, providing a comprehensive source for understanding news-driven market trends in real time.</a:t>
            </a:r>
          </a:p>
          <a:p>
            <a:endParaRPr lang="en-US" dirty="0"/>
          </a:p>
        </p:txBody>
      </p:sp>
      <p:pic>
        <p:nvPicPr>
          <p:cNvPr id="5" name="Picture 4">
            <a:extLst>
              <a:ext uri="{FF2B5EF4-FFF2-40B4-BE49-F238E27FC236}">
                <a16:creationId xmlns:a16="http://schemas.microsoft.com/office/drawing/2014/main" id="{2E191729-9403-6A99-3E5F-E27B49D49C25}"/>
              </a:ext>
            </a:extLst>
          </p:cNvPr>
          <p:cNvPicPr>
            <a:picLocks noChangeAspect="1"/>
          </p:cNvPicPr>
          <p:nvPr/>
        </p:nvPicPr>
        <p:blipFill>
          <a:blip r:embed="rId2"/>
          <a:stretch>
            <a:fillRect/>
          </a:stretch>
        </p:blipFill>
        <p:spPr>
          <a:xfrm>
            <a:off x="1024128" y="5407099"/>
            <a:ext cx="9554908" cy="1316974"/>
          </a:xfrm>
          <a:prstGeom prst="rect">
            <a:avLst/>
          </a:prstGeom>
        </p:spPr>
      </p:pic>
    </p:spTree>
    <p:extLst>
      <p:ext uri="{BB962C8B-B14F-4D97-AF65-F5344CB8AC3E}">
        <p14:creationId xmlns:p14="http://schemas.microsoft.com/office/powerpoint/2010/main" val="406705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14D1-F753-66B1-89EC-C8FBCFEFAD4A}"/>
              </a:ext>
            </a:extLst>
          </p:cNvPr>
          <p:cNvSpPr>
            <a:spLocks noGrp="1"/>
          </p:cNvSpPr>
          <p:nvPr>
            <p:ph type="title"/>
          </p:nvPr>
        </p:nvSpPr>
        <p:spPr/>
        <p:txBody>
          <a:bodyPr/>
          <a:lstStyle/>
          <a:p>
            <a:r>
              <a:rPr lang="en-US" b="1" dirty="0"/>
              <a:t>Stock Data Collection</a:t>
            </a:r>
            <a:endParaRPr lang="en-US" dirty="0"/>
          </a:p>
        </p:txBody>
      </p:sp>
      <p:sp>
        <p:nvSpPr>
          <p:cNvPr id="3" name="Content Placeholder 2">
            <a:extLst>
              <a:ext uri="{FF2B5EF4-FFF2-40B4-BE49-F238E27FC236}">
                <a16:creationId xmlns:a16="http://schemas.microsoft.com/office/drawing/2014/main" id="{C8E8E82C-AE66-1D21-C07B-743DAE5CB794}"/>
              </a:ext>
            </a:extLst>
          </p:cNvPr>
          <p:cNvSpPr>
            <a:spLocks noGrp="1"/>
          </p:cNvSpPr>
          <p:nvPr>
            <p:ph idx="1"/>
          </p:nvPr>
        </p:nvSpPr>
        <p:spPr/>
        <p:txBody>
          <a:bodyPr/>
          <a:lstStyle/>
          <a:p>
            <a:r>
              <a:rPr lang="en-US" dirty="0"/>
              <a:t>Data preprocessing merged news and stock data within a 3-hour window per ticker, aligning news with market activity. </a:t>
            </a:r>
          </a:p>
          <a:p>
            <a:r>
              <a:rPr lang="en-US" dirty="0"/>
              <a:t>News titles were cleaned using </a:t>
            </a:r>
            <a:r>
              <a:rPr lang="en-US" dirty="0" err="1"/>
              <a:t>spaCy</a:t>
            </a:r>
            <a:r>
              <a:rPr lang="en-US" dirty="0"/>
              <a:t>, involving lowercasing and lemmatization, then converted into 768-dimensional BERT embeddings using the </a:t>
            </a:r>
            <a:r>
              <a:rPr lang="en-US" dirty="0" err="1"/>
              <a:t>bert</a:t>
            </a:r>
            <a:r>
              <a:rPr lang="en-US" dirty="0"/>
              <a:t>-base-uncased model. </a:t>
            </a:r>
          </a:p>
          <a:p>
            <a:r>
              <a:rPr lang="en-US" dirty="0"/>
              <a:t>The merged dataset, combining stock features and embeddings, was saved  ready for analysis.</a:t>
            </a:r>
          </a:p>
          <a:p>
            <a:endParaRPr lang="en-US" dirty="0"/>
          </a:p>
        </p:txBody>
      </p:sp>
      <p:pic>
        <p:nvPicPr>
          <p:cNvPr id="4" name="Picture 3">
            <a:extLst>
              <a:ext uri="{FF2B5EF4-FFF2-40B4-BE49-F238E27FC236}">
                <a16:creationId xmlns:a16="http://schemas.microsoft.com/office/drawing/2014/main" id="{48652A9E-C0F8-C7BC-927B-045D21D0E461}"/>
              </a:ext>
            </a:extLst>
          </p:cNvPr>
          <p:cNvPicPr>
            <a:picLocks noChangeAspect="1"/>
          </p:cNvPicPr>
          <p:nvPr/>
        </p:nvPicPr>
        <p:blipFill>
          <a:blip r:embed="rId2"/>
          <a:stretch>
            <a:fillRect/>
          </a:stretch>
        </p:blipFill>
        <p:spPr>
          <a:xfrm>
            <a:off x="2454654" y="5440217"/>
            <a:ext cx="5858510" cy="1286549"/>
          </a:xfrm>
          <a:prstGeom prst="rect">
            <a:avLst/>
          </a:prstGeom>
        </p:spPr>
      </p:pic>
    </p:spTree>
    <p:extLst>
      <p:ext uri="{BB962C8B-B14F-4D97-AF65-F5344CB8AC3E}">
        <p14:creationId xmlns:p14="http://schemas.microsoft.com/office/powerpoint/2010/main" val="1431346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8DA63-1806-7ADD-1B90-8E0431449784}"/>
              </a:ext>
            </a:extLst>
          </p:cNvPr>
          <p:cNvSpPr>
            <a:spLocks noGrp="1"/>
          </p:cNvSpPr>
          <p:nvPr>
            <p:ph type="title"/>
          </p:nvPr>
        </p:nvSpPr>
        <p:spPr/>
        <p:txBody>
          <a:bodyPr/>
          <a:lstStyle/>
          <a:p>
            <a:r>
              <a:rPr lang="en-US" b="1" dirty="0"/>
              <a:t>Method -Model Architecture</a:t>
            </a:r>
            <a:endParaRPr lang="en-US" dirty="0"/>
          </a:p>
        </p:txBody>
      </p:sp>
      <p:sp>
        <p:nvSpPr>
          <p:cNvPr id="3" name="Content Placeholder 2">
            <a:extLst>
              <a:ext uri="{FF2B5EF4-FFF2-40B4-BE49-F238E27FC236}">
                <a16:creationId xmlns:a16="http://schemas.microsoft.com/office/drawing/2014/main" id="{BE543E79-0B14-613D-835F-C058DA90FD45}"/>
              </a:ext>
            </a:extLst>
          </p:cNvPr>
          <p:cNvSpPr>
            <a:spLocks noGrp="1"/>
          </p:cNvSpPr>
          <p:nvPr>
            <p:ph idx="1"/>
          </p:nvPr>
        </p:nvSpPr>
        <p:spPr>
          <a:xfrm>
            <a:off x="838199" y="1825625"/>
            <a:ext cx="10515599" cy="3211596"/>
          </a:xfrm>
        </p:spPr>
        <p:txBody>
          <a:bodyPr>
            <a:normAutofit/>
          </a:bodyPr>
          <a:lstStyle/>
          <a:p>
            <a:r>
              <a:rPr lang="en-US" dirty="0"/>
              <a:t>The core predictive model is a Long Short-Term Memory (LSTM) neural network, ideal for sequential stock data. </a:t>
            </a:r>
          </a:p>
          <a:p>
            <a:r>
              <a:rPr lang="en-US" dirty="0"/>
              <a:t>It processes a 771-dimensional input of stock features and BERT embeddings, featuring three LSTM layers with 512 units each, followed by dense layers to predict closing prices. </a:t>
            </a:r>
          </a:p>
          <a:p>
            <a:r>
              <a:rPr lang="en-US" dirty="0"/>
              <a:t>Dropout at 0.2 prevents overfitting, ensuring robust performance across diverse market conditions.</a:t>
            </a:r>
          </a:p>
          <a:p>
            <a:endParaRPr lang="en-US" dirty="0"/>
          </a:p>
        </p:txBody>
      </p:sp>
      <p:pic>
        <p:nvPicPr>
          <p:cNvPr id="4" name="Picture 3">
            <a:extLst>
              <a:ext uri="{FF2B5EF4-FFF2-40B4-BE49-F238E27FC236}">
                <a16:creationId xmlns:a16="http://schemas.microsoft.com/office/drawing/2014/main" id="{5035574A-C8DD-B252-4ACA-AE5756F4452E}"/>
              </a:ext>
            </a:extLst>
          </p:cNvPr>
          <p:cNvPicPr>
            <a:picLocks noChangeAspect="1"/>
          </p:cNvPicPr>
          <p:nvPr/>
        </p:nvPicPr>
        <p:blipFill>
          <a:blip r:embed="rId2"/>
          <a:stretch>
            <a:fillRect/>
          </a:stretch>
        </p:blipFill>
        <p:spPr>
          <a:xfrm>
            <a:off x="3705223" y="5037221"/>
            <a:ext cx="4781550" cy="1754505"/>
          </a:xfrm>
          <a:prstGeom prst="rect">
            <a:avLst/>
          </a:prstGeom>
        </p:spPr>
      </p:pic>
    </p:spTree>
    <p:extLst>
      <p:ext uri="{BB962C8B-B14F-4D97-AF65-F5344CB8AC3E}">
        <p14:creationId xmlns:p14="http://schemas.microsoft.com/office/powerpoint/2010/main" val="302606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E2CC0-02C1-A4D1-0DC2-E6379208D88B}"/>
              </a:ext>
            </a:extLst>
          </p:cNvPr>
          <p:cNvSpPr>
            <a:spLocks noGrp="1"/>
          </p:cNvSpPr>
          <p:nvPr>
            <p:ph type="title"/>
          </p:nvPr>
        </p:nvSpPr>
        <p:spPr/>
        <p:txBody>
          <a:bodyPr/>
          <a:lstStyle/>
          <a:p>
            <a:r>
              <a:rPr lang="en-US" b="1" dirty="0"/>
              <a:t>Method -Training Process</a:t>
            </a:r>
            <a:endParaRPr lang="en-US" dirty="0"/>
          </a:p>
        </p:txBody>
      </p:sp>
      <p:sp>
        <p:nvSpPr>
          <p:cNvPr id="3" name="Content Placeholder 2">
            <a:extLst>
              <a:ext uri="{FF2B5EF4-FFF2-40B4-BE49-F238E27FC236}">
                <a16:creationId xmlns:a16="http://schemas.microsoft.com/office/drawing/2014/main" id="{D06E21A9-361A-6DF1-71AA-EA70A93568CB}"/>
              </a:ext>
            </a:extLst>
          </p:cNvPr>
          <p:cNvSpPr>
            <a:spLocks noGrp="1"/>
          </p:cNvSpPr>
          <p:nvPr>
            <p:ph idx="1"/>
          </p:nvPr>
        </p:nvSpPr>
        <p:spPr>
          <a:xfrm>
            <a:off x="838200" y="1825625"/>
            <a:ext cx="6801984" cy="4351338"/>
          </a:xfrm>
        </p:spPr>
        <p:txBody>
          <a:bodyPr>
            <a:normAutofit fontScale="92500" lnSpcReduction="10000"/>
          </a:bodyPr>
          <a:lstStyle/>
          <a:p>
            <a:r>
              <a:rPr lang="en-US" dirty="0"/>
              <a:t>The LSTM model was trained for 200 epochs using the Adam optimizer with a 0.001 learning rate and Mean Squared Error loss.</a:t>
            </a:r>
          </a:p>
          <a:p>
            <a:r>
              <a:rPr lang="en-US" dirty="0"/>
              <a:t>Early stopping with a patience of 50 and a learning rate scheduler were applied to optimize training..</a:t>
            </a:r>
          </a:p>
          <a:p>
            <a:r>
              <a:rPr lang="en-US" dirty="0"/>
              <a:t>This setup ensures the model learns effectively, balancing accuracy and computational efficiency for real-time stock prediction tasks.</a:t>
            </a:r>
          </a:p>
          <a:p>
            <a:r>
              <a:rPr lang="en-US" dirty="0"/>
              <a:t>Training vs Validation Loss plot indicates losses stabilizing at 0.01 MSE, with minimal overfitting</a:t>
            </a:r>
          </a:p>
          <a:p>
            <a:endParaRPr lang="en-US" dirty="0"/>
          </a:p>
        </p:txBody>
      </p:sp>
      <p:pic>
        <p:nvPicPr>
          <p:cNvPr id="5" name="Picture 4">
            <a:extLst>
              <a:ext uri="{FF2B5EF4-FFF2-40B4-BE49-F238E27FC236}">
                <a16:creationId xmlns:a16="http://schemas.microsoft.com/office/drawing/2014/main" id="{4EFB23ED-AD87-E28F-9DBF-D406DB4761EC}"/>
              </a:ext>
            </a:extLst>
          </p:cNvPr>
          <p:cNvPicPr>
            <a:picLocks noChangeAspect="1"/>
          </p:cNvPicPr>
          <p:nvPr/>
        </p:nvPicPr>
        <p:blipFill>
          <a:blip r:embed="rId2"/>
          <a:stretch>
            <a:fillRect/>
          </a:stretch>
        </p:blipFill>
        <p:spPr>
          <a:xfrm>
            <a:off x="7907561" y="1825625"/>
            <a:ext cx="4043807" cy="3500354"/>
          </a:xfrm>
          <a:prstGeom prst="rect">
            <a:avLst/>
          </a:prstGeom>
        </p:spPr>
      </p:pic>
    </p:spTree>
    <p:extLst>
      <p:ext uri="{BB962C8B-B14F-4D97-AF65-F5344CB8AC3E}">
        <p14:creationId xmlns:p14="http://schemas.microsoft.com/office/powerpoint/2010/main" val="2201648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1CB73-1AED-54E1-B2B4-9496AC7600E4}"/>
              </a:ext>
            </a:extLst>
          </p:cNvPr>
          <p:cNvSpPr>
            <a:spLocks noGrp="1"/>
          </p:cNvSpPr>
          <p:nvPr>
            <p:ph type="title"/>
          </p:nvPr>
        </p:nvSpPr>
        <p:spPr/>
        <p:txBody>
          <a:bodyPr/>
          <a:lstStyle/>
          <a:p>
            <a:r>
              <a:rPr lang="en-US" b="1" dirty="0"/>
              <a:t>Results -Performance Metrics</a:t>
            </a:r>
            <a:endParaRPr lang="en-US" dirty="0"/>
          </a:p>
        </p:txBody>
      </p:sp>
      <p:sp>
        <p:nvSpPr>
          <p:cNvPr id="3" name="Content Placeholder 2">
            <a:extLst>
              <a:ext uri="{FF2B5EF4-FFF2-40B4-BE49-F238E27FC236}">
                <a16:creationId xmlns:a16="http://schemas.microsoft.com/office/drawing/2014/main" id="{1FED8C5E-5F70-9690-68BC-365E5FDBD1D1}"/>
              </a:ext>
            </a:extLst>
          </p:cNvPr>
          <p:cNvSpPr>
            <a:spLocks noGrp="1"/>
          </p:cNvSpPr>
          <p:nvPr>
            <p:ph idx="1"/>
          </p:nvPr>
        </p:nvSpPr>
        <p:spPr/>
        <p:txBody>
          <a:bodyPr/>
          <a:lstStyle/>
          <a:p>
            <a:r>
              <a:rPr lang="en-US" dirty="0"/>
              <a:t>The LSTM model achieved a Test MSE of 31.1385 dollars², an RMSE of 5.5802 dollars, and an R² score of 0.9991, explaining 99.91% of price variance. </a:t>
            </a:r>
          </a:p>
          <a:p>
            <a:r>
              <a:rPr lang="en-US" dirty="0"/>
              <a:t>The automated pipeline’s simplified model reported a better RMSE of 4.12 dollars, likely due to a smaller, less volatile dataset. </a:t>
            </a:r>
          </a:p>
          <a:p>
            <a:r>
              <a:rPr lang="en-US" dirty="0"/>
              <a:t>These metrics highlight the model’s high accuracy and reliability for stock prediction.</a:t>
            </a:r>
          </a:p>
          <a:p>
            <a:endParaRPr lang="en-US" dirty="0"/>
          </a:p>
        </p:txBody>
      </p:sp>
      <p:pic>
        <p:nvPicPr>
          <p:cNvPr id="4" name="Picture 3">
            <a:extLst>
              <a:ext uri="{FF2B5EF4-FFF2-40B4-BE49-F238E27FC236}">
                <a16:creationId xmlns:a16="http://schemas.microsoft.com/office/drawing/2014/main" id="{CA590951-C919-D317-032E-855BDBDC5F21}"/>
              </a:ext>
            </a:extLst>
          </p:cNvPr>
          <p:cNvPicPr>
            <a:picLocks noChangeAspect="1"/>
          </p:cNvPicPr>
          <p:nvPr/>
        </p:nvPicPr>
        <p:blipFill>
          <a:blip r:embed="rId2"/>
          <a:stretch>
            <a:fillRect/>
          </a:stretch>
        </p:blipFill>
        <p:spPr>
          <a:xfrm>
            <a:off x="3870408" y="5233988"/>
            <a:ext cx="2943225" cy="942975"/>
          </a:xfrm>
          <a:prstGeom prst="rect">
            <a:avLst/>
          </a:prstGeom>
        </p:spPr>
      </p:pic>
    </p:spTree>
    <p:extLst>
      <p:ext uri="{BB962C8B-B14F-4D97-AF65-F5344CB8AC3E}">
        <p14:creationId xmlns:p14="http://schemas.microsoft.com/office/powerpoint/2010/main" val="3551527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ustom 1">
      <a:majorFont>
        <a:latin typeface="Times New Roman heading"/>
        <a:ea typeface=""/>
        <a:cs typeface=""/>
      </a:majorFont>
      <a:minorFont>
        <a:latin typeface="Times New Roman"/>
        <a:ea typeface=""/>
        <a:cs typeface=""/>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125000"/>
              </a:schemeClr>
              <a:schemeClr val="phClr">
                <a:tint val="92000"/>
                <a:shade val="70000"/>
                <a:satMod val="110000"/>
              </a:schemeClr>
            </a:duotone>
          </a:blip>
          <a:tile tx="0" ty="0" sx="22000" sy="22000" flip="none" algn="tl"/>
        </a:blipFill>
      </a:bgFillStyleLst>
    </a:fmtScheme>
  </a:themeElements>
  <a:objectDefaults/>
  <a:extraClrSchemeLst/>
  <a:extLst>
    <a:ext uri="{05A4C25C-085E-4340-85A3-A5531E510DB2}">
      <thm15:themeFamily xmlns:thm15="http://schemas.microsoft.com/office/thememl/2012/main" name="Integral" id="{3577F8C9-A904-41D8-97D2-FD898F53F20E}" vid="{E736489A-00C3-4E0A-AAA8-D4D3127BA5B3}"/>
    </a:ext>
  </a:extLst>
</a:theme>
</file>

<file path=docProps/app.xml><?xml version="1.0" encoding="utf-8"?>
<Properties xmlns="http://schemas.openxmlformats.org/officeDocument/2006/extended-properties" xmlns:vt="http://schemas.openxmlformats.org/officeDocument/2006/docPropsVTypes">
  <Template>Integral</Template>
  <TotalTime>39</TotalTime>
  <Words>1069</Words>
  <Application>Microsoft Office PowerPoint</Application>
  <PresentationFormat>Widescreen</PresentationFormat>
  <Paragraphs>60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Times New Roman heading</vt:lpstr>
      <vt:lpstr>Tw Cen MT</vt:lpstr>
      <vt:lpstr>Wingdings</vt:lpstr>
      <vt:lpstr>Wingdings 3</vt:lpstr>
      <vt:lpstr>Integral</vt:lpstr>
      <vt:lpstr>AI-Powered Real-Time News Effects on Stock Market Changes </vt:lpstr>
      <vt:lpstr>Introduction</vt:lpstr>
      <vt:lpstr>Project Goals</vt:lpstr>
      <vt:lpstr>System Architecture</vt:lpstr>
      <vt:lpstr>News Data Collection</vt:lpstr>
      <vt:lpstr>Stock Data Collection</vt:lpstr>
      <vt:lpstr>Method -Model Architecture</vt:lpstr>
      <vt:lpstr>Method -Training Process</vt:lpstr>
      <vt:lpstr>Results -Performance Metrics</vt:lpstr>
      <vt:lpstr>Results - Sample Predictions</vt:lpstr>
      <vt:lpstr>Results - Visual Analysis</vt:lpstr>
      <vt:lpstr>ML-Ops - Tools Used</vt:lpstr>
      <vt:lpstr>ML-Ops - Training and Automation</vt:lpstr>
      <vt:lpstr>Deployment - Manual</vt:lpstr>
      <vt:lpstr>Deployment - Automated Modes</vt:lpstr>
      <vt:lpstr>Conclusion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Tanoj Kumar Anapana</cp:lastModifiedBy>
  <cp:revision>5</cp:revision>
  <dcterms:created xsi:type="dcterms:W3CDTF">2025-04-27T21:44:10Z</dcterms:created>
  <dcterms:modified xsi:type="dcterms:W3CDTF">2025-06-06T01:01:01Z</dcterms:modified>
</cp:coreProperties>
</file>